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24"/>
  </p:notesMasterIdLst>
  <p:handoutMasterIdLst>
    <p:handoutMasterId r:id="rId25"/>
  </p:handoutMasterIdLst>
  <p:sldIdLst>
    <p:sldId id="260" r:id="rId3"/>
    <p:sldId id="417" r:id="rId4"/>
    <p:sldId id="311" r:id="rId5"/>
    <p:sldId id="313" r:id="rId6"/>
    <p:sldId id="314" r:id="rId7"/>
    <p:sldId id="406" r:id="rId8"/>
    <p:sldId id="315" r:id="rId9"/>
    <p:sldId id="272" r:id="rId10"/>
    <p:sldId id="316" r:id="rId11"/>
    <p:sldId id="319" r:id="rId12"/>
    <p:sldId id="317" r:id="rId13"/>
    <p:sldId id="320" r:id="rId14"/>
    <p:sldId id="322" r:id="rId15"/>
    <p:sldId id="279" r:id="rId16"/>
    <p:sldId id="332" r:id="rId17"/>
    <p:sldId id="323" r:id="rId18"/>
    <p:sldId id="324" r:id="rId19"/>
    <p:sldId id="331" r:id="rId20"/>
    <p:sldId id="326" r:id="rId21"/>
    <p:sldId id="327" r:id="rId22"/>
    <p:sldId id="41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81" autoAdjust="0"/>
    <p:restoredTop sz="95856" autoAdjust="0"/>
  </p:normalViewPr>
  <p:slideViewPr>
    <p:cSldViewPr snapToGrid="0" snapToObjects="1">
      <p:cViewPr>
        <p:scale>
          <a:sx n="50" d="100"/>
          <a:sy n="50" d="100"/>
        </p:scale>
        <p:origin x="-3414" y="-14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77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5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5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5 </a:t>
            </a:r>
            <a:r>
              <a:rPr lang="en-GB" dirty="0" smtClean="0"/>
              <a:t>Spring Block </a:t>
            </a:r>
            <a:r>
              <a:rPr lang="en-GB" dirty="0"/>
              <a:t>3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Decimals and Percentages</a:t>
            </a:r>
            <a:endParaRPr lang="en-GB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0" t="36666" r="24479" b="28519"/>
          <a:stretch/>
        </p:blipFill>
        <p:spPr bwMode="auto">
          <a:xfrm>
            <a:off x="1371600" y="1981200"/>
            <a:ext cx="6819900" cy="456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1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0" t="71668" r="22605" b="5185"/>
          <a:stretch/>
        </p:blipFill>
        <p:spPr bwMode="auto">
          <a:xfrm>
            <a:off x="419099" y="1976440"/>
            <a:ext cx="8304689" cy="347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4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6" t="38889" r="68750" b="27963"/>
          <a:stretch/>
        </p:blipFill>
        <p:spPr bwMode="auto">
          <a:xfrm>
            <a:off x="1771648" y="1724025"/>
            <a:ext cx="5029201" cy="466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16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4" t="38518" r="34791" b="20555"/>
          <a:stretch/>
        </p:blipFill>
        <p:spPr bwMode="auto">
          <a:xfrm>
            <a:off x="2333623" y="1652586"/>
            <a:ext cx="4457700" cy="510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68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Year </a:t>
            </a:r>
            <a:r>
              <a:rPr lang="en-GB" dirty="0">
                <a:solidFill>
                  <a:prstClr val="black"/>
                </a:solidFill>
              </a:rPr>
              <a:t>5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Spring Block </a:t>
            </a:r>
            <a:r>
              <a:rPr lang="en-GB" dirty="0" smtClean="0">
                <a:solidFill>
                  <a:prstClr val="black"/>
                </a:solidFill>
              </a:rPr>
              <a:t>3</a:t>
            </a:r>
            <a:r>
              <a:rPr lang="en-GB" dirty="0">
                <a:solidFill>
                  <a:prstClr val="black"/>
                </a:solidFill>
              </a:rPr>
              <a:t/>
            </a:r>
            <a:br>
              <a:rPr lang="en-GB" dirty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Decimals and Percentages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621089"/>
            <a:ext cx="7886700" cy="2257197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Decimals as fractions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73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850" y="2256293"/>
            <a:ext cx="84391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In the number 1.34 what does the 1 represent, what does the 3</a:t>
            </a:r>
          </a:p>
          <a:p>
            <a:r>
              <a:rPr lang="en-GB" sz="2400" dirty="0"/>
              <a:t>represent, what does the 4 represent?</a:t>
            </a:r>
          </a:p>
          <a:p>
            <a:r>
              <a:rPr lang="en-GB" sz="2400" dirty="0"/>
              <a:t>Can we represent this number in a different way, and another,</a:t>
            </a:r>
          </a:p>
          <a:p>
            <a:r>
              <a:rPr lang="en-GB" sz="2400" dirty="0"/>
              <a:t>and another?</a:t>
            </a:r>
          </a:p>
          <a:p>
            <a:r>
              <a:rPr lang="en-GB" sz="2400" dirty="0"/>
              <a:t>On the number line, where can we see tenths? Where can we</a:t>
            </a:r>
          </a:p>
          <a:p>
            <a:r>
              <a:rPr lang="en-GB" sz="2400" dirty="0"/>
              <a:t>see hundredths?</a:t>
            </a:r>
          </a:p>
          <a:p>
            <a:r>
              <a:rPr lang="en-GB" sz="2400" dirty="0"/>
              <a:t>Tell me another that would come in between c and d as a</a:t>
            </a:r>
          </a:p>
          <a:p>
            <a:r>
              <a:rPr lang="en-GB" sz="2400" dirty="0"/>
              <a:t>fraction. Tell me a number that would not come in between c</a:t>
            </a:r>
          </a:p>
          <a:p>
            <a:r>
              <a:rPr lang="en-GB" sz="2400" dirty="0"/>
              <a:t>and d.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734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0" t="36666" r="22917" b="43519"/>
          <a:stretch/>
        </p:blipFill>
        <p:spPr bwMode="auto">
          <a:xfrm>
            <a:off x="476250" y="2152650"/>
            <a:ext cx="8589948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78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0" t="56482" r="23021" b="26481"/>
          <a:stretch/>
        </p:blipFill>
        <p:spPr bwMode="auto">
          <a:xfrm>
            <a:off x="342900" y="2152650"/>
            <a:ext cx="8612878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80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9" t="72963" r="27501" b="4445"/>
          <a:stretch/>
        </p:blipFill>
        <p:spPr bwMode="auto">
          <a:xfrm>
            <a:off x="419100" y="1809750"/>
            <a:ext cx="8039100" cy="400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61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1" t="38889" r="67917" b="37037"/>
          <a:stretch/>
        </p:blipFill>
        <p:spPr bwMode="auto">
          <a:xfrm>
            <a:off x="1676400" y="1957354"/>
            <a:ext cx="5923658" cy="383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88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>
                <a:solidFill>
                  <a:prstClr val="black"/>
                </a:solidFill>
              </a:rPr>
              <a:t>Key </a:t>
            </a:r>
            <a:r>
              <a:rPr lang="en-GB" sz="4000" dirty="0">
                <a:solidFill>
                  <a:srgbClr val="FF0000"/>
                </a:solidFill>
              </a:rPr>
              <a:t>vocabulary</a:t>
            </a:r>
            <a:r>
              <a:rPr lang="en-GB" sz="4000" dirty="0">
                <a:solidFill>
                  <a:prstClr val="black"/>
                </a:solidFill>
              </a:rPr>
              <a:t> and questions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81250"/>
            <a:ext cx="7067550" cy="3371850"/>
          </a:xfrm>
        </p:spPr>
        <p:txBody>
          <a:bodyPr/>
          <a:lstStyle/>
          <a:p>
            <a:pPr algn="l"/>
            <a:r>
              <a:rPr lang="en-GB" sz="2800" dirty="0"/>
              <a:t>How many ones/tenths/hundredths are in the number?</a:t>
            </a:r>
          </a:p>
          <a:p>
            <a:pPr algn="l"/>
            <a:r>
              <a:rPr lang="en-GB" sz="2800" dirty="0"/>
              <a:t>How do we write this as a decimal? Why?</a:t>
            </a:r>
          </a:p>
          <a:p>
            <a:pPr algn="l"/>
            <a:r>
              <a:rPr lang="en-GB" sz="2800" dirty="0"/>
              <a:t>What is the value of the ____ in the number ______?</a:t>
            </a:r>
          </a:p>
          <a:p>
            <a:pPr algn="l"/>
            <a:r>
              <a:rPr lang="en-GB" sz="2800" dirty="0"/>
              <a:t>When do we need to use zero as a place holder?</a:t>
            </a:r>
          </a:p>
          <a:p>
            <a:pPr algn="l"/>
            <a:r>
              <a:rPr lang="en-GB" sz="2800" dirty="0"/>
              <a:t>How can we partition decimal numbers in different ways?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2320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64074" r="67813" b="6111"/>
          <a:stretch/>
        </p:blipFill>
        <p:spPr bwMode="auto">
          <a:xfrm>
            <a:off x="1143000" y="1681162"/>
            <a:ext cx="58293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34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3" y="3195605"/>
            <a:ext cx="19053" cy="466790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3" t="38518" r="34791" b="17963"/>
          <a:stretch/>
        </p:blipFill>
        <p:spPr bwMode="auto">
          <a:xfrm>
            <a:off x="2686049" y="1724025"/>
            <a:ext cx="37719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35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0" t="35926" r="24167" b="35555"/>
          <a:stretch/>
        </p:blipFill>
        <p:spPr bwMode="auto">
          <a:xfrm>
            <a:off x="685800" y="2266950"/>
            <a:ext cx="7505700" cy="406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3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Fluency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0" t="64630" r="23438" b="21666"/>
          <a:stretch/>
        </p:blipFill>
        <p:spPr bwMode="auto">
          <a:xfrm>
            <a:off x="457200" y="2192338"/>
            <a:ext cx="8458906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9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prstClr val="black"/>
                </a:solidFill>
              </a:rPr>
              <a:t>Fluency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0" t="77222" r="23854" b="6296"/>
          <a:stretch/>
        </p:blipFill>
        <p:spPr bwMode="auto">
          <a:xfrm>
            <a:off x="400050" y="2820988"/>
            <a:ext cx="8533774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30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39259" r="68021" b="22223"/>
          <a:stretch/>
        </p:blipFill>
        <p:spPr bwMode="auto">
          <a:xfrm>
            <a:off x="2324100" y="2152650"/>
            <a:ext cx="38481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2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511"/>
            <a:ext cx="7772400" cy="854077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Reasoning and problem solving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4" t="39630" r="34063" b="31666"/>
          <a:stretch/>
        </p:blipFill>
        <p:spPr bwMode="auto">
          <a:xfrm>
            <a:off x="361950" y="1652588"/>
            <a:ext cx="3810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4" t="68149" r="34063" b="12962"/>
          <a:stretch/>
        </p:blipFill>
        <p:spPr bwMode="auto">
          <a:xfrm>
            <a:off x="4743450" y="2157413"/>
            <a:ext cx="3810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4" t="88334" r="34063" b="5555"/>
          <a:stretch/>
        </p:blipFill>
        <p:spPr bwMode="auto">
          <a:xfrm>
            <a:off x="685800" y="5257800"/>
            <a:ext cx="8191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2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5 </a:t>
            </a:r>
            <a:r>
              <a:rPr lang="en-GB" dirty="0" smtClean="0"/>
              <a:t>Spring Block </a:t>
            </a:r>
            <a:r>
              <a:rPr lang="en-GB" dirty="0"/>
              <a:t>3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Decimals and Percentages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749041"/>
            <a:ext cx="7886700" cy="2427922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Decimals as fractions</a:t>
            </a:r>
            <a:endParaRPr lang="en-GB" sz="3200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82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solidFill>
                  <a:prstClr val="black"/>
                </a:solidFill>
              </a:rPr>
              <a:t>Key </a:t>
            </a:r>
            <a:r>
              <a:rPr lang="en-GB" sz="4400" dirty="0">
                <a:solidFill>
                  <a:srgbClr val="FF0000"/>
                </a:solidFill>
              </a:rPr>
              <a:t>vocabulary</a:t>
            </a:r>
            <a:r>
              <a:rPr lang="en-GB" sz="4400" dirty="0">
                <a:solidFill>
                  <a:prstClr val="black"/>
                </a:solidFill>
              </a:rPr>
              <a:t> and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623930"/>
            <a:ext cx="6858000" cy="2633870"/>
          </a:xfrm>
        </p:spPr>
        <p:txBody>
          <a:bodyPr/>
          <a:lstStyle/>
          <a:p>
            <a:pPr algn="l"/>
            <a:r>
              <a:rPr lang="en-GB" sz="2000" dirty="0"/>
              <a:t>What does the whole grid represent?</a:t>
            </a:r>
          </a:p>
          <a:p>
            <a:pPr algn="l"/>
            <a:r>
              <a:rPr lang="en-GB" sz="2000" dirty="0"/>
              <a:t>What can we use to describe the equal parts of the grid</a:t>
            </a:r>
          </a:p>
          <a:p>
            <a:pPr algn="l"/>
            <a:r>
              <a:rPr lang="en-GB" sz="2000" dirty="0"/>
              <a:t>(fractions and decimals)</a:t>
            </a:r>
          </a:p>
          <a:p>
            <a:pPr algn="l"/>
            <a:r>
              <a:rPr lang="en-GB" sz="2000" dirty="0"/>
              <a:t>How would you convert a fraction to a decimal?</a:t>
            </a:r>
          </a:p>
          <a:p>
            <a:pPr algn="l"/>
            <a:r>
              <a:rPr lang="en-GB" sz="2000" dirty="0"/>
              <a:t>What does the decimal point mean?</a:t>
            </a:r>
          </a:p>
          <a:p>
            <a:pPr algn="l"/>
            <a:r>
              <a:rPr lang="en-GB" sz="2000" dirty="0"/>
              <a:t>Can the fraction be simplified?</a:t>
            </a:r>
          </a:p>
          <a:p>
            <a:pPr algn="l"/>
            <a:r>
              <a:rPr lang="en-GB" sz="2000" dirty="0"/>
              <a:t>How can you prove that the decimal ____ and the fraction ____</a:t>
            </a:r>
          </a:p>
          <a:p>
            <a:pPr algn="l"/>
            <a:r>
              <a:rPr lang="en-GB" sz="2000" dirty="0"/>
              <a:t>are the same?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235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826</TotalTime>
  <Words>271</Words>
  <Application>Microsoft Office PowerPoint</Application>
  <PresentationFormat>On-screen Show (4:3)</PresentationFormat>
  <Paragraphs>49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Title slide</vt:lpstr>
      <vt:lpstr>Slides</vt:lpstr>
      <vt:lpstr>Year 5 Spring Block 3  Decimals and Percentages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5 Spring Block 3 Decimals and Percentages</vt:lpstr>
      <vt:lpstr>Key vocabulary and questions</vt:lpstr>
      <vt:lpstr>Fluency</vt:lpstr>
      <vt:lpstr>Fluency</vt:lpstr>
      <vt:lpstr>Reasoning and problem solving</vt:lpstr>
      <vt:lpstr>Reasoning and problem solving</vt:lpstr>
      <vt:lpstr>Year 5 Spring Block 3 Decimals and Percentages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aonei</cp:lastModifiedBy>
  <cp:revision>89</cp:revision>
  <dcterms:created xsi:type="dcterms:W3CDTF">2017-06-27T15:09:43Z</dcterms:created>
  <dcterms:modified xsi:type="dcterms:W3CDTF">2018-01-29T17:14:09Z</dcterms:modified>
</cp:coreProperties>
</file>