
<file path=[Content_Types].xml><?xml version="1.0" encoding="utf-8"?>
<Types xmlns="http://schemas.openxmlformats.org/package/2006/content-types">
  <Default Extension="tmp"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theme/themeOverride10.xml" ContentType="application/vnd.openxmlformats-officedocument.themeOverride+xml"/>
  <Override PartName="/ppt/theme/themeOverride11.xml" ContentType="application/vnd.openxmlformats-officedocument.themeOverride+xml"/>
  <Override PartName="/ppt/theme/themeOverride12.xml" ContentType="application/vnd.openxmlformats-officedocument.themeOverride+xml"/>
  <Override PartName="/ppt/theme/themeOverride13.xml" ContentType="application/vnd.openxmlformats-officedocument.themeOverride+xml"/>
  <Override PartName="/ppt/theme/themeOverride14.xml" ContentType="application/vnd.openxmlformats-officedocument.themeOverride+xml"/>
  <Override PartName="/ppt/theme/themeOverride15.xml" ContentType="application/vnd.openxmlformats-officedocument.themeOverride+xml"/>
  <Override PartName="/ppt/theme/themeOverride16.xml" ContentType="application/vnd.openxmlformats-officedocument.themeOverride+xml"/>
  <Override PartName="/ppt/theme/themeOverride17.xml" ContentType="application/vnd.openxmlformats-officedocument.themeOverride+xml"/>
  <Override PartName="/ppt/theme/themeOverride18.xml" ContentType="application/vnd.openxmlformats-officedocument.themeOverride+xml"/>
  <Override PartName="/ppt/theme/themeOverride19.xml" ContentType="application/vnd.openxmlformats-officedocument.themeOverride+xml"/>
  <Override PartName="/ppt/theme/themeOverride20.xml" ContentType="application/vnd.openxmlformats-officedocument.themeOverride+xml"/>
  <Override PartName="/ppt/theme/themeOverride21.xml" ContentType="application/vnd.openxmlformats-officedocument.themeOverride+xml"/>
  <Override PartName="/ppt/theme/themeOverride22.xml" ContentType="application/vnd.openxmlformats-officedocument.themeOverride+xml"/>
  <Override PartName="/ppt/theme/themeOverride23.xml" ContentType="application/vnd.openxmlformats-officedocument.themeOverride+xml"/>
  <Override PartName="/ppt/theme/themeOverride24.xml" ContentType="application/vnd.openxmlformats-officedocument.themeOverride+xml"/>
  <Override PartName="/ppt/theme/themeOverride25.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84" r:id="rId2"/>
    <p:sldId id="283" r:id="rId3"/>
    <p:sldId id="257" r:id="rId4"/>
    <p:sldId id="258" r:id="rId5"/>
    <p:sldId id="259" r:id="rId6"/>
    <p:sldId id="260" r:id="rId7"/>
    <p:sldId id="261" r:id="rId8"/>
    <p:sldId id="262" r:id="rId9"/>
    <p:sldId id="286" r:id="rId10"/>
    <p:sldId id="263" r:id="rId11"/>
    <p:sldId id="264" r:id="rId12"/>
    <p:sldId id="265" r:id="rId13"/>
    <p:sldId id="266" r:id="rId14"/>
    <p:sldId id="267" r:id="rId15"/>
    <p:sldId id="268" r:id="rId16"/>
    <p:sldId id="288" r:id="rId17"/>
    <p:sldId id="269" r:id="rId18"/>
    <p:sldId id="270" r:id="rId19"/>
    <p:sldId id="271" r:id="rId20"/>
    <p:sldId id="272" r:id="rId21"/>
    <p:sldId id="273" r:id="rId22"/>
    <p:sldId id="274" r:id="rId23"/>
    <p:sldId id="291" r:id="rId24"/>
    <p:sldId id="275" r:id="rId25"/>
    <p:sldId id="276" r:id="rId26"/>
    <p:sldId id="277" r:id="rId27"/>
    <p:sldId id="278" r:id="rId28"/>
    <p:sldId id="279" r:id="rId29"/>
    <p:sldId id="280"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122"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mtClean="0"/>
              <a:t>Click to edit Master title style</a:t>
            </a:r>
            <a:endParaRPr lang="en-US"/>
          </a:p>
        </p:txBody>
      </p:sp>
      <p:sp>
        <p:nvSpPr>
          <p:cNvPr id="3" name="Text Placeholder 2"/>
          <p:cNvSpPr>
            <a:spLocks noGrp="1"/>
          </p:cNvSpPr>
          <p:nvPr>
            <p:ph idx="1"/>
          </p:nvPr>
        </p:nvSpPr>
        <p:spPr>
          <a:xfrm>
            <a:off x="628650" y="4063999"/>
            <a:ext cx="7886700" cy="2112963"/>
          </a:xfrm>
          <a:prstGeom prst="rect">
            <a:avLst/>
          </a:prstGeom>
        </p:spPr>
        <p:txBody>
          <a:bodyPr vert="horz" lIns="91440" tIns="45720" rIns="91440" bIns="45720" rtlCol="0">
            <a:normAutofit/>
          </a:bodyPr>
          <a:lstStyle/>
          <a:p>
            <a:pPr lvl="0"/>
            <a:r>
              <a:rPr lang="en-GB" smtClean="0"/>
              <a:t>Click to edit Master text styles</a:t>
            </a:r>
          </a:p>
        </p:txBody>
      </p:sp>
    </p:spTree>
    <p:extLst>
      <p:ext uri="{BB962C8B-B14F-4D97-AF65-F5344CB8AC3E}">
        <p14:creationId xmlns:p14="http://schemas.microsoft.com/office/powerpoint/2010/main" val="107980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854077"/>
          </a:xfrm>
        </p:spPr>
        <p:txBody>
          <a:bodyPr anchor="b">
            <a:normAutofit/>
          </a:bodyPr>
          <a:lstStyle>
            <a:lvl1pPr algn="ctr">
              <a:defRPr sz="3200"/>
            </a:lvl1pPr>
          </a:lstStyle>
          <a:p>
            <a:r>
              <a:rPr lang="en-GB" smtClean="0"/>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smtClean="0"/>
              <a:t>Click to edit Master subtitle style</a:t>
            </a:r>
            <a:endParaRPr lang="en-US" dirty="0"/>
          </a:p>
        </p:txBody>
      </p:sp>
      <p:pic>
        <p:nvPicPr>
          <p:cNvPr id="7" name="Picture 6"/>
          <p:cNvPicPr>
            <a:picLocks noChangeAspect="1"/>
          </p:cNvPicPr>
          <p:nvPr/>
        </p:nvPicPr>
        <p:blipFill rotWithShape="1">
          <a:blip r:embed="rId2">
            <a:alphaModFix amt="35000"/>
            <a:extLst>
              <a:ext uri="{28A0092B-C50C-407E-A947-70E740481C1C}">
                <a14:useLocalDpi xmlns:a14="http://schemas.microsoft.com/office/drawing/2010/main" val="0"/>
              </a:ext>
            </a:extLst>
          </a:blip>
          <a:srcRect b="67963"/>
          <a:stretch/>
        </p:blipFill>
        <p:spPr>
          <a:xfrm>
            <a:off x="-11404" y="0"/>
            <a:ext cx="9178209" cy="2197099"/>
          </a:xfrm>
          <a:prstGeom prst="rect">
            <a:avLst/>
          </a:prstGeom>
        </p:spPr>
      </p:pic>
      <p:pic>
        <p:nvPicPr>
          <p:cNvPr id="8" name="Picture 7"/>
          <p:cNvPicPr>
            <a:picLocks noChangeAspect="1"/>
          </p:cNvPicPr>
          <p:nvPr/>
        </p:nvPicPr>
        <p:blipFill rotWithShape="1">
          <a:blip r:embed="rId3">
            <a:alphaModFix amt="35000"/>
            <a:extLst>
              <a:ext uri="{28A0092B-C50C-407E-A947-70E740481C1C}">
                <a14:useLocalDpi xmlns:a14="http://schemas.microsoft.com/office/drawing/2010/main" val="0"/>
              </a:ext>
            </a:extLst>
          </a:blip>
          <a:srcRect t="77222"/>
          <a:stretch/>
        </p:blipFill>
        <p:spPr>
          <a:xfrm>
            <a:off x="0" y="5295901"/>
            <a:ext cx="9166806" cy="1562099"/>
          </a:xfrm>
          <a:prstGeom prst="rect">
            <a:avLst/>
          </a:prstGeom>
        </p:spPr>
      </p:pic>
      <p:pic>
        <p:nvPicPr>
          <p:cNvPr id="9" name="Picture 8"/>
          <p:cNvPicPr>
            <a:picLocks noChangeAspect="1"/>
          </p:cNvPicPr>
          <p:nvPr/>
        </p:nvPicPr>
        <p:blipFill>
          <a:blip r:embed="rId4" cstate="print">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4411408-D276-493B-BB45-F491A39B5DCA}" type="datetimeFigureOut">
              <a:rPr lang="en-GB" smtClean="0"/>
              <a:t>29/01/2018</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E63F26CF-32FF-49B7-B8CE-7F1AFF0F000F}" type="slidenum">
              <a:rPr lang="en-GB" smtClean="0"/>
              <a:t>‹#›</a:t>
            </a:fld>
            <a:endParaRPr lang="en-GB"/>
          </a:p>
        </p:txBody>
      </p:sp>
    </p:spTree>
    <p:extLst>
      <p:ext uri="{BB962C8B-B14F-4D97-AF65-F5344CB8AC3E}">
        <p14:creationId xmlns:p14="http://schemas.microsoft.com/office/powerpoint/2010/main" val="2378821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295526"/>
            <a:ext cx="8128000" cy="1325563"/>
          </a:xfrm>
          <a:prstGeom prst="rect">
            <a:avLst/>
          </a:prstGeom>
        </p:spPr>
        <p:txBody>
          <a:bodyPr vert="horz" lIns="91440" tIns="45720" rIns="91440" bIns="45720" rtlCol="0" anchor="ctr">
            <a:normAutofit/>
          </a:bodyPr>
          <a:lstStyle/>
          <a:p>
            <a:r>
              <a:rPr lang="en-US" dirty="0" smtClean="0"/>
              <a:t>Title</a:t>
            </a:r>
            <a:endParaRPr lang="en-US" dirty="0"/>
          </a:p>
        </p:txBody>
      </p:sp>
      <p:pic>
        <p:nvPicPr>
          <p:cNvPr id="7" name="Picture 6"/>
          <p:cNvPicPr>
            <a:picLocks noChangeAspect="1"/>
          </p:cNvPicPr>
          <p:nvPr/>
        </p:nvPicPr>
        <p:blipFill rotWithShape="1">
          <a:blip r:embed="rId5">
            <a:extLst>
              <a:ext uri="{28A0092B-C50C-407E-A947-70E740481C1C}">
                <a14:useLocalDpi xmlns:a14="http://schemas.microsoft.com/office/drawing/2010/main" val="0"/>
              </a:ext>
            </a:extLst>
          </a:blip>
          <a:srcRect b="67963"/>
          <a:stretch/>
        </p:blipFill>
        <p:spPr>
          <a:xfrm>
            <a:off x="-11403" y="0"/>
            <a:ext cx="9166806" cy="2197099"/>
          </a:xfrm>
          <a:prstGeom prst="rect">
            <a:avLst/>
          </a:prstGeom>
        </p:spPr>
      </p:pic>
      <p:pic>
        <p:nvPicPr>
          <p:cNvPr id="8" name="Picture 7"/>
          <p:cNvPicPr>
            <a:picLocks noChangeAspect="1"/>
          </p:cNvPicPr>
          <p:nvPr/>
        </p:nvPicPr>
        <p:blipFill rotWithShape="1">
          <a:blip r:embed="rId6">
            <a:extLst>
              <a:ext uri="{28A0092B-C50C-407E-A947-70E740481C1C}">
                <a14:useLocalDpi xmlns:a14="http://schemas.microsoft.com/office/drawing/2010/main" val="0"/>
              </a:ext>
            </a:extLst>
          </a:blip>
          <a:srcRect t="77222"/>
          <a:stretch/>
        </p:blipFill>
        <p:spPr>
          <a:xfrm>
            <a:off x="-11403" y="5295901"/>
            <a:ext cx="9166806" cy="1562099"/>
          </a:xfrm>
          <a:prstGeom prst="rect">
            <a:avLst/>
          </a:prstGeom>
        </p:spPr>
      </p:pic>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35576406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Lst>
  <p:txStyles>
    <p:titleStyle>
      <a:lvl1pPr algn="ctr" defTabSz="914400" rtl="0" eaLnBrk="1" latinLnBrk="0" hangingPunct="1">
        <a:lnSpc>
          <a:spcPct val="90000"/>
        </a:lnSpc>
        <a:spcBef>
          <a:spcPct val="0"/>
        </a:spcBef>
        <a:buNone/>
        <a:defRPr sz="4400" b="1" i="0" kern="1200">
          <a:solidFill>
            <a:schemeClr val="tx1"/>
          </a:solidFill>
          <a:latin typeface="Gotham" charset="0"/>
          <a:ea typeface="Gotham" charset="0"/>
          <a:cs typeface="Gotham" charset="0"/>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Gotham Book" charset="0"/>
          <a:ea typeface="Gotham Book" charset="0"/>
          <a:cs typeface="Gotham Book"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charset="0"/>
          <a:ea typeface="Gotham Book" charset="0"/>
          <a:cs typeface="Gotham Book"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8.xml"/></Relationships>
</file>

<file path=ppt/slides/_rels/slide11.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slideLayout" Target="../slideLayouts/slideLayout3.xml"/><Relationship Id="rId1" Type="http://schemas.openxmlformats.org/officeDocument/2006/relationships/themeOverride" Target="../theme/themeOverride9.xml"/></Relationships>
</file>

<file path=ppt/slides/_rels/slide12.xml.rels><?xml version="1.0" encoding="UTF-8" standalone="yes"?>
<Relationships xmlns="http://schemas.openxmlformats.org/package/2006/relationships"><Relationship Id="rId3" Type="http://schemas.openxmlformats.org/officeDocument/2006/relationships/image" Target="../media/image11.tmp"/><Relationship Id="rId2" Type="http://schemas.openxmlformats.org/officeDocument/2006/relationships/slideLayout" Target="../slideLayouts/slideLayout3.xml"/><Relationship Id="rId1" Type="http://schemas.openxmlformats.org/officeDocument/2006/relationships/themeOverride" Target="../theme/themeOverride10.xml"/></Relationships>
</file>

<file path=ppt/slides/_rels/slide13.xml.rels><?xml version="1.0" encoding="UTF-8" standalone="yes"?>
<Relationships xmlns="http://schemas.openxmlformats.org/package/2006/relationships"><Relationship Id="rId3" Type="http://schemas.openxmlformats.org/officeDocument/2006/relationships/image" Target="../media/image12.tmp"/><Relationship Id="rId2" Type="http://schemas.openxmlformats.org/officeDocument/2006/relationships/slideLayout" Target="../slideLayouts/slideLayout3.xml"/><Relationship Id="rId1" Type="http://schemas.openxmlformats.org/officeDocument/2006/relationships/themeOverride" Target="../theme/themeOverride11.xml"/></Relationships>
</file>

<file path=ppt/slides/_rels/slide14.xml.rels><?xml version="1.0" encoding="UTF-8" standalone="yes"?>
<Relationships xmlns="http://schemas.openxmlformats.org/package/2006/relationships"><Relationship Id="rId3" Type="http://schemas.openxmlformats.org/officeDocument/2006/relationships/image" Target="../media/image13.tmp"/><Relationship Id="rId2" Type="http://schemas.openxmlformats.org/officeDocument/2006/relationships/slideLayout" Target="../slideLayouts/slideLayout3.xml"/><Relationship Id="rId1" Type="http://schemas.openxmlformats.org/officeDocument/2006/relationships/themeOverride" Target="../theme/themeOverride12.xml"/></Relationships>
</file>

<file path=ppt/slides/_rels/slide15.xml.rels><?xml version="1.0" encoding="UTF-8" standalone="yes"?>
<Relationships xmlns="http://schemas.openxmlformats.org/package/2006/relationships"><Relationship Id="rId3" Type="http://schemas.openxmlformats.org/officeDocument/2006/relationships/image" Target="../media/image14.tmp"/><Relationship Id="rId2" Type="http://schemas.openxmlformats.org/officeDocument/2006/relationships/slideLayout" Target="../slideLayouts/slideLayout3.xml"/><Relationship Id="rId1" Type="http://schemas.openxmlformats.org/officeDocument/2006/relationships/themeOverride" Target="../theme/themeOverr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4.xml"/></Relationships>
</file>

<file path=ppt/slides/_rels/slide18.xml.rels><?xml version="1.0" encoding="UTF-8" standalone="yes"?>
<Relationships xmlns="http://schemas.openxmlformats.org/package/2006/relationships"><Relationship Id="rId3" Type="http://schemas.openxmlformats.org/officeDocument/2006/relationships/image" Target="../media/image15.tmp"/><Relationship Id="rId2" Type="http://schemas.openxmlformats.org/officeDocument/2006/relationships/slideLayout" Target="../slideLayouts/slideLayout3.xml"/><Relationship Id="rId1" Type="http://schemas.openxmlformats.org/officeDocument/2006/relationships/themeOverride" Target="../theme/themeOverride15.xml"/></Relationships>
</file>

<file path=ppt/slides/_rels/slide19.xml.rels><?xml version="1.0" encoding="UTF-8" standalone="yes"?>
<Relationships xmlns="http://schemas.openxmlformats.org/package/2006/relationships"><Relationship Id="rId3" Type="http://schemas.openxmlformats.org/officeDocument/2006/relationships/image" Target="../media/image16.tmp"/><Relationship Id="rId2" Type="http://schemas.openxmlformats.org/officeDocument/2006/relationships/slideLayout" Target="../slideLayouts/slideLayout3.xml"/><Relationship Id="rId1" Type="http://schemas.openxmlformats.org/officeDocument/2006/relationships/themeOverride" Target="../theme/themeOverride1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3" Type="http://schemas.openxmlformats.org/officeDocument/2006/relationships/image" Target="../media/image17.tmp"/><Relationship Id="rId2" Type="http://schemas.openxmlformats.org/officeDocument/2006/relationships/slideLayout" Target="../slideLayouts/slideLayout3.xml"/><Relationship Id="rId1" Type="http://schemas.openxmlformats.org/officeDocument/2006/relationships/themeOverride" Target="../theme/themeOverride17.xml"/></Relationships>
</file>

<file path=ppt/slides/_rels/slide21.xml.rels><?xml version="1.0" encoding="UTF-8" standalone="yes"?>
<Relationships xmlns="http://schemas.openxmlformats.org/package/2006/relationships"><Relationship Id="rId3" Type="http://schemas.openxmlformats.org/officeDocument/2006/relationships/image" Target="../media/image18.tmp"/><Relationship Id="rId2" Type="http://schemas.openxmlformats.org/officeDocument/2006/relationships/slideLayout" Target="../slideLayouts/slideLayout3.xml"/><Relationship Id="rId1" Type="http://schemas.openxmlformats.org/officeDocument/2006/relationships/themeOverride" Target="../theme/themeOverride18.xml"/></Relationships>
</file>

<file path=ppt/slides/_rels/slide22.xml.rels><?xml version="1.0" encoding="UTF-8" standalone="yes"?>
<Relationships xmlns="http://schemas.openxmlformats.org/package/2006/relationships"><Relationship Id="rId3" Type="http://schemas.openxmlformats.org/officeDocument/2006/relationships/image" Target="../media/image19.tmp"/><Relationship Id="rId2" Type="http://schemas.openxmlformats.org/officeDocument/2006/relationships/slideLayout" Target="../slideLayouts/slideLayout3.xml"/><Relationship Id="rId1" Type="http://schemas.openxmlformats.org/officeDocument/2006/relationships/themeOverride" Target="../theme/themeOverride1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hemeOverride" Target="../theme/themeOverride20.xml"/></Relationships>
</file>

<file path=ppt/slides/_rels/slide25.xml.rels><?xml version="1.0" encoding="UTF-8" standalone="yes"?>
<Relationships xmlns="http://schemas.openxmlformats.org/package/2006/relationships"><Relationship Id="rId3" Type="http://schemas.openxmlformats.org/officeDocument/2006/relationships/image" Target="../media/image20.tmp"/><Relationship Id="rId2" Type="http://schemas.openxmlformats.org/officeDocument/2006/relationships/slideLayout" Target="../slideLayouts/slideLayout3.xml"/><Relationship Id="rId1" Type="http://schemas.openxmlformats.org/officeDocument/2006/relationships/themeOverride" Target="../theme/themeOverride21.xml"/></Relationships>
</file>

<file path=ppt/slides/_rels/slide26.xml.rels><?xml version="1.0" encoding="UTF-8" standalone="yes"?>
<Relationships xmlns="http://schemas.openxmlformats.org/package/2006/relationships"><Relationship Id="rId3" Type="http://schemas.openxmlformats.org/officeDocument/2006/relationships/image" Target="../media/image21.tmp"/><Relationship Id="rId2" Type="http://schemas.openxmlformats.org/officeDocument/2006/relationships/slideLayout" Target="../slideLayouts/slideLayout3.xml"/><Relationship Id="rId1" Type="http://schemas.openxmlformats.org/officeDocument/2006/relationships/themeOverride" Target="../theme/themeOverride22.xml"/></Relationships>
</file>

<file path=ppt/slides/_rels/slide27.xml.rels><?xml version="1.0" encoding="UTF-8" standalone="yes"?>
<Relationships xmlns="http://schemas.openxmlformats.org/package/2006/relationships"><Relationship Id="rId3" Type="http://schemas.openxmlformats.org/officeDocument/2006/relationships/image" Target="../media/image22.tmp"/><Relationship Id="rId2" Type="http://schemas.openxmlformats.org/officeDocument/2006/relationships/slideLayout" Target="../slideLayouts/slideLayout3.xml"/><Relationship Id="rId1" Type="http://schemas.openxmlformats.org/officeDocument/2006/relationships/themeOverride" Target="../theme/themeOverride23.xml"/></Relationships>
</file>

<file path=ppt/slides/_rels/slide28.xml.rels><?xml version="1.0" encoding="UTF-8" standalone="yes"?>
<Relationships xmlns="http://schemas.openxmlformats.org/package/2006/relationships"><Relationship Id="rId3" Type="http://schemas.openxmlformats.org/officeDocument/2006/relationships/image" Target="../media/image23.tmp"/><Relationship Id="rId2" Type="http://schemas.openxmlformats.org/officeDocument/2006/relationships/slideLayout" Target="../slideLayouts/slideLayout3.xml"/><Relationship Id="rId1" Type="http://schemas.openxmlformats.org/officeDocument/2006/relationships/themeOverride" Target="../theme/themeOverride24.xml"/></Relationships>
</file>

<file path=ppt/slides/_rels/slide29.xml.rels><?xml version="1.0" encoding="UTF-8" standalone="yes"?>
<Relationships xmlns="http://schemas.openxmlformats.org/package/2006/relationships"><Relationship Id="rId3" Type="http://schemas.openxmlformats.org/officeDocument/2006/relationships/image" Target="../media/image24.tmp"/><Relationship Id="rId2" Type="http://schemas.openxmlformats.org/officeDocument/2006/relationships/slideLayout" Target="../slideLayouts/slideLayout3.xml"/><Relationship Id="rId1" Type="http://schemas.openxmlformats.org/officeDocument/2006/relationships/themeOverride" Target="../theme/themeOverride25.xml"/></Relationships>
</file>

<file path=ppt/slides/_rels/slide3.xml.rels><?xml version="1.0" encoding="UTF-8" standalone="yes"?>
<Relationships xmlns="http://schemas.openxmlformats.org/package/2006/relationships"><Relationship Id="rId3" Type="http://schemas.openxmlformats.org/officeDocument/2006/relationships/image" Target="../media/image4.tmp"/><Relationship Id="rId2" Type="http://schemas.openxmlformats.org/officeDocument/2006/relationships/slideLayout" Target="../slideLayouts/slideLayout3.xml"/><Relationship Id="rId1" Type="http://schemas.openxmlformats.org/officeDocument/2006/relationships/themeOverride" Target="../theme/themeOverride2.xml"/></Relationships>
</file>

<file path=ppt/slides/_rels/slide4.xml.rels><?xml version="1.0" encoding="UTF-8" standalone="yes"?>
<Relationships xmlns="http://schemas.openxmlformats.org/package/2006/relationships"><Relationship Id="rId3" Type="http://schemas.openxmlformats.org/officeDocument/2006/relationships/image" Target="../media/image5.tmp"/><Relationship Id="rId2" Type="http://schemas.openxmlformats.org/officeDocument/2006/relationships/slideLayout" Target="../slideLayouts/slideLayout3.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3" Type="http://schemas.openxmlformats.org/officeDocument/2006/relationships/image" Target="../media/image6.tmp"/><Relationship Id="rId2" Type="http://schemas.openxmlformats.org/officeDocument/2006/relationships/slideLayout" Target="../slideLayouts/slideLayout3.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slideLayout" Target="../slideLayouts/slideLayout3.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8.tmp"/><Relationship Id="rId2" Type="http://schemas.openxmlformats.org/officeDocument/2006/relationships/slideLayout" Target="../slideLayouts/slideLayout3.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3" Type="http://schemas.openxmlformats.org/officeDocument/2006/relationships/image" Target="../media/image9.tmp"/><Relationship Id="rId2" Type="http://schemas.openxmlformats.org/officeDocument/2006/relationships/slideLayout" Target="../slideLayouts/slideLayout3.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3429000"/>
            <a:ext cx="8128000" cy="1920281"/>
          </a:xfrm>
        </p:spPr>
        <p:txBody>
          <a:bodyPr>
            <a:normAutofit fontScale="90000"/>
          </a:bodyPr>
          <a:lstStyle/>
          <a:p>
            <a:pPr>
              <a:defRPr/>
            </a:pPr>
            <a: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t>Lines of symmetry</a:t>
            </a:r>
            <a:b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br>
            <a: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t>NCLO</a:t>
            </a:r>
            <a: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t>: to identify and describe the properties of 2D shape including the number of lines of symmetry</a:t>
            </a:r>
            <a:r>
              <a:rPr lang="en-GB" i="1" dirty="0">
                <a:latin typeface="Segoe Print" panose="02000600000000000000" pitchFamily="2" charset="0"/>
                <a:ea typeface="Please write me a song" panose="02000603000000000000" pitchFamily="2" charset="0"/>
                <a:cs typeface="Levenim MT" panose="02010502060101010101" pitchFamily="2" charset="-79"/>
              </a:rPr>
              <a:t/>
            </a:r>
            <a:br>
              <a:rPr lang="en-GB" i="1" dirty="0">
                <a:latin typeface="Segoe Print" panose="02000600000000000000" pitchFamily="2" charset="0"/>
                <a:ea typeface="Please write me a song" panose="02000603000000000000" pitchFamily="2" charset="0"/>
                <a:cs typeface="Levenim MT" panose="02010502060101010101" pitchFamily="2" charset="-79"/>
              </a:rPr>
            </a:br>
            <a:endParaRPr lang="en-GB" dirty="0"/>
          </a:p>
        </p:txBody>
      </p:sp>
      <p:sp>
        <p:nvSpPr>
          <p:cNvPr id="3" name="Content Placeholder 2"/>
          <p:cNvSpPr>
            <a:spLocks noGrp="1"/>
          </p:cNvSpPr>
          <p:nvPr>
            <p:ph idx="1"/>
          </p:nvPr>
        </p:nvSpPr>
        <p:spPr>
          <a:xfrm>
            <a:off x="755576" y="1700808"/>
            <a:ext cx="6840760" cy="2399718"/>
          </a:xfrm>
        </p:spPr>
        <p:txBody>
          <a:bodyPr/>
          <a:lstStyle/>
          <a:p>
            <a:r>
              <a:rPr lang="en-GB" altLang="en-US" sz="3600" dirty="0">
                <a:latin typeface="Gotham"/>
                <a:ea typeface="Gotham"/>
                <a:cs typeface="Gotham"/>
              </a:rPr>
              <a:t>Year 2 </a:t>
            </a:r>
            <a:r>
              <a:rPr lang="en-GB" altLang="en-US" sz="3600" dirty="0" smtClean="0">
                <a:latin typeface="Gotham"/>
                <a:ea typeface="Gotham"/>
                <a:cs typeface="Gotham"/>
              </a:rPr>
              <a:t>Spring </a:t>
            </a:r>
            <a:r>
              <a:rPr lang="en-GB" altLang="en-US" sz="3600" dirty="0">
                <a:latin typeface="Gotham"/>
                <a:ea typeface="Gotham"/>
                <a:cs typeface="Gotham"/>
              </a:rPr>
              <a:t>Block </a:t>
            </a:r>
            <a:r>
              <a:rPr lang="en-GB" altLang="en-US" sz="3600" dirty="0" smtClean="0">
                <a:latin typeface="Gotham"/>
                <a:ea typeface="Gotham"/>
                <a:cs typeface="Gotham"/>
              </a:rPr>
              <a:t>3</a:t>
            </a:r>
          </a:p>
          <a:p>
            <a:r>
              <a:rPr lang="en-GB" sz="3600" dirty="0" smtClean="0">
                <a:latin typeface="Gotham"/>
              </a:rPr>
              <a:t>Geometry- Properties of Shape</a:t>
            </a:r>
            <a:endParaRPr lang="en-GB" sz="3600" dirty="0"/>
          </a:p>
        </p:txBody>
      </p:sp>
    </p:spTree>
    <p:extLst>
      <p:ext uri="{BB962C8B-B14F-4D97-AF65-F5344CB8AC3E}">
        <p14:creationId xmlns:p14="http://schemas.microsoft.com/office/powerpoint/2010/main" val="58800795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2"/>
          <p:cNvSpPr>
            <a:spLocks noGrp="1"/>
          </p:cNvSpPr>
          <p:nvPr>
            <p:ph type="title"/>
          </p:nvPr>
        </p:nvSpPr>
        <p:spPr>
          <a:xfrm>
            <a:off x="539552" y="620688"/>
            <a:ext cx="8128000" cy="1325563"/>
          </a:xfrm>
        </p:spPr>
        <p:txBody>
          <a:bodyPr/>
          <a:lstStyle/>
          <a:p>
            <a:r>
              <a:rPr lang="en-GB" dirty="0" smtClean="0"/>
              <a:t>Key Questions</a:t>
            </a:r>
            <a:endParaRPr lang="en-GB" dirty="0"/>
          </a:p>
        </p:txBody>
      </p:sp>
      <p:sp>
        <p:nvSpPr>
          <p:cNvPr id="2" name="TextBox 1"/>
          <p:cNvSpPr txBox="1"/>
          <p:nvPr/>
        </p:nvSpPr>
        <p:spPr>
          <a:xfrm>
            <a:off x="899592" y="2276872"/>
            <a:ext cx="7128792" cy="3539430"/>
          </a:xfrm>
          <a:prstGeom prst="rect">
            <a:avLst/>
          </a:prstGeom>
          <a:noFill/>
        </p:spPr>
        <p:txBody>
          <a:bodyPr wrap="square" rtlCol="0">
            <a:spAutoFit/>
          </a:bodyPr>
          <a:lstStyle/>
          <a:p>
            <a:r>
              <a:rPr lang="en-GB" sz="3200" dirty="0" smtClean="0">
                <a:latin typeface="Gotham"/>
              </a:rPr>
              <a:t>How have you sorted your shapes?</a:t>
            </a:r>
          </a:p>
          <a:p>
            <a:endParaRPr lang="en-GB" sz="3200" dirty="0">
              <a:latin typeface="Gotham"/>
            </a:endParaRPr>
          </a:p>
          <a:p>
            <a:r>
              <a:rPr lang="en-GB" sz="3200" dirty="0" smtClean="0">
                <a:latin typeface="Gotham"/>
              </a:rPr>
              <a:t>How do you know you have sorted your shapes correctly?</a:t>
            </a:r>
          </a:p>
          <a:p>
            <a:endParaRPr lang="en-GB" sz="3200" dirty="0">
              <a:latin typeface="Gotham"/>
            </a:endParaRPr>
          </a:p>
          <a:p>
            <a:r>
              <a:rPr lang="en-GB" sz="3200" dirty="0" smtClean="0">
                <a:latin typeface="Gotham"/>
              </a:rPr>
              <a:t>Which method have you used to sort your shapes?</a:t>
            </a:r>
            <a:endParaRPr lang="en-GB" sz="3200" dirty="0">
              <a:latin typeface="Gotham"/>
            </a:endParaRPr>
          </a:p>
        </p:txBody>
      </p:sp>
    </p:spTree>
    <p:extLst>
      <p:ext uri="{BB962C8B-B14F-4D97-AF65-F5344CB8AC3E}">
        <p14:creationId xmlns:p14="http://schemas.microsoft.com/office/powerpoint/2010/main" val="132919462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539552" y="2060848"/>
            <a:ext cx="8277153" cy="2861437"/>
          </a:xfrm>
        </p:spPr>
      </p:pic>
    </p:spTree>
    <p:extLst>
      <p:ext uri="{BB962C8B-B14F-4D97-AF65-F5344CB8AC3E}">
        <p14:creationId xmlns:p14="http://schemas.microsoft.com/office/powerpoint/2010/main" val="302694657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Screen Clipping"/>
          <p:cNvPicPr>
            <a:picLocks noGrp="1" noChangeAspect="1"/>
          </p:cNvPicPr>
          <p:nvPr>
            <p:ph idx="1"/>
          </p:nvPr>
        </p:nvPicPr>
        <p:blipFill rotWithShape="1">
          <a:blip r:embed="rId3">
            <a:extLst>
              <a:ext uri="{28A0092B-C50C-407E-A947-70E740481C1C}">
                <a14:useLocalDpi xmlns:a14="http://schemas.microsoft.com/office/drawing/2010/main" val="0"/>
              </a:ext>
            </a:extLst>
          </a:blip>
          <a:srcRect b="2233"/>
          <a:stretch/>
        </p:blipFill>
        <p:spPr>
          <a:xfrm>
            <a:off x="17706" y="1988840"/>
            <a:ext cx="8765016" cy="2780108"/>
          </a:xfrm>
        </p:spPr>
      </p:pic>
    </p:spTree>
    <p:extLst>
      <p:ext uri="{BB962C8B-B14F-4D97-AF65-F5344CB8AC3E}">
        <p14:creationId xmlns:p14="http://schemas.microsoft.com/office/powerpoint/2010/main" val="190127846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rotWithShape="1">
          <a:blip r:embed="rId3">
            <a:extLst>
              <a:ext uri="{28A0092B-C50C-407E-A947-70E740481C1C}">
                <a14:useLocalDpi xmlns:a14="http://schemas.microsoft.com/office/drawing/2010/main" val="0"/>
              </a:ext>
            </a:extLst>
          </a:blip>
          <a:srcRect t="1638"/>
          <a:stretch/>
        </p:blipFill>
        <p:spPr>
          <a:xfrm>
            <a:off x="107504" y="2602523"/>
            <a:ext cx="8586472" cy="2258962"/>
          </a:xfrm>
        </p:spPr>
      </p:pic>
    </p:spTree>
    <p:extLst>
      <p:ext uri="{BB962C8B-B14F-4D97-AF65-F5344CB8AC3E}">
        <p14:creationId xmlns:p14="http://schemas.microsoft.com/office/powerpoint/2010/main" val="259736741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rotWithShape="1">
          <a:blip r:embed="rId3">
            <a:extLst>
              <a:ext uri="{28A0092B-C50C-407E-A947-70E740481C1C}">
                <a14:useLocalDpi xmlns:a14="http://schemas.microsoft.com/office/drawing/2010/main" val="0"/>
              </a:ext>
            </a:extLst>
          </a:blip>
          <a:srcRect r="-3203" b="20052"/>
          <a:stretch/>
        </p:blipFill>
        <p:spPr>
          <a:xfrm>
            <a:off x="1259632" y="1916832"/>
            <a:ext cx="6168110" cy="3583636"/>
          </a:xfrm>
        </p:spPr>
      </p:pic>
    </p:spTree>
    <p:extLst>
      <p:ext uri="{BB962C8B-B14F-4D97-AF65-F5344CB8AC3E}">
        <p14:creationId xmlns:p14="http://schemas.microsoft.com/office/powerpoint/2010/main" val="235912950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07704" y="1196752"/>
            <a:ext cx="5173365" cy="5052654"/>
          </a:xfrm>
        </p:spPr>
      </p:pic>
    </p:spTree>
    <p:extLst>
      <p:ext uri="{BB962C8B-B14F-4D97-AF65-F5344CB8AC3E}">
        <p14:creationId xmlns:p14="http://schemas.microsoft.com/office/powerpoint/2010/main" val="45982393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717032"/>
            <a:ext cx="8128000" cy="1344217"/>
          </a:xfrm>
        </p:spPr>
        <p:txBody>
          <a:bodyPr>
            <a:normAutofit fontScale="90000"/>
          </a:bodyPr>
          <a:lstStyle/>
          <a:p>
            <a:pPr>
              <a:defRPr/>
            </a:pPr>
            <a: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t>Make patterns with 2D shapes</a:t>
            </a:r>
            <a:b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br>
            <a: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t>NCLO</a:t>
            </a:r>
            <a: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t>: to order and arrange combinations of mathematical objects in patterns</a:t>
            </a:r>
            <a:endParaRPr lang="en-GB" dirty="0"/>
          </a:p>
        </p:txBody>
      </p:sp>
      <p:sp>
        <p:nvSpPr>
          <p:cNvPr id="3" name="Content Placeholder 2"/>
          <p:cNvSpPr>
            <a:spLocks noGrp="1"/>
          </p:cNvSpPr>
          <p:nvPr>
            <p:ph idx="1"/>
          </p:nvPr>
        </p:nvSpPr>
        <p:spPr>
          <a:xfrm>
            <a:off x="755576" y="1700808"/>
            <a:ext cx="6840760" cy="2399718"/>
          </a:xfrm>
        </p:spPr>
        <p:txBody>
          <a:bodyPr/>
          <a:lstStyle/>
          <a:p>
            <a:r>
              <a:rPr lang="en-GB" altLang="en-US" sz="3600" dirty="0">
                <a:latin typeface="Gotham"/>
                <a:ea typeface="Gotham"/>
                <a:cs typeface="Gotham"/>
              </a:rPr>
              <a:t>Year 2 </a:t>
            </a:r>
            <a:r>
              <a:rPr lang="en-GB" altLang="en-US" sz="3600" dirty="0" smtClean="0">
                <a:latin typeface="Gotham"/>
                <a:ea typeface="Gotham"/>
                <a:cs typeface="Gotham"/>
              </a:rPr>
              <a:t>Spring </a:t>
            </a:r>
            <a:r>
              <a:rPr lang="en-GB" altLang="en-US" sz="3600" dirty="0">
                <a:latin typeface="Gotham"/>
                <a:ea typeface="Gotham"/>
                <a:cs typeface="Gotham"/>
              </a:rPr>
              <a:t>Block </a:t>
            </a:r>
            <a:r>
              <a:rPr lang="en-GB" altLang="en-US" sz="3600" dirty="0" smtClean="0">
                <a:latin typeface="Gotham"/>
                <a:ea typeface="Gotham"/>
                <a:cs typeface="Gotham"/>
              </a:rPr>
              <a:t>3</a:t>
            </a:r>
          </a:p>
          <a:p>
            <a:r>
              <a:rPr lang="en-GB" sz="3600" dirty="0" smtClean="0">
                <a:latin typeface="Gotham"/>
              </a:rPr>
              <a:t>Geometry- Properties of Shape</a:t>
            </a:r>
            <a:endParaRPr lang="en-GB" sz="3600" dirty="0"/>
          </a:p>
        </p:txBody>
      </p:sp>
    </p:spTree>
    <p:extLst>
      <p:ext uri="{BB962C8B-B14F-4D97-AF65-F5344CB8AC3E}">
        <p14:creationId xmlns:p14="http://schemas.microsoft.com/office/powerpoint/2010/main" val="385369509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9552" y="1903906"/>
            <a:ext cx="8128000" cy="4248472"/>
          </a:xfrm>
        </p:spPr>
        <p:txBody>
          <a:bodyPr>
            <a:noAutofit/>
          </a:bodyPr>
          <a:lstStyle/>
          <a:p>
            <a:pPr algn="l"/>
            <a:r>
              <a:rPr lang="en-GB" sz="2800" b="0" dirty="0" smtClean="0"/>
              <a:t>Can you explain the pattern?</a:t>
            </a:r>
            <a:br>
              <a:rPr lang="en-GB" sz="2800" b="0" dirty="0" smtClean="0"/>
            </a:br>
            <a:r>
              <a:rPr lang="en-GB" sz="2800" b="0" dirty="0" smtClean="0"/>
              <a:t/>
            </a:r>
            <a:br>
              <a:rPr lang="en-GB" sz="2800" b="0" dirty="0" smtClean="0"/>
            </a:br>
            <a:r>
              <a:rPr lang="en-GB" sz="2800" b="0" dirty="0" smtClean="0"/>
              <a:t>How many times does the pattern repeat?</a:t>
            </a:r>
            <a:br>
              <a:rPr lang="en-GB" sz="2800" b="0" dirty="0" smtClean="0"/>
            </a:br>
            <a:r>
              <a:rPr lang="en-GB" sz="2800" b="0" dirty="0" smtClean="0"/>
              <a:t/>
            </a:r>
            <a:br>
              <a:rPr lang="en-GB" sz="2800" b="0" dirty="0" smtClean="0"/>
            </a:br>
            <a:r>
              <a:rPr lang="en-GB" sz="2800" b="0" dirty="0" smtClean="0"/>
              <a:t>How are these patterns similar?</a:t>
            </a:r>
            <a:br>
              <a:rPr lang="en-GB" sz="2800" b="0" dirty="0" smtClean="0"/>
            </a:br>
            <a:r>
              <a:rPr lang="en-GB" sz="2800" b="0" dirty="0" smtClean="0"/>
              <a:t/>
            </a:r>
            <a:br>
              <a:rPr lang="en-GB" sz="2800" b="0" dirty="0" smtClean="0"/>
            </a:br>
            <a:r>
              <a:rPr lang="en-GB" sz="2800" b="0" dirty="0" smtClean="0"/>
              <a:t>How are these patterns different?</a:t>
            </a:r>
            <a:br>
              <a:rPr lang="en-GB" sz="2800" b="0" dirty="0" smtClean="0"/>
            </a:br>
            <a:r>
              <a:rPr lang="en-GB" sz="2800" b="0" dirty="0" smtClean="0"/>
              <a:t/>
            </a:r>
            <a:br>
              <a:rPr lang="en-GB" sz="2800" b="0" dirty="0" smtClean="0"/>
            </a:br>
            <a:r>
              <a:rPr lang="en-GB" sz="2800" b="0" dirty="0" smtClean="0"/>
              <a:t>How can you work out which shape will come ____</a:t>
            </a:r>
            <a:r>
              <a:rPr lang="en-GB" sz="2800" b="0" dirty="0" err="1" smtClean="0"/>
              <a:t>th</a:t>
            </a:r>
            <a:r>
              <a:rPr lang="en-GB" sz="2800" b="0" dirty="0" smtClean="0"/>
              <a:t>?</a:t>
            </a:r>
            <a:br>
              <a:rPr lang="en-GB" sz="2800" b="0" dirty="0" smtClean="0"/>
            </a:br>
            <a:endParaRPr lang="en-GB" sz="2800" b="0" dirty="0"/>
          </a:p>
        </p:txBody>
      </p:sp>
      <p:sp>
        <p:nvSpPr>
          <p:cNvPr id="4" name="Title 2"/>
          <p:cNvSpPr txBox="1">
            <a:spLocks/>
          </p:cNvSpPr>
          <p:nvPr/>
        </p:nvSpPr>
        <p:spPr>
          <a:xfrm>
            <a:off x="755576" y="548680"/>
            <a:ext cx="812800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i="0" kern="1200">
                <a:solidFill>
                  <a:schemeClr val="tx1"/>
                </a:solidFill>
                <a:latin typeface="Gotham" charset="0"/>
                <a:ea typeface="Gotham" charset="0"/>
                <a:cs typeface="Gotham" charset="0"/>
              </a:defRPr>
            </a:lvl1pPr>
          </a:lstStyle>
          <a:p>
            <a:r>
              <a:rPr lang="en-GB" dirty="0" smtClean="0"/>
              <a:t>Key Questions</a:t>
            </a:r>
            <a:endParaRPr lang="en-GB" dirty="0"/>
          </a:p>
        </p:txBody>
      </p:sp>
    </p:spTree>
    <p:extLst>
      <p:ext uri="{BB962C8B-B14F-4D97-AF65-F5344CB8AC3E}">
        <p14:creationId xmlns:p14="http://schemas.microsoft.com/office/powerpoint/2010/main" val="121981216"/>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11561" y="2564904"/>
            <a:ext cx="8182556" cy="2301345"/>
          </a:xfrm>
        </p:spPr>
      </p:pic>
    </p:spTree>
    <p:extLst>
      <p:ext uri="{BB962C8B-B14F-4D97-AF65-F5344CB8AC3E}">
        <p14:creationId xmlns:p14="http://schemas.microsoft.com/office/powerpoint/2010/main" val="109369694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259632" y="2276872"/>
            <a:ext cx="6672033" cy="2232979"/>
          </a:xfrm>
        </p:spPr>
      </p:pic>
    </p:spTree>
    <p:extLst>
      <p:ext uri="{BB962C8B-B14F-4D97-AF65-F5344CB8AC3E}">
        <p14:creationId xmlns:p14="http://schemas.microsoft.com/office/powerpoint/2010/main" val="271505311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467544" y="836712"/>
            <a:ext cx="8128000" cy="1325563"/>
          </a:xfrm>
        </p:spPr>
        <p:txBody>
          <a:bodyPr/>
          <a:lstStyle/>
          <a:p>
            <a:r>
              <a:rPr lang="en-GB" dirty="0" smtClean="0"/>
              <a:t>Key Questions</a:t>
            </a:r>
            <a:endParaRPr lang="en-GB" dirty="0"/>
          </a:p>
        </p:txBody>
      </p:sp>
      <p:sp>
        <p:nvSpPr>
          <p:cNvPr id="4" name="TextBox 3"/>
          <p:cNvSpPr txBox="1"/>
          <p:nvPr/>
        </p:nvSpPr>
        <p:spPr>
          <a:xfrm>
            <a:off x="683568" y="2348880"/>
            <a:ext cx="7560840" cy="3539430"/>
          </a:xfrm>
          <a:prstGeom prst="rect">
            <a:avLst/>
          </a:prstGeom>
          <a:noFill/>
        </p:spPr>
        <p:txBody>
          <a:bodyPr wrap="square" rtlCol="0">
            <a:spAutoFit/>
          </a:bodyPr>
          <a:lstStyle/>
          <a:p>
            <a:r>
              <a:rPr lang="en-GB" sz="2800" dirty="0" smtClean="0"/>
              <a:t>What is a vertical line of symmetry?</a:t>
            </a:r>
          </a:p>
          <a:p>
            <a:endParaRPr lang="en-GB" sz="2800" dirty="0"/>
          </a:p>
          <a:p>
            <a:r>
              <a:rPr lang="en-GB" sz="2800" dirty="0" smtClean="0"/>
              <a:t>What does vertical mean?</a:t>
            </a:r>
          </a:p>
          <a:p>
            <a:endParaRPr lang="en-GB" sz="2800" dirty="0"/>
          </a:p>
          <a:p>
            <a:r>
              <a:rPr lang="en-GB" sz="2800" dirty="0" smtClean="0"/>
              <a:t>Which is the odd shape out?  How do you know?</a:t>
            </a:r>
          </a:p>
          <a:p>
            <a:endParaRPr lang="en-GB" sz="2800" dirty="0"/>
          </a:p>
          <a:p>
            <a:r>
              <a:rPr lang="en-GB" sz="2800" dirty="0" smtClean="0"/>
              <a:t>What resources could you use to check if a shape has a vertical line of symmetry?</a:t>
            </a:r>
            <a:endParaRPr lang="en-GB" sz="2800" dirty="0"/>
          </a:p>
        </p:txBody>
      </p:sp>
    </p:spTree>
    <p:extLst>
      <p:ext uri="{BB962C8B-B14F-4D97-AF65-F5344CB8AC3E}">
        <p14:creationId xmlns:p14="http://schemas.microsoft.com/office/powerpoint/2010/main" val="112279208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467544" y="2060848"/>
            <a:ext cx="7970677" cy="3148909"/>
          </a:xfrm>
        </p:spPr>
      </p:pic>
    </p:spTree>
    <p:extLst>
      <p:ext uri="{BB962C8B-B14F-4D97-AF65-F5344CB8AC3E}">
        <p14:creationId xmlns:p14="http://schemas.microsoft.com/office/powerpoint/2010/main" val="3544713109"/>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916292" y="1844824"/>
            <a:ext cx="5146920" cy="3816424"/>
          </a:xfrm>
        </p:spPr>
      </p:pic>
    </p:spTree>
    <p:extLst>
      <p:ext uri="{BB962C8B-B14F-4D97-AF65-F5344CB8AC3E}">
        <p14:creationId xmlns:p14="http://schemas.microsoft.com/office/powerpoint/2010/main" val="422155558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rotWithShape="1">
          <a:blip r:embed="rId3">
            <a:extLst>
              <a:ext uri="{28A0092B-C50C-407E-A947-70E740481C1C}">
                <a14:useLocalDpi xmlns:a14="http://schemas.microsoft.com/office/drawing/2010/main" val="0"/>
              </a:ext>
            </a:extLst>
          </a:blip>
          <a:srcRect r="2767"/>
          <a:stretch/>
        </p:blipFill>
        <p:spPr>
          <a:xfrm>
            <a:off x="1907704" y="1052736"/>
            <a:ext cx="4901059" cy="5289477"/>
          </a:xfrm>
        </p:spPr>
      </p:pic>
    </p:spTree>
    <p:extLst>
      <p:ext uri="{BB962C8B-B14F-4D97-AF65-F5344CB8AC3E}">
        <p14:creationId xmlns:p14="http://schemas.microsoft.com/office/powerpoint/2010/main" val="33873349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717032"/>
            <a:ext cx="8128000" cy="1344217"/>
          </a:xfrm>
        </p:spPr>
        <p:txBody>
          <a:bodyPr>
            <a:normAutofit fontScale="90000"/>
          </a:bodyPr>
          <a:lstStyle/>
          <a:p>
            <a:pPr>
              <a:defRPr/>
            </a:pPr>
            <a: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t>Count faces on 3D shapes</a:t>
            </a:r>
            <a:b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br>
            <a: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t>NCLO</a:t>
            </a:r>
            <a: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t>: to compare and sort common 3D shapes</a:t>
            </a:r>
            <a:endParaRPr lang="en-GB" dirty="0"/>
          </a:p>
        </p:txBody>
      </p:sp>
      <p:sp>
        <p:nvSpPr>
          <p:cNvPr id="3" name="Content Placeholder 2"/>
          <p:cNvSpPr>
            <a:spLocks noGrp="1"/>
          </p:cNvSpPr>
          <p:nvPr>
            <p:ph idx="1"/>
          </p:nvPr>
        </p:nvSpPr>
        <p:spPr>
          <a:xfrm>
            <a:off x="755576" y="1700808"/>
            <a:ext cx="6840760" cy="2399718"/>
          </a:xfrm>
        </p:spPr>
        <p:txBody>
          <a:bodyPr/>
          <a:lstStyle/>
          <a:p>
            <a:r>
              <a:rPr lang="en-GB" altLang="en-US" sz="3600" dirty="0">
                <a:latin typeface="Gotham"/>
                <a:ea typeface="Gotham"/>
                <a:cs typeface="Gotham"/>
              </a:rPr>
              <a:t>Year 2 </a:t>
            </a:r>
            <a:r>
              <a:rPr lang="en-GB" altLang="en-US" sz="3600" dirty="0" smtClean="0">
                <a:latin typeface="Gotham"/>
                <a:ea typeface="Gotham"/>
                <a:cs typeface="Gotham"/>
              </a:rPr>
              <a:t>Spring </a:t>
            </a:r>
            <a:r>
              <a:rPr lang="en-GB" altLang="en-US" sz="3600" dirty="0">
                <a:latin typeface="Gotham"/>
                <a:ea typeface="Gotham"/>
                <a:cs typeface="Gotham"/>
              </a:rPr>
              <a:t>Block </a:t>
            </a:r>
            <a:r>
              <a:rPr lang="en-GB" altLang="en-US" sz="3600" dirty="0" smtClean="0">
                <a:latin typeface="Gotham"/>
                <a:ea typeface="Gotham"/>
                <a:cs typeface="Gotham"/>
              </a:rPr>
              <a:t>3</a:t>
            </a:r>
          </a:p>
          <a:p>
            <a:r>
              <a:rPr lang="en-GB" sz="3600" dirty="0" smtClean="0">
                <a:latin typeface="Gotham"/>
              </a:rPr>
              <a:t>Geometry- Properties of Shape</a:t>
            </a:r>
            <a:endParaRPr lang="en-GB" sz="3600" dirty="0"/>
          </a:p>
        </p:txBody>
      </p:sp>
    </p:spTree>
    <p:extLst>
      <p:ext uri="{BB962C8B-B14F-4D97-AF65-F5344CB8AC3E}">
        <p14:creationId xmlns:p14="http://schemas.microsoft.com/office/powerpoint/2010/main" val="29174608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Title 2"/>
          <p:cNvSpPr>
            <a:spLocks noGrp="1"/>
          </p:cNvSpPr>
          <p:nvPr>
            <p:ph type="title"/>
          </p:nvPr>
        </p:nvSpPr>
        <p:spPr>
          <a:xfrm>
            <a:off x="637593" y="391162"/>
            <a:ext cx="8128000" cy="1325563"/>
          </a:xfrm>
        </p:spPr>
        <p:txBody>
          <a:bodyPr/>
          <a:lstStyle/>
          <a:p>
            <a:r>
              <a:rPr lang="en-GB" dirty="0" smtClean="0"/>
              <a:t>Key Questions</a:t>
            </a:r>
            <a:endParaRPr lang="en-GB" dirty="0"/>
          </a:p>
        </p:txBody>
      </p:sp>
      <p:sp>
        <p:nvSpPr>
          <p:cNvPr id="2" name="TextBox 1"/>
          <p:cNvSpPr txBox="1"/>
          <p:nvPr/>
        </p:nvSpPr>
        <p:spPr>
          <a:xfrm>
            <a:off x="584358" y="1340768"/>
            <a:ext cx="8064896" cy="5183150"/>
          </a:xfrm>
          <a:prstGeom prst="rect">
            <a:avLst/>
          </a:prstGeom>
          <a:noFill/>
        </p:spPr>
        <p:txBody>
          <a:bodyPr wrap="square" rtlCol="0">
            <a:spAutoFit/>
          </a:bodyPr>
          <a:lstStyle/>
          <a:p>
            <a:pPr>
              <a:lnSpc>
                <a:spcPct val="150000"/>
              </a:lnSpc>
            </a:pPr>
            <a:r>
              <a:rPr lang="en-GB" sz="2800" dirty="0" smtClean="0">
                <a:latin typeface="Gotham"/>
              </a:rPr>
              <a:t>What do we mean by the ‘face’ of a shape?</a:t>
            </a:r>
          </a:p>
          <a:p>
            <a:pPr>
              <a:lnSpc>
                <a:spcPct val="150000"/>
              </a:lnSpc>
            </a:pPr>
            <a:r>
              <a:rPr lang="en-GB" sz="2800" dirty="0" smtClean="0">
                <a:latin typeface="Gotham"/>
              </a:rPr>
              <a:t>What is the difference between a face and a curved surface?</a:t>
            </a:r>
          </a:p>
          <a:p>
            <a:pPr>
              <a:lnSpc>
                <a:spcPct val="150000"/>
              </a:lnSpc>
            </a:pPr>
            <a:r>
              <a:rPr lang="en-GB" sz="2800" dirty="0" smtClean="0">
                <a:latin typeface="Gotham"/>
              </a:rPr>
              <a:t>What real life objects have 6 faces like a cube?</a:t>
            </a:r>
          </a:p>
          <a:p>
            <a:pPr>
              <a:lnSpc>
                <a:spcPct val="150000"/>
              </a:lnSpc>
            </a:pPr>
            <a:r>
              <a:rPr lang="en-GB" sz="2800" dirty="0" smtClean="0">
                <a:latin typeface="Gotham"/>
              </a:rPr>
              <a:t>Does a cuboid always have 2 square faces and 4 rectangular faces?</a:t>
            </a:r>
          </a:p>
          <a:p>
            <a:pPr>
              <a:lnSpc>
                <a:spcPct val="150000"/>
              </a:lnSpc>
            </a:pPr>
            <a:r>
              <a:rPr lang="en-GB" sz="2800" dirty="0" smtClean="0">
                <a:latin typeface="Gotham"/>
              </a:rPr>
              <a:t>Which 2D shapes can you see on different 3D shapes?</a:t>
            </a:r>
            <a:endParaRPr lang="en-GB" sz="2800" dirty="0">
              <a:latin typeface="Gotham"/>
            </a:endParaRPr>
          </a:p>
        </p:txBody>
      </p:sp>
    </p:spTree>
    <p:extLst>
      <p:ext uri="{BB962C8B-B14F-4D97-AF65-F5344CB8AC3E}">
        <p14:creationId xmlns:p14="http://schemas.microsoft.com/office/powerpoint/2010/main" val="228014291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11560" y="1988840"/>
            <a:ext cx="7727616" cy="2621598"/>
          </a:xfrm>
        </p:spPr>
      </p:pic>
    </p:spTree>
    <p:extLst>
      <p:ext uri="{BB962C8B-B14F-4D97-AF65-F5344CB8AC3E}">
        <p14:creationId xmlns:p14="http://schemas.microsoft.com/office/powerpoint/2010/main" val="124490863"/>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23003" y="1916832"/>
            <a:ext cx="7597141" cy="3744416"/>
          </a:xfrm>
        </p:spPr>
      </p:pic>
    </p:spTree>
    <p:extLst>
      <p:ext uri="{BB962C8B-B14F-4D97-AF65-F5344CB8AC3E}">
        <p14:creationId xmlns:p14="http://schemas.microsoft.com/office/powerpoint/2010/main" val="286961747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611560" y="2420888"/>
            <a:ext cx="7861660" cy="2016224"/>
          </a:xfrm>
        </p:spPr>
      </p:pic>
    </p:spTree>
    <p:extLst>
      <p:ext uri="{BB962C8B-B14F-4D97-AF65-F5344CB8AC3E}">
        <p14:creationId xmlns:p14="http://schemas.microsoft.com/office/powerpoint/2010/main" val="26747383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691680" y="1124744"/>
            <a:ext cx="5760639" cy="4968552"/>
          </a:xfrm>
        </p:spPr>
      </p:pic>
    </p:spTree>
    <p:extLst>
      <p:ext uri="{BB962C8B-B14F-4D97-AF65-F5344CB8AC3E}">
        <p14:creationId xmlns:p14="http://schemas.microsoft.com/office/powerpoint/2010/main" val="2694534620"/>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547664" y="2780928"/>
            <a:ext cx="5804278" cy="3264906"/>
          </a:xfrm>
        </p:spPr>
      </p:pic>
      <p:sp>
        <p:nvSpPr>
          <p:cNvPr id="2" name="Title 1"/>
          <p:cNvSpPr>
            <a:spLocks noGrp="1"/>
          </p:cNvSpPr>
          <p:nvPr>
            <p:ph type="title"/>
          </p:nvPr>
        </p:nvSpPr>
        <p:spPr>
          <a:xfrm>
            <a:off x="539552" y="1124744"/>
            <a:ext cx="8128000" cy="1325563"/>
          </a:xfrm>
        </p:spPr>
        <p:txBody>
          <a:bodyPr/>
          <a:lstStyle/>
          <a:p>
            <a:endParaRPr lang="en-GB" dirty="0"/>
          </a:p>
        </p:txBody>
      </p:sp>
    </p:spTree>
    <p:extLst>
      <p:ext uri="{BB962C8B-B14F-4D97-AF65-F5344CB8AC3E}">
        <p14:creationId xmlns:p14="http://schemas.microsoft.com/office/powerpoint/2010/main" val="1881424348"/>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51520" y="2492896"/>
            <a:ext cx="8406432" cy="2416221"/>
          </a:xfrm>
        </p:spPr>
      </p:pic>
      <p:sp>
        <p:nvSpPr>
          <p:cNvPr id="5" name="Title 2"/>
          <p:cNvSpPr>
            <a:spLocks noGrp="1"/>
          </p:cNvSpPr>
          <p:nvPr>
            <p:ph type="title"/>
          </p:nvPr>
        </p:nvSpPr>
        <p:spPr>
          <a:xfrm>
            <a:off x="323528" y="764704"/>
            <a:ext cx="8128000" cy="1325563"/>
          </a:xfrm>
        </p:spPr>
        <p:txBody>
          <a:bodyPr/>
          <a:lstStyle/>
          <a:p>
            <a:r>
              <a:rPr lang="en-GB" dirty="0" smtClean="0"/>
              <a:t>Fluency</a:t>
            </a:r>
            <a:endParaRPr lang="en-GB" dirty="0"/>
          </a:p>
        </p:txBody>
      </p:sp>
    </p:spTree>
    <p:extLst>
      <p:ext uri="{BB962C8B-B14F-4D97-AF65-F5344CB8AC3E}">
        <p14:creationId xmlns:p14="http://schemas.microsoft.com/office/powerpoint/2010/main" val="1960008074"/>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descr="Screen Clipping"/>
          <p:cNvPicPr>
            <a:picLocks noGrp="1" noChangeAspect="1"/>
          </p:cNvPicPr>
          <p:nvPr>
            <p:ph idx="1"/>
          </p:nvPr>
        </p:nvPicPr>
        <p:blipFill rotWithShape="1">
          <a:blip r:embed="rId3">
            <a:extLst>
              <a:ext uri="{28A0092B-C50C-407E-A947-70E740481C1C}">
                <a14:useLocalDpi xmlns:a14="http://schemas.microsoft.com/office/drawing/2010/main" val="0"/>
              </a:ext>
            </a:extLst>
          </a:blip>
          <a:srcRect t="8890"/>
          <a:stretch/>
        </p:blipFill>
        <p:spPr>
          <a:xfrm>
            <a:off x="467544" y="2090267"/>
            <a:ext cx="8172835" cy="2938893"/>
          </a:xfrm>
        </p:spPr>
      </p:pic>
      <p:sp>
        <p:nvSpPr>
          <p:cNvPr id="5" name="Title 2"/>
          <p:cNvSpPr txBox="1">
            <a:spLocks/>
          </p:cNvSpPr>
          <p:nvPr/>
        </p:nvSpPr>
        <p:spPr>
          <a:xfrm>
            <a:off x="323528" y="764704"/>
            <a:ext cx="8128000" cy="1325563"/>
          </a:xfrm>
          <a:prstGeom prst="rect">
            <a:avLst/>
          </a:prstGeom>
        </p:spPr>
        <p:txBody>
          <a:bodyPr vert="horz" lIns="91440" tIns="45720" rIns="91440" bIns="45720" rtlCol="0" anchor="ctr">
            <a:normAutofit/>
          </a:bodyPr>
          <a:lstStyle>
            <a:lvl1pPr algn="ctr" defTabSz="914400" rtl="0" eaLnBrk="1" latinLnBrk="0" hangingPunct="1">
              <a:lnSpc>
                <a:spcPct val="90000"/>
              </a:lnSpc>
              <a:spcBef>
                <a:spcPct val="0"/>
              </a:spcBef>
              <a:buNone/>
              <a:defRPr sz="4400" b="1" i="0" kern="1200">
                <a:solidFill>
                  <a:schemeClr val="tx1"/>
                </a:solidFill>
                <a:latin typeface="Gotham" charset="0"/>
                <a:ea typeface="Gotham" charset="0"/>
                <a:cs typeface="Gotham" charset="0"/>
              </a:defRPr>
            </a:lvl1pPr>
          </a:lstStyle>
          <a:p>
            <a:r>
              <a:rPr lang="en-GB" smtClean="0"/>
              <a:t>Fluency</a:t>
            </a:r>
            <a:endParaRPr lang="en-GB" dirty="0"/>
          </a:p>
        </p:txBody>
      </p:sp>
    </p:spTree>
    <p:extLst>
      <p:ext uri="{BB962C8B-B14F-4D97-AF65-F5344CB8AC3E}">
        <p14:creationId xmlns:p14="http://schemas.microsoft.com/office/powerpoint/2010/main" val="410608299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99592" y="2204864"/>
            <a:ext cx="7022135" cy="2621037"/>
          </a:xfrm>
        </p:spPr>
      </p:pic>
      <p:sp>
        <p:nvSpPr>
          <p:cNvPr id="3" name="Title 2"/>
          <p:cNvSpPr>
            <a:spLocks noGrp="1"/>
          </p:cNvSpPr>
          <p:nvPr>
            <p:ph type="title"/>
          </p:nvPr>
        </p:nvSpPr>
        <p:spPr>
          <a:xfrm>
            <a:off x="323528" y="764704"/>
            <a:ext cx="8128000" cy="1325563"/>
          </a:xfrm>
        </p:spPr>
        <p:txBody>
          <a:bodyPr/>
          <a:lstStyle/>
          <a:p>
            <a:r>
              <a:rPr lang="en-GB" dirty="0" smtClean="0"/>
              <a:t>Fluency</a:t>
            </a:r>
            <a:endParaRPr lang="en-GB" dirty="0"/>
          </a:p>
        </p:txBody>
      </p:sp>
    </p:spTree>
    <p:extLst>
      <p:ext uri="{BB962C8B-B14F-4D97-AF65-F5344CB8AC3E}">
        <p14:creationId xmlns:p14="http://schemas.microsoft.com/office/powerpoint/2010/main" val="2532911631"/>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1115616" y="2420888"/>
            <a:ext cx="6731208" cy="3016661"/>
          </a:xfrm>
        </p:spPr>
      </p:pic>
    </p:spTree>
    <p:extLst>
      <p:ext uri="{BB962C8B-B14F-4D97-AF65-F5344CB8AC3E}">
        <p14:creationId xmlns:p14="http://schemas.microsoft.com/office/powerpoint/2010/main" val="342492718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rotWithShape="1">
          <a:blip r:embed="rId3">
            <a:extLst>
              <a:ext uri="{28A0092B-C50C-407E-A947-70E740481C1C}">
                <a14:useLocalDpi xmlns:a14="http://schemas.microsoft.com/office/drawing/2010/main" val="0"/>
              </a:ext>
            </a:extLst>
          </a:blip>
          <a:srcRect t="2326" b="9072"/>
          <a:stretch/>
        </p:blipFill>
        <p:spPr>
          <a:xfrm>
            <a:off x="2123728" y="1484784"/>
            <a:ext cx="4643249" cy="4248444"/>
          </a:xfrm>
        </p:spPr>
      </p:pic>
    </p:spTree>
    <p:extLst>
      <p:ext uri="{BB962C8B-B14F-4D97-AF65-F5344CB8AC3E}">
        <p14:creationId xmlns:p14="http://schemas.microsoft.com/office/powerpoint/2010/main" val="4102574302"/>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Content Placeholder 3" descr="Screen Clipping"/>
          <p:cNvPicPr>
            <a:picLocks noGrp="1" noChangeAspect="1"/>
          </p:cNvPicPr>
          <p:nvPr>
            <p:ph idx="1"/>
          </p:nvPr>
        </p:nvPicPr>
        <p:blipFill rotWithShape="1">
          <a:blip r:embed="rId3">
            <a:extLst>
              <a:ext uri="{28A0092B-C50C-407E-A947-70E740481C1C}">
                <a14:useLocalDpi xmlns:a14="http://schemas.microsoft.com/office/drawing/2010/main" val="0"/>
              </a:ext>
            </a:extLst>
          </a:blip>
          <a:srcRect t="6093"/>
          <a:stretch/>
        </p:blipFill>
        <p:spPr>
          <a:xfrm>
            <a:off x="1259632" y="2348880"/>
            <a:ext cx="6492472" cy="3038309"/>
          </a:xfrm>
        </p:spPr>
      </p:pic>
    </p:spTree>
    <p:extLst>
      <p:ext uri="{BB962C8B-B14F-4D97-AF65-F5344CB8AC3E}">
        <p14:creationId xmlns:p14="http://schemas.microsoft.com/office/powerpoint/2010/main" val="3035790117"/>
      </p:ext>
    </p:extLst>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717032"/>
            <a:ext cx="8128000" cy="1344217"/>
          </a:xfrm>
        </p:spPr>
        <p:txBody>
          <a:bodyPr>
            <a:normAutofit fontScale="90000"/>
          </a:bodyPr>
          <a:lstStyle/>
          <a:p>
            <a:pPr>
              <a:defRPr/>
            </a:pPr>
            <a: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t>Sort 2D shapes</a:t>
            </a:r>
            <a:b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br>
            <a: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t>NCLO</a:t>
            </a:r>
            <a:r>
              <a:rPr lang="en-GB" sz="3100" i="1" dirty="0" smtClean="0">
                <a:latin typeface="Segoe Print" panose="02000600000000000000" pitchFamily="2" charset="0"/>
                <a:ea typeface="Please write me a song" panose="02000603000000000000" pitchFamily="2" charset="0"/>
                <a:cs typeface="Levenim MT" panose="02010502060101010101" pitchFamily="2" charset="-79"/>
              </a:rPr>
              <a:t>: to compare and sort common 2D shapes</a:t>
            </a:r>
            <a:endParaRPr lang="en-GB" dirty="0"/>
          </a:p>
        </p:txBody>
      </p:sp>
      <p:sp>
        <p:nvSpPr>
          <p:cNvPr id="3" name="Content Placeholder 2"/>
          <p:cNvSpPr>
            <a:spLocks noGrp="1"/>
          </p:cNvSpPr>
          <p:nvPr>
            <p:ph idx="1"/>
          </p:nvPr>
        </p:nvSpPr>
        <p:spPr>
          <a:xfrm>
            <a:off x="755576" y="1700808"/>
            <a:ext cx="6840760" cy="2399718"/>
          </a:xfrm>
        </p:spPr>
        <p:txBody>
          <a:bodyPr/>
          <a:lstStyle/>
          <a:p>
            <a:r>
              <a:rPr lang="en-GB" altLang="en-US" sz="3600" dirty="0">
                <a:latin typeface="Gotham"/>
                <a:ea typeface="Gotham"/>
                <a:cs typeface="Gotham"/>
              </a:rPr>
              <a:t>Year 2 </a:t>
            </a:r>
            <a:r>
              <a:rPr lang="en-GB" altLang="en-US" sz="3600" dirty="0" smtClean="0">
                <a:latin typeface="Gotham"/>
                <a:ea typeface="Gotham"/>
                <a:cs typeface="Gotham"/>
              </a:rPr>
              <a:t>Spring </a:t>
            </a:r>
            <a:r>
              <a:rPr lang="en-GB" altLang="en-US" sz="3600" dirty="0">
                <a:latin typeface="Gotham"/>
                <a:ea typeface="Gotham"/>
                <a:cs typeface="Gotham"/>
              </a:rPr>
              <a:t>Block </a:t>
            </a:r>
            <a:r>
              <a:rPr lang="en-GB" altLang="en-US" sz="3600" dirty="0" smtClean="0">
                <a:latin typeface="Gotham"/>
                <a:ea typeface="Gotham"/>
                <a:cs typeface="Gotham"/>
              </a:rPr>
              <a:t>3</a:t>
            </a:r>
          </a:p>
          <a:p>
            <a:r>
              <a:rPr lang="en-GB" sz="3600" dirty="0" smtClean="0">
                <a:latin typeface="Gotham"/>
              </a:rPr>
              <a:t>Geometry- Properties of Shape</a:t>
            </a:r>
            <a:endParaRPr lang="en-GB" sz="3600" dirty="0"/>
          </a:p>
        </p:txBody>
      </p:sp>
    </p:spTree>
    <p:extLst>
      <p:ext uri="{BB962C8B-B14F-4D97-AF65-F5344CB8AC3E}">
        <p14:creationId xmlns:p14="http://schemas.microsoft.com/office/powerpoint/2010/main" val="4174631478"/>
      </p:ext>
    </p:extLst>
  </p:cSld>
  <p:clrMapOvr>
    <a:masterClrMapping/>
  </p:clrMapOvr>
  <p:timing>
    <p:tnLst>
      <p:par>
        <p:cTn id="1" dur="indefinite" restart="never" nodeType="tmRoot"/>
      </p:par>
    </p:tnLst>
  </p:timing>
</p:sld>
</file>

<file path=ppt/theme/theme1.xml><?xml version="1.0" encoding="utf-8"?>
<a:theme xmlns:a="http://schemas.openxmlformats.org/drawingml/2006/main" name="year 6 templat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A91D87DC-CC0A-A447-94FA-001A51193FBB}" vid="{CC5ADD21-0F54-224E-99B0-3A90D3AF798C}"/>
    </a:ext>
  </a:extLst>
</a:theme>
</file>

<file path=ppt/theme/themeOverride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0.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4.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5.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6.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7.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8.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19.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0.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1.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2.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4.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5.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200</TotalTime>
  <Words>199</Words>
  <Application>Microsoft Office PowerPoint</Application>
  <PresentationFormat>On-screen Show (4:3)</PresentationFormat>
  <Paragraphs>37</Paragraphs>
  <Slides>29</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29</vt:i4>
      </vt:variant>
    </vt:vector>
  </HeadingPairs>
  <TitlesOfParts>
    <vt:vector size="37" baseType="lpstr">
      <vt:lpstr>Arial</vt:lpstr>
      <vt:lpstr>Calibri</vt:lpstr>
      <vt:lpstr>Gotham</vt:lpstr>
      <vt:lpstr>Gotham Book</vt:lpstr>
      <vt:lpstr>Levenim MT</vt:lpstr>
      <vt:lpstr>Please write me a song</vt:lpstr>
      <vt:lpstr>Segoe Print</vt:lpstr>
      <vt:lpstr>year 6 template</vt:lpstr>
      <vt:lpstr>Lines of symmetry NCLO: to identify and describe the properties of 2D shape including the number of lines of symmetry </vt:lpstr>
      <vt:lpstr>Key Questions</vt:lpstr>
      <vt:lpstr>Fluency</vt:lpstr>
      <vt:lpstr>PowerPoint Presentation</vt:lpstr>
      <vt:lpstr>Fluency</vt:lpstr>
      <vt:lpstr>PowerPoint Presentation</vt:lpstr>
      <vt:lpstr>PowerPoint Presentation</vt:lpstr>
      <vt:lpstr>PowerPoint Presentation</vt:lpstr>
      <vt:lpstr>Sort 2D shapes NCLO: to compare and sort common 2D shapes</vt:lpstr>
      <vt:lpstr>Key Questions</vt:lpstr>
      <vt:lpstr>PowerPoint Presentation</vt:lpstr>
      <vt:lpstr>PowerPoint Presentation</vt:lpstr>
      <vt:lpstr>PowerPoint Presentation</vt:lpstr>
      <vt:lpstr>PowerPoint Presentation</vt:lpstr>
      <vt:lpstr>PowerPoint Presentation</vt:lpstr>
      <vt:lpstr>Make patterns with 2D shapes NCLO: to order and arrange combinations of mathematical objects in patterns</vt:lpstr>
      <vt:lpstr>Can you explain the pattern?  How many times does the pattern repeat?  How are these patterns similar?  How are these patterns different?  How can you work out which shape will come ____th? </vt:lpstr>
      <vt:lpstr>PowerPoint Presentation</vt:lpstr>
      <vt:lpstr>PowerPoint Presentation</vt:lpstr>
      <vt:lpstr>PowerPoint Presentation</vt:lpstr>
      <vt:lpstr>PowerPoint Presentation</vt:lpstr>
      <vt:lpstr>PowerPoint Presentation</vt:lpstr>
      <vt:lpstr>Count faces on 3D shapes NCLO: to compare and sort common 3D shapes</vt:lpstr>
      <vt:lpstr>Key Questions</vt:lpstr>
      <vt:lpstr>PowerPoint Presentation</vt:lpstr>
      <vt:lpstr>PowerPoint Presentation</vt:lpstr>
      <vt:lpstr>PowerPoint Presentation</vt:lpstr>
      <vt:lpstr>PowerPoint Presentation</vt:lpstr>
      <vt:lpstr>PowerPoint Presentation</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H. Curtis</dc:creator>
  <cp:lastModifiedBy>D Harper</cp:lastModifiedBy>
  <cp:revision>16</cp:revision>
  <dcterms:created xsi:type="dcterms:W3CDTF">2018-01-25T17:15:10Z</dcterms:created>
  <dcterms:modified xsi:type="dcterms:W3CDTF">2018-01-29T16:11:34Z</dcterms:modified>
</cp:coreProperties>
</file>