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7"/>
  </p:notesMasterIdLst>
  <p:handoutMasterIdLst>
    <p:handoutMasterId r:id="rId58"/>
  </p:handoutMasterIdLst>
  <p:sldIdLst>
    <p:sldId id="260" r:id="rId3"/>
    <p:sldId id="417" r:id="rId4"/>
    <p:sldId id="310" r:id="rId5"/>
    <p:sldId id="311" r:id="rId6"/>
    <p:sldId id="313" r:id="rId7"/>
    <p:sldId id="422" r:id="rId8"/>
    <p:sldId id="406" r:id="rId9"/>
    <p:sldId id="315" r:id="rId10"/>
    <p:sldId id="420" r:id="rId11"/>
    <p:sldId id="418" r:id="rId12"/>
    <p:sldId id="423" r:id="rId13"/>
    <p:sldId id="424" r:id="rId14"/>
    <p:sldId id="314" r:id="rId15"/>
    <p:sldId id="425" r:id="rId16"/>
    <p:sldId id="426" r:id="rId17"/>
    <p:sldId id="421" r:id="rId18"/>
    <p:sldId id="427" r:id="rId19"/>
    <p:sldId id="428" r:id="rId20"/>
    <p:sldId id="419" r:id="rId21"/>
    <p:sldId id="429" r:id="rId22"/>
    <p:sldId id="439" r:id="rId23"/>
    <p:sldId id="431" r:id="rId24"/>
    <p:sldId id="433" r:id="rId25"/>
    <p:sldId id="434" r:id="rId26"/>
    <p:sldId id="432" r:id="rId27"/>
    <p:sldId id="435" r:id="rId28"/>
    <p:sldId id="436" r:id="rId29"/>
    <p:sldId id="437" r:id="rId30"/>
    <p:sldId id="438" r:id="rId31"/>
    <p:sldId id="430" r:id="rId32"/>
    <p:sldId id="440" r:id="rId33"/>
    <p:sldId id="443" r:id="rId34"/>
    <p:sldId id="442" r:id="rId35"/>
    <p:sldId id="441" r:id="rId36"/>
    <p:sldId id="445" r:id="rId37"/>
    <p:sldId id="444" r:id="rId38"/>
    <p:sldId id="446" r:id="rId39"/>
    <p:sldId id="447" r:id="rId40"/>
    <p:sldId id="448" r:id="rId41"/>
    <p:sldId id="449" r:id="rId42"/>
    <p:sldId id="451" r:id="rId43"/>
    <p:sldId id="452" r:id="rId44"/>
    <p:sldId id="450" r:id="rId45"/>
    <p:sldId id="453" r:id="rId46"/>
    <p:sldId id="454" r:id="rId47"/>
    <p:sldId id="455" r:id="rId48"/>
    <p:sldId id="459" r:id="rId49"/>
    <p:sldId id="460" r:id="rId50"/>
    <p:sldId id="456" r:id="rId51"/>
    <p:sldId id="457" r:id="rId52"/>
    <p:sldId id="458" r:id="rId53"/>
    <p:sldId id="461" r:id="rId54"/>
    <p:sldId id="462" r:id="rId55"/>
    <p:sldId id="4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3" autoAdjust="0"/>
    <p:restoredTop sz="95856" autoAdjust="0"/>
  </p:normalViewPr>
  <p:slideViewPr>
    <p:cSldViewPr snapToGrid="0" snapToObjects="1">
      <p:cViewPr>
        <p:scale>
          <a:sx n="50" d="100"/>
          <a:sy n="50" d="100"/>
        </p:scale>
        <p:origin x="1804" y="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2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062227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empus Sans ITC" panose="04020404030D07020202" pitchFamily="82" charset="0"/>
              </a:rPr>
              <a:t>Year 2 Summer Block 3 </a:t>
            </a:r>
            <a:br>
              <a:rPr lang="en-GB" dirty="0" smtClean="0">
                <a:latin typeface="Tempus Sans ITC" panose="04020404030D07020202" pitchFamily="82" charset="0"/>
              </a:rPr>
            </a:br>
            <a:r>
              <a:rPr lang="en-GB" dirty="0" smtClean="0">
                <a:latin typeface="Tempus Sans ITC" panose="04020404030D07020202" pitchFamily="82" charset="0"/>
              </a:rPr>
              <a:t>Measurement Time</a:t>
            </a:r>
            <a:endParaRPr lang="en-GB" dirty="0" smtClean="0">
              <a:latin typeface="Tempus Sans ITC" panose="04020404030D07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554571"/>
            <a:ext cx="7886700" cy="2922034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u="sng" dirty="0" err="1" smtClean="0">
                <a:latin typeface="Tempus Sans ITC" panose="04020404030D07020202" pitchFamily="82" charset="0"/>
              </a:rPr>
              <a:t>O’Clock</a:t>
            </a:r>
            <a:r>
              <a:rPr lang="en-GB" sz="3600" b="1" i="1" u="sng" dirty="0" smtClean="0">
                <a:latin typeface="Tempus Sans ITC" panose="04020404030D07020202" pitchFamily="82" charset="0"/>
              </a:rPr>
              <a:t> and Half Past</a:t>
            </a:r>
          </a:p>
          <a:p>
            <a:endParaRPr lang="en-GB" sz="3600" b="1" i="1" u="sng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u="sng" dirty="0">
                <a:latin typeface="Tempus Sans ITC" panose="04020404030D07020202" pitchFamily="82" charset="0"/>
              </a:rPr>
              <a:t>NCLO: </a:t>
            </a:r>
            <a:r>
              <a:rPr lang="en-GB" sz="3600" b="1" dirty="0">
                <a:latin typeface="Tempus Sans ITC" panose="04020404030D07020202" pitchFamily="82" charset="0"/>
              </a:rPr>
              <a:t>Tell and write the time to </a:t>
            </a:r>
            <a:r>
              <a:rPr lang="en-GB" sz="3600" b="1" dirty="0" smtClean="0">
                <a:latin typeface="Tempus Sans ITC" panose="04020404030D07020202" pitchFamily="82" charset="0"/>
              </a:rPr>
              <a:t>the hour (o’clock) and half past the hour.</a:t>
            </a:r>
            <a:endParaRPr lang="en-GB" sz="3600" b="1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dirty="0" smtClean="0">
                <a:latin typeface="Tempus Sans ITC" panose="04020404030D07020202" pitchFamily="82" charset="0"/>
              </a:rPr>
              <a:t>Draw </a:t>
            </a:r>
            <a:r>
              <a:rPr lang="en-GB" sz="3600" b="1" dirty="0">
                <a:latin typeface="Tempus Sans ITC" panose="04020404030D07020202" pitchFamily="82" charset="0"/>
              </a:rPr>
              <a:t>the hands on </a:t>
            </a:r>
            <a:r>
              <a:rPr lang="en-GB" sz="3600" b="1" dirty="0" smtClean="0">
                <a:latin typeface="Tempus Sans ITC" panose="04020404030D07020202" pitchFamily="82" charset="0"/>
              </a:rPr>
              <a:t>a clock </a:t>
            </a:r>
            <a:r>
              <a:rPr lang="en-GB" sz="3600" b="1" dirty="0">
                <a:latin typeface="Tempus Sans ITC" panose="04020404030D07020202" pitchFamily="82" charset="0"/>
              </a:rPr>
              <a:t>face to show these times</a:t>
            </a:r>
            <a:r>
              <a:rPr lang="en-GB" sz="3600" b="1" dirty="0" smtClean="0">
                <a:latin typeface="Tempus Sans ITC" panose="04020404030D07020202" pitchFamily="82" charset="0"/>
              </a:rPr>
              <a:t>.</a:t>
            </a:r>
            <a:endParaRPr lang="en-GB" sz="36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024127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empus Sans ITC" panose="04020404030D07020202" pitchFamily="82" charset="0"/>
              </a:rPr>
              <a:t>Year 2 Summer Block 3 </a:t>
            </a:r>
            <a:br>
              <a:rPr lang="en-GB" dirty="0" smtClean="0">
                <a:latin typeface="Tempus Sans ITC" panose="04020404030D07020202" pitchFamily="82" charset="0"/>
              </a:rPr>
            </a:br>
            <a:r>
              <a:rPr lang="en-GB" dirty="0" smtClean="0">
                <a:latin typeface="Tempus Sans ITC" panose="04020404030D07020202" pitchFamily="82" charset="0"/>
              </a:rPr>
              <a:t>Measurement Time</a:t>
            </a:r>
            <a:endParaRPr lang="en-GB" dirty="0" smtClean="0">
              <a:latin typeface="Tempus Sans ITC" panose="04020404030D07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605371"/>
            <a:ext cx="7886700" cy="2922034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u="sng" dirty="0" smtClean="0">
                <a:latin typeface="Tempus Sans ITC" panose="04020404030D07020202" pitchFamily="82" charset="0"/>
              </a:rPr>
              <a:t>Quarter Past &amp; Quarter To</a:t>
            </a:r>
          </a:p>
          <a:p>
            <a:endParaRPr lang="en-GB" sz="3600" b="1" i="1" u="sng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u="sng" dirty="0">
                <a:latin typeface="Tempus Sans ITC" panose="04020404030D07020202" pitchFamily="82" charset="0"/>
              </a:rPr>
              <a:t>NCLO: </a:t>
            </a:r>
            <a:r>
              <a:rPr lang="en-GB" sz="3600" b="1" dirty="0">
                <a:latin typeface="Tempus Sans ITC" panose="04020404030D07020202" pitchFamily="82" charset="0"/>
              </a:rPr>
              <a:t>Tell and write the time to the </a:t>
            </a:r>
            <a:r>
              <a:rPr lang="en-GB" sz="3600" b="1" dirty="0" smtClean="0">
                <a:latin typeface="Tempus Sans ITC" panose="04020404030D07020202" pitchFamily="82" charset="0"/>
              </a:rPr>
              <a:t>quarter </a:t>
            </a:r>
            <a:r>
              <a:rPr lang="en-GB" sz="3600" b="1" dirty="0">
                <a:latin typeface="Tempus Sans ITC" panose="04020404030D07020202" pitchFamily="82" charset="0"/>
              </a:rPr>
              <a:t>past</a:t>
            </a:r>
            <a:r>
              <a:rPr lang="en-GB" sz="3600" b="1" dirty="0" smtClean="0">
                <a:latin typeface="Tempus Sans ITC" panose="04020404030D07020202" pitchFamily="82" charset="0"/>
              </a:rPr>
              <a:t>/ quarter to the hour.</a:t>
            </a:r>
            <a:endParaRPr lang="en-GB" sz="3600" b="1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dirty="0" smtClean="0">
                <a:latin typeface="Tempus Sans ITC" panose="04020404030D07020202" pitchFamily="82" charset="0"/>
              </a:rPr>
              <a:t>Draw the </a:t>
            </a:r>
            <a:r>
              <a:rPr lang="en-GB" sz="3600" b="1" dirty="0">
                <a:latin typeface="Tempus Sans ITC" panose="04020404030D07020202" pitchFamily="82" charset="0"/>
              </a:rPr>
              <a:t>hands on </a:t>
            </a:r>
            <a:r>
              <a:rPr lang="en-GB" sz="3600" b="1" dirty="0" smtClean="0">
                <a:latin typeface="Tempus Sans ITC" panose="04020404030D07020202" pitchFamily="82" charset="0"/>
              </a:rPr>
              <a:t>a clock </a:t>
            </a:r>
            <a:r>
              <a:rPr lang="en-GB" sz="3600" b="1" dirty="0">
                <a:latin typeface="Tempus Sans ITC" panose="04020404030D07020202" pitchFamily="82" charset="0"/>
              </a:rPr>
              <a:t>face to show these times</a:t>
            </a:r>
            <a:r>
              <a:rPr lang="en-GB" sz="3600" b="1" dirty="0" smtClean="0">
                <a:latin typeface="Tempus Sans ITC" panose="04020404030D07020202" pitchFamily="82" charset="0"/>
              </a:rPr>
              <a:t>.</a:t>
            </a:r>
            <a:endParaRPr lang="en-GB" sz="36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626" y="781512"/>
            <a:ext cx="7772400" cy="854077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Vocabulary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976" y="1879600"/>
            <a:ext cx="8267700" cy="4152900"/>
          </a:xfrm>
        </p:spPr>
        <p:txBody>
          <a:bodyPr/>
          <a:lstStyle/>
          <a:p>
            <a:r>
              <a:rPr lang="en-US" sz="4800" b="1" dirty="0" smtClean="0"/>
              <a:t>quarter past, quarter to, fractions, turns, quarter turn, three quarter turn, hour hand, minute hand, hour number.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3679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477" y="192573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3" t="4286" r="2188" b="5143"/>
          <a:stretch/>
        </p:blipFill>
        <p:spPr>
          <a:xfrm>
            <a:off x="179300" y="1246188"/>
            <a:ext cx="8588754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1584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41" t="14933" r="8844"/>
          <a:stretch/>
        </p:blipFill>
        <p:spPr>
          <a:xfrm>
            <a:off x="736600" y="1414144"/>
            <a:ext cx="7696200" cy="207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576" y="3484244"/>
            <a:ext cx="8592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empus Sans ITC" panose="04020404030D07020202" pitchFamily="82" charset="0"/>
              </a:rPr>
              <a:t>Look at the clocks . </a:t>
            </a:r>
          </a:p>
          <a:p>
            <a:r>
              <a:rPr lang="en-US" sz="2800" dirty="0" smtClean="0">
                <a:latin typeface="Tempus Sans ITC" panose="04020404030D07020202" pitchFamily="82" charset="0"/>
              </a:rPr>
              <a:t>How has the </a:t>
            </a:r>
            <a:r>
              <a:rPr lang="en-US" sz="2800" b="1" dirty="0" smtClean="0">
                <a:latin typeface="Tempus Sans ITC" panose="04020404030D07020202" pitchFamily="82" charset="0"/>
              </a:rPr>
              <a:t>minute hand </a:t>
            </a:r>
            <a:r>
              <a:rPr lang="en-US" sz="2800" dirty="0" smtClean="0">
                <a:latin typeface="Tempus Sans ITC" panose="04020404030D07020202" pitchFamily="82" charset="0"/>
              </a:rPr>
              <a:t>travelled?</a:t>
            </a:r>
          </a:p>
          <a:p>
            <a:r>
              <a:rPr lang="en-US" sz="2800" dirty="0" smtClean="0">
                <a:latin typeface="Tempus Sans ITC" panose="04020404030D07020202" pitchFamily="82" charset="0"/>
              </a:rPr>
              <a:t>Can you see a </a:t>
            </a:r>
            <a:r>
              <a:rPr lang="en-US" sz="2800" b="1" dirty="0" smtClean="0">
                <a:latin typeface="Tempus Sans ITC" panose="04020404030D07020202" pitchFamily="82" charset="0"/>
              </a:rPr>
              <a:t>quarter past </a:t>
            </a:r>
            <a:r>
              <a:rPr lang="en-US" sz="2800" dirty="0" smtClean="0">
                <a:latin typeface="Tempus Sans ITC" panose="04020404030D07020202" pitchFamily="82" charset="0"/>
              </a:rPr>
              <a:t>?</a:t>
            </a:r>
          </a:p>
          <a:p>
            <a:r>
              <a:rPr lang="en-US" sz="2800" dirty="0" smtClean="0">
                <a:latin typeface="Tempus Sans ITC" panose="04020404030D07020202" pitchFamily="82" charset="0"/>
              </a:rPr>
              <a:t>Can you see a </a:t>
            </a:r>
            <a:r>
              <a:rPr lang="en-US" sz="2800" b="1" dirty="0" smtClean="0">
                <a:latin typeface="Tempus Sans ITC" panose="04020404030D07020202" pitchFamily="82" charset="0"/>
              </a:rPr>
              <a:t>quarter to</a:t>
            </a:r>
            <a:r>
              <a:rPr lang="en-US" sz="2800" dirty="0" smtClean="0">
                <a:latin typeface="Tempus Sans ITC" panose="04020404030D07020202" pitchFamily="82" charset="0"/>
              </a:rPr>
              <a:t>?</a:t>
            </a:r>
          </a:p>
          <a:p>
            <a:r>
              <a:rPr lang="en-US" sz="2800" dirty="0" smtClean="0">
                <a:latin typeface="Tempus Sans ITC" panose="04020404030D07020202" pitchFamily="82" charset="0"/>
              </a:rPr>
              <a:t>Can you make a quarter past on your clock?</a:t>
            </a:r>
          </a:p>
          <a:p>
            <a:r>
              <a:rPr lang="en-US" sz="2800" dirty="0" smtClean="0">
                <a:latin typeface="Tempus Sans ITC" panose="04020404030D07020202" pitchFamily="82" charset="0"/>
              </a:rPr>
              <a:t>Can you make a quarter to on your clock?</a:t>
            </a:r>
            <a:endParaRPr lang="en-GB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1584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0100" y="1291259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empus Sans ITC" panose="04020404030D07020202" pitchFamily="82" charset="0"/>
              </a:rPr>
              <a:t>Match the clocks to the correct time</a:t>
            </a:r>
            <a:r>
              <a:rPr lang="en-US" sz="2800" b="1" dirty="0" smtClean="0">
                <a:latin typeface="Tempus Sans ITC" panose="04020404030D07020202" pitchFamily="8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030" t="-1518" r="25865" b="13038"/>
          <a:stretch/>
        </p:blipFill>
        <p:spPr>
          <a:xfrm>
            <a:off x="6324600" y="1937590"/>
            <a:ext cx="2317750" cy="3894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76" y="2216344"/>
            <a:ext cx="2705100" cy="380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2638" y="2841690"/>
            <a:ext cx="3220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empus Sans ITC" panose="04020404030D07020202" pitchFamily="82" charset="0"/>
              </a:rPr>
              <a:t>Quarter to 4</a:t>
            </a:r>
          </a:p>
          <a:p>
            <a:r>
              <a:rPr lang="en-US" sz="4000" dirty="0" smtClean="0">
                <a:latin typeface="Tempus Sans ITC" panose="04020404030D07020202" pitchFamily="82" charset="0"/>
              </a:rPr>
              <a:t>Quarter past 4</a:t>
            </a:r>
          </a:p>
          <a:p>
            <a:r>
              <a:rPr lang="en-US" sz="4000" dirty="0" smtClean="0">
                <a:latin typeface="Tempus Sans ITC" panose="04020404030D07020202" pitchFamily="82" charset="0"/>
              </a:rPr>
              <a:t>Quarter to 3</a:t>
            </a:r>
          </a:p>
          <a:p>
            <a:r>
              <a:rPr lang="en-US" sz="4000" dirty="0" smtClean="0">
                <a:latin typeface="Tempus Sans ITC" panose="04020404030D07020202" pitchFamily="82" charset="0"/>
              </a:rPr>
              <a:t>Quarter past 3</a:t>
            </a:r>
            <a:endParaRPr lang="en-GB" sz="40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1584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8576" y="1131824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empus Sans ITC" panose="04020404030D07020202" pitchFamily="82" charset="0"/>
              </a:rPr>
              <a:t>Complete the table</a:t>
            </a:r>
            <a:endParaRPr lang="en-US" sz="2800" b="1" dirty="0" smtClean="0">
              <a:latin typeface="Tempus Sans ITC" panose="04020404030D07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79" y="1778155"/>
            <a:ext cx="4032884" cy="413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89"/>
          <a:stretch/>
        </p:blipFill>
        <p:spPr>
          <a:xfrm>
            <a:off x="4889974" y="1778155"/>
            <a:ext cx="3835399" cy="42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99" y="533039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3" t="559" r="-403" b="10062"/>
          <a:stretch/>
        </p:blipFill>
        <p:spPr>
          <a:xfrm>
            <a:off x="1498600" y="1577533"/>
            <a:ext cx="6718300" cy="43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94978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5753"/>
          <a:stretch/>
        </p:blipFill>
        <p:spPr>
          <a:xfrm>
            <a:off x="1346199" y="1786950"/>
            <a:ext cx="7112000" cy="40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" y="109043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2" y="1176061"/>
            <a:ext cx="7588413" cy="127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49" y="2146973"/>
            <a:ext cx="8064499" cy="164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509" b="13012"/>
          <a:stretch/>
        </p:blipFill>
        <p:spPr>
          <a:xfrm>
            <a:off x="1724106" y="3633089"/>
            <a:ext cx="6299199" cy="24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09827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empus Sans ITC" panose="04020404030D07020202" pitchFamily="82" charset="0"/>
              </a:rPr>
              <a:t>Year 2 Summer Block 3 </a:t>
            </a:r>
            <a:br>
              <a:rPr lang="en-GB" dirty="0" smtClean="0">
                <a:latin typeface="Tempus Sans ITC" panose="04020404030D07020202" pitchFamily="82" charset="0"/>
              </a:rPr>
            </a:br>
            <a:r>
              <a:rPr lang="en-GB" dirty="0" smtClean="0">
                <a:latin typeface="Tempus Sans ITC" panose="04020404030D07020202" pitchFamily="82" charset="0"/>
              </a:rPr>
              <a:t>Measurement Time</a:t>
            </a:r>
            <a:endParaRPr lang="en-GB" dirty="0" smtClean="0">
              <a:latin typeface="Tempus Sans ITC" panose="04020404030D07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9950" y="2592860"/>
            <a:ext cx="7886700" cy="3579339"/>
          </a:xfrm>
        </p:spPr>
        <p:txBody>
          <a:bodyPr>
            <a:normAutofit/>
          </a:bodyPr>
          <a:lstStyle/>
          <a:p>
            <a:r>
              <a:rPr lang="en-GB" sz="3600" b="1" i="1" u="sng" dirty="0" smtClean="0">
                <a:latin typeface="Tempus Sans ITC" panose="04020404030D07020202" pitchFamily="82" charset="0"/>
              </a:rPr>
              <a:t>Telling the time to 5 minutes</a:t>
            </a:r>
          </a:p>
          <a:p>
            <a:endParaRPr lang="en-GB" sz="3600" b="1" i="1" u="sng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u="sng" dirty="0">
                <a:latin typeface="Tempus Sans ITC" panose="04020404030D07020202" pitchFamily="82" charset="0"/>
              </a:rPr>
              <a:t>NCLO: </a:t>
            </a:r>
            <a:r>
              <a:rPr lang="en-GB" sz="3600" b="1" dirty="0">
                <a:latin typeface="Tempus Sans ITC" panose="04020404030D07020202" pitchFamily="82" charset="0"/>
              </a:rPr>
              <a:t>Tell and write the time to </a:t>
            </a:r>
            <a:r>
              <a:rPr lang="en-GB" sz="3600" b="1" dirty="0" smtClean="0">
                <a:latin typeface="Tempus Sans ITC" panose="04020404030D07020202" pitchFamily="82" charset="0"/>
              </a:rPr>
              <a:t>t5 minutes past the hour.</a:t>
            </a:r>
            <a:endParaRPr lang="en-GB" sz="3600" b="1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dirty="0" smtClean="0">
                <a:latin typeface="Tempus Sans ITC" panose="04020404030D07020202" pitchFamily="82" charset="0"/>
              </a:rPr>
              <a:t>Draw </a:t>
            </a:r>
            <a:r>
              <a:rPr lang="en-GB" sz="3600" b="1" dirty="0">
                <a:latin typeface="Tempus Sans ITC" panose="04020404030D07020202" pitchFamily="82" charset="0"/>
              </a:rPr>
              <a:t>the hands on </a:t>
            </a:r>
            <a:r>
              <a:rPr lang="en-GB" sz="3600" b="1" dirty="0" smtClean="0">
                <a:latin typeface="Tempus Sans ITC" panose="04020404030D07020202" pitchFamily="82" charset="0"/>
              </a:rPr>
              <a:t>a clock </a:t>
            </a:r>
            <a:r>
              <a:rPr lang="en-GB" sz="3600" b="1" dirty="0">
                <a:latin typeface="Tempus Sans ITC" panose="04020404030D07020202" pitchFamily="82" charset="0"/>
              </a:rPr>
              <a:t>face to show these times</a:t>
            </a:r>
            <a:r>
              <a:rPr lang="en-GB" sz="3600" b="1" dirty="0" smtClean="0">
                <a:latin typeface="Tempus Sans ITC" panose="04020404030D07020202" pitchFamily="82" charset="0"/>
              </a:rPr>
              <a:t>.</a:t>
            </a:r>
            <a:endParaRPr lang="en-GB" sz="36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626" y="736600"/>
            <a:ext cx="7772400" cy="1102189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Vocabulary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7051" y="2124538"/>
            <a:ext cx="7067550" cy="3717462"/>
          </a:xfrm>
        </p:spPr>
        <p:txBody>
          <a:bodyPr/>
          <a:lstStyle/>
          <a:p>
            <a:pPr algn="l"/>
            <a:r>
              <a:rPr lang="en-US" sz="4800" b="1" dirty="0" smtClean="0"/>
              <a:t>clock</a:t>
            </a:r>
            <a:r>
              <a:rPr lang="en-US" sz="4800" b="1" dirty="0"/>
              <a:t>, </a:t>
            </a:r>
            <a:r>
              <a:rPr lang="en-US" sz="4800" b="1" dirty="0" smtClean="0"/>
              <a:t>clock face, hour, </a:t>
            </a:r>
          </a:p>
          <a:p>
            <a:r>
              <a:rPr lang="en-US" sz="4800" b="1" dirty="0" smtClean="0"/>
              <a:t>minute, </a:t>
            </a:r>
            <a:r>
              <a:rPr lang="en-US" sz="4800" b="1" dirty="0" smtClean="0"/>
              <a:t>time, </a:t>
            </a:r>
            <a:r>
              <a:rPr lang="en-US" sz="4800" b="1" dirty="0" smtClean="0"/>
              <a:t>hour hand, </a:t>
            </a:r>
            <a:r>
              <a:rPr lang="en-US" sz="4800" b="1" dirty="0" smtClean="0"/>
              <a:t>minute hand,  </a:t>
            </a:r>
            <a:r>
              <a:rPr lang="en-US" sz="4800" b="1" dirty="0" smtClean="0"/>
              <a:t>o’clock, </a:t>
            </a:r>
            <a:r>
              <a:rPr lang="en-US" sz="4800" b="1" dirty="0" smtClean="0"/>
              <a:t>half past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232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626" y="557673"/>
            <a:ext cx="7772400" cy="1156827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Vocabulary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626" y="1714500"/>
            <a:ext cx="7614674" cy="4241800"/>
          </a:xfrm>
        </p:spPr>
        <p:txBody>
          <a:bodyPr/>
          <a:lstStyle/>
          <a:p>
            <a:r>
              <a:rPr lang="en-GB" sz="4000" b="1" dirty="0" smtClean="0"/>
              <a:t>analogue </a:t>
            </a:r>
            <a:r>
              <a:rPr lang="en-GB" sz="4000" b="1" dirty="0"/>
              <a:t>time </a:t>
            </a:r>
            <a:r>
              <a:rPr lang="en-GB" sz="4000" b="1" dirty="0" smtClean="0"/>
              <a:t>, 5 </a:t>
            </a:r>
            <a:r>
              <a:rPr lang="en-GB" sz="4000" b="1" dirty="0"/>
              <a:t>minute </a:t>
            </a:r>
            <a:r>
              <a:rPr lang="en-GB" sz="4000" b="1" dirty="0" smtClean="0"/>
              <a:t>intervals, count, steps, zero, five, ten, fifteen, twenty, twenty-five, thirty, thirty – five, forty, forty-five, fifty, fifty-five, sixty, minute hand, ‘to’ the next hour, ‘past’ the hour.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0100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477" y="192573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81" b="8863"/>
          <a:stretch/>
        </p:blipFill>
        <p:spPr>
          <a:xfrm>
            <a:off x="587477" y="1333500"/>
            <a:ext cx="8245523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1584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536700"/>
            <a:ext cx="86741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1584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6" y="1600200"/>
            <a:ext cx="8277335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1584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8576" y="1131824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empus Sans ITC" panose="04020404030D07020202" pitchFamily="82" charset="0"/>
              </a:rPr>
              <a:t>Match the times to the correct clock</a:t>
            </a:r>
            <a:endParaRPr lang="en-US" sz="2800" b="1" dirty="0" smtClean="0">
              <a:latin typeface="Tempus Sans ITC" panose="04020404030D0702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85" t="8104" b="5350"/>
          <a:stretch/>
        </p:blipFill>
        <p:spPr>
          <a:xfrm>
            <a:off x="266699" y="1897474"/>
            <a:ext cx="3721101" cy="4089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07" t="6041" r="10891" b="6929"/>
          <a:stretch/>
        </p:blipFill>
        <p:spPr>
          <a:xfrm>
            <a:off x="4501276" y="1839147"/>
            <a:ext cx="3924300" cy="41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109043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874"/>
          <a:stretch/>
        </p:blipFill>
        <p:spPr>
          <a:xfrm>
            <a:off x="1778000" y="939405"/>
            <a:ext cx="5854700" cy="54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53608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58" y="1511300"/>
            <a:ext cx="6917241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5360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1733550"/>
            <a:ext cx="4333876" cy="433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111625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09827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empus Sans ITC" panose="04020404030D07020202" pitchFamily="82" charset="0"/>
              </a:rPr>
              <a:t>Year 2 Summer Block 3 </a:t>
            </a:r>
            <a:br>
              <a:rPr lang="en-GB" dirty="0" smtClean="0">
                <a:latin typeface="Tempus Sans ITC" panose="04020404030D07020202" pitchFamily="82" charset="0"/>
              </a:rPr>
            </a:br>
            <a:r>
              <a:rPr lang="en-GB" dirty="0" smtClean="0">
                <a:latin typeface="Tempus Sans ITC" panose="04020404030D07020202" pitchFamily="82" charset="0"/>
              </a:rPr>
              <a:t>Measurement Time</a:t>
            </a:r>
            <a:endParaRPr lang="en-GB" dirty="0" smtClean="0">
              <a:latin typeface="Tempus Sans ITC" panose="04020404030D07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8850" y="2425890"/>
            <a:ext cx="7886700" cy="3822510"/>
          </a:xfrm>
        </p:spPr>
        <p:txBody>
          <a:bodyPr>
            <a:normAutofit/>
          </a:bodyPr>
          <a:lstStyle/>
          <a:p>
            <a:r>
              <a:rPr lang="en-GB" sz="3600" b="1" i="1" u="sng" dirty="0" err="1" smtClean="0">
                <a:latin typeface="Tempus Sans ITC" panose="04020404030D07020202" pitchFamily="82" charset="0"/>
              </a:rPr>
              <a:t>Minues</a:t>
            </a:r>
            <a:r>
              <a:rPr lang="en-GB" sz="3600" b="1" i="1" u="sng" dirty="0" smtClean="0">
                <a:latin typeface="Tempus Sans ITC" panose="04020404030D07020202" pitchFamily="82" charset="0"/>
              </a:rPr>
              <a:t> in an hour, hours in a day</a:t>
            </a:r>
          </a:p>
          <a:p>
            <a:endParaRPr lang="en-GB" sz="3600" b="1" i="1" u="sng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u="sng" dirty="0">
                <a:latin typeface="Tempus Sans ITC" panose="04020404030D07020202" pitchFamily="82" charset="0"/>
              </a:rPr>
              <a:t>NCLO: </a:t>
            </a:r>
            <a:r>
              <a:rPr lang="en-GB" sz="3600" dirty="0">
                <a:latin typeface="Tempus Sans ITC" panose="04020404030D07020202" pitchFamily="82" charset="0"/>
              </a:rPr>
              <a:t>Know the number of minutes in </a:t>
            </a:r>
            <a:r>
              <a:rPr lang="en-GB" sz="3600" dirty="0" smtClean="0">
                <a:latin typeface="Tempus Sans ITC" panose="04020404030D07020202" pitchFamily="82" charset="0"/>
              </a:rPr>
              <a:t>an hour </a:t>
            </a:r>
            <a:r>
              <a:rPr lang="en-GB" sz="3600" dirty="0">
                <a:latin typeface="Tempus Sans ITC" panose="04020404030D07020202" pitchFamily="82" charset="0"/>
              </a:rPr>
              <a:t>and the number of hours in a</a:t>
            </a:r>
          </a:p>
          <a:p>
            <a:pPr algn="l"/>
            <a:r>
              <a:rPr lang="en-GB" sz="3600" dirty="0" smtClean="0">
                <a:latin typeface="Tempus Sans ITC" panose="04020404030D07020202" pitchFamily="82" charset="0"/>
              </a:rPr>
              <a:t>day. Compare </a:t>
            </a:r>
            <a:r>
              <a:rPr lang="en-GB" sz="3600" dirty="0">
                <a:latin typeface="Tempus Sans ITC" panose="04020404030D07020202" pitchFamily="82" charset="0"/>
              </a:rPr>
              <a:t>and sequence intervals of</a:t>
            </a:r>
          </a:p>
          <a:p>
            <a:pPr algn="l"/>
            <a:r>
              <a:rPr lang="en-GB" sz="3600" dirty="0">
                <a:latin typeface="Tempus Sans ITC" panose="04020404030D07020202" pitchFamily="82" charset="0"/>
              </a:rPr>
              <a:t>time</a:t>
            </a:r>
            <a:r>
              <a:rPr lang="en-GB" sz="3600" dirty="0" smtClean="0">
                <a:latin typeface="Tempus Sans ITC" panose="04020404030D07020202" pitchFamily="82" charset="0"/>
              </a:rPr>
              <a:t>.</a:t>
            </a:r>
            <a:endParaRPr lang="en-GB" sz="3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626" y="557673"/>
            <a:ext cx="7772400" cy="1156827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Vocabulary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626" y="2044700"/>
            <a:ext cx="7614674" cy="3644900"/>
          </a:xfrm>
        </p:spPr>
        <p:txBody>
          <a:bodyPr/>
          <a:lstStyle/>
          <a:p>
            <a:r>
              <a:rPr lang="en-GB" sz="4000" b="1" dirty="0" smtClean="0"/>
              <a:t>24 hours</a:t>
            </a:r>
          </a:p>
          <a:p>
            <a:r>
              <a:rPr lang="en-GB" sz="4000" b="1" dirty="0" smtClean="0"/>
              <a:t> day</a:t>
            </a:r>
          </a:p>
          <a:p>
            <a:r>
              <a:rPr lang="en-GB" sz="4000" b="1" dirty="0" smtClean="0"/>
              <a:t> 60 minutes</a:t>
            </a:r>
          </a:p>
          <a:p>
            <a:r>
              <a:rPr lang="en-GB" sz="4000" b="1" dirty="0" smtClean="0"/>
              <a:t> hour</a:t>
            </a:r>
          </a:p>
          <a:p>
            <a:r>
              <a:rPr lang="en-GB" sz="4000" b="1" dirty="0" smtClean="0"/>
              <a:t> convert</a:t>
            </a:r>
          </a:p>
          <a:p>
            <a:r>
              <a:rPr lang="en-GB" sz="4000" b="1" dirty="0" smtClean="0"/>
              <a:t>analogue time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4604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477" y="502930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445" y="1494503"/>
            <a:ext cx="8298425" cy="3379839"/>
          </a:xfrm>
        </p:spPr>
        <p:txBody>
          <a:bodyPr/>
          <a:lstStyle/>
          <a:p>
            <a:r>
              <a:rPr lang="en-GB" sz="3200" dirty="0"/>
              <a:t>What do the numbers represent on the clock face?</a:t>
            </a:r>
          </a:p>
          <a:p>
            <a:r>
              <a:rPr lang="en-GB" sz="3200" dirty="0"/>
              <a:t>Which is the hour hand? Which is the minute hand?</a:t>
            </a:r>
          </a:p>
          <a:p>
            <a:r>
              <a:rPr lang="en-GB" sz="3200" dirty="0"/>
              <a:t>Where will the hour hand be at ____?</a:t>
            </a:r>
          </a:p>
          <a:p>
            <a:r>
              <a:rPr lang="en-GB" sz="3200" dirty="0"/>
              <a:t>Where will the minute hand be at ____?</a:t>
            </a:r>
          </a:p>
          <a:p>
            <a:r>
              <a:rPr lang="en-GB" sz="3200" dirty="0"/>
              <a:t>What do you notice about the minute hand at half past?</a:t>
            </a:r>
          </a:p>
          <a:p>
            <a:r>
              <a:rPr lang="en-GB" sz="3200" dirty="0"/>
              <a:t>Can you show me _______?</a:t>
            </a:r>
          </a:p>
        </p:txBody>
      </p:sp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477" y="456096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63" r="2995"/>
          <a:stretch/>
        </p:blipFill>
        <p:spPr>
          <a:xfrm>
            <a:off x="730250" y="1333500"/>
            <a:ext cx="794385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1584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096643"/>
            <a:ext cx="6615113" cy="2081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530" t="-8853" b="8853"/>
          <a:stretch/>
        </p:blipFill>
        <p:spPr>
          <a:xfrm>
            <a:off x="1785142" y="3051174"/>
            <a:ext cx="5816601" cy="31337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85142" y="6121398"/>
            <a:ext cx="57205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365123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7" y="1219200"/>
            <a:ext cx="8617923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926" y="4251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1" r="1605" b="6666"/>
          <a:stretch/>
        </p:blipFill>
        <p:spPr>
          <a:xfrm>
            <a:off x="818276" y="1117600"/>
            <a:ext cx="75057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5360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39762"/>
            <a:ext cx="6261099" cy="43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5360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241"/>
          <a:stretch/>
        </p:blipFill>
        <p:spPr>
          <a:xfrm>
            <a:off x="1714500" y="1580657"/>
            <a:ext cx="6184900" cy="45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2566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8" y="1250457"/>
            <a:ext cx="4368801" cy="507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7041"/>
          <a:stretch/>
        </p:blipFill>
        <p:spPr>
          <a:xfrm>
            <a:off x="5165724" y="1574801"/>
            <a:ext cx="3673476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09827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empus Sans ITC" panose="04020404030D07020202" pitchFamily="82" charset="0"/>
              </a:rPr>
              <a:t>Year 2 Summer Block 3 </a:t>
            </a:r>
            <a:br>
              <a:rPr lang="en-GB" dirty="0" smtClean="0">
                <a:latin typeface="Tempus Sans ITC" panose="04020404030D07020202" pitchFamily="82" charset="0"/>
              </a:rPr>
            </a:br>
            <a:r>
              <a:rPr lang="en-GB" dirty="0" smtClean="0">
                <a:latin typeface="Tempus Sans ITC" panose="04020404030D07020202" pitchFamily="82" charset="0"/>
              </a:rPr>
              <a:t>Measurement Time</a:t>
            </a:r>
            <a:endParaRPr lang="en-GB" dirty="0" smtClean="0">
              <a:latin typeface="Tempus Sans ITC" panose="04020404030D07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8850" y="2667190"/>
            <a:ext cx="7886700" cy="3822510"/>
          </a:xfrm>
        </p:spPr>
        <p:txBody>
          <a:bodyPr>
            <a:normAutofit/>
          </a:bodyPr>
          <a:lstStyle/>
          <a:p>
            <a:r>
              <a:rPr lang="en-GB" sz="3600" b="1" i="1" u="sng" dirty="0" smtClean="0">
                <a:latin typeface="Tempus Sans ITC" panose="04020404030D07020202" pitchFamily="82" charset="0"/>
              </a:rPr>
              <a:t>Find durations of time</a:t>
            </a:r>
          </a:p>
          <a:p>
            <a:endParaRPr lang="en-GB" sz="3600" b="1" i="1" u="sng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u="sng" dirty="0">
                <a:latin typeface="Tempus Sans ITC" panose="04020404030D07020202" pitchFamily="82" charset="0"/>
              </a:rPr>
              <a:t>NCLO: </a:t>
            </a:r>
            <a:r>
              <a:rPr lang="en-GB" sz="3600" dirty="0" smtClean="0">
                <a:latin typeface="Tempus Sans ITC" panose="04020404030D07020202" pitchFamily="82" charset="0"/>
              </a:rPr>
              <a:t>Compare </a:t>
            </a:r>
            <a:r>
              <a:rPr lang="en-GB" sz="3600" dirty="0">
                <a:latin typeface="Tempus Sans ITC" panose="04020404030D07020202" pitchFamily="82" charset="0"/>
              </a:rPr>
              <a:t>and sequence intervals </a:t>
            </a:r>
            <a:r>
              <a:rPr lang="en-GB" sz="3600" dirty="0" smtClean="0">
                <a:latin typeface="Tempus Sans ITC" panose="04020404030D07020202" pitchFamily="82" charset="0"/>
              </a:rPr>
              <a:t>of time.</a:t>
            </a:r>
            <a:endParaRPr lang="en-GB" sz="3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626" y="557673"/>
            <a:ext cx="7772400" cy="1156827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Vocabulary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626" y="1981200"/>
            <a:ext cx="7614674" cy="3644900"/>
          </a:xfrm>
        </p:spPr>
        <p:txBody>
          <a:bodyPr/>
          <a:lstStyle/>
          <a:p>
            <a:r>
              <a:rPr lang="en-GB" sz="4800" b="1" dirty="0" smtClean="0"/>
              <a:t>start </a:t>
            </a:r>
          </a:p>
          <a:p>
            <a:r>
              <a:rPr lang="en-GB" sz="4800" b="1" dirty="0"/>
              <a:t>f</a:t>
            </a:r>
            <a:r>
              <a:rPr lang="en-GB" sz="4800" b="1" dirty="0" smtClean="0"/>
              <a:t>inish</a:t>
            </a:r>
          </a:p>
          <a:p>
            <a:r>
              <a:rPr lang="en-GB" sz="4800" b="1" dirty="0" smtClean="0"/>
              <a:t>How long something lasts?</a:t>
            </a:r>
          </a:p>
          <a:p>
            <a:r>
              <a:rPr lang="en-GB" sz="4800" b="1" dirty="0" smtClean="0"/>
              <a:t>duration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4384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313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77" y="1943101"/>
            <a:ext cx="832452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681" y="601253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27" y="1720645"/>
            <a:ext cx="7040293" cy="41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926" y="852166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62" b="12671"/>
          <a:stretch/>
        </p:blipFill>
        <p:spPr>
          <a:xfrm>
            <a:off x="342463" y="1955800"/>
            <a:ext cx="8457326" cy="38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926" y="425128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386" b="3691"/>
          <a:stretch/>
        </p:blipFill>
        <p:spPr>
          <a:xfrm>
            <a:off x="889001" y="1431605"/>
            <a:ext cx="7073900" cy="46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926" y="425128"/>
            <a:ext cx="7772400" cy="1670372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Fluency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17" y="2095500"/>
            <a:ext cx="803984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99" y="8916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48" r="7168" b="6725"/>
          <a:stretch/>
        </p:blipFill>
        <p:spPr>
          <a:xfrm>
            <a:off x="1333500" y="1914524"/>
            <a:ext cx="6667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2566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110757"/>
            <a:ext cx="6070600" cy="51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2566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17" b="3213"/>
          <a:stretch/>
        </p:blipFill>
        <p:spPr>
          <a:xfrm>
            <a:off x="800100" y="1365250"/>
            <a:ext cx="7797800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09827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empus Sans ITC" panose="04020404030D07020202" pitchFamily="82" charset="0"/>
              </a:rPr>
              <a:t>Year 2 Summer Block 3 </a:t>
            </a:r>
            <a:br>
              <a:rPr lang="en-GB" dirty="0" smtClean="0">
                <a:latin typeface="Tempus Sans ITC" panose="04020404030D07020202" pitchFamily="82" charset="0"/>
              </a:rPr>
            </a:br>
            <a:r>
              <a:rPr lang="en-GB" dirty="0" smtClean="0">
                <a:latin typeface="Tempus Sans ITC" panose="04020404030D07020202" pitchFamily="82" charset="0"/>
              </a:rPr>
              <a:t>Measurement Time</a:t>
            </a:r>
            <a:endParaRPr lang="en-GB" dirty="0" smtClean="0">
              <a:latin typeface="Tempus Sans ITC" panose="04020404030D07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8850" y="2667190"/>
            <a:ext cx="7886700" cy="3822510"/>
          </a:xfrm>
        </p:spPr>
        <p:txBody>
          <a:bodyPr>
            <a:normAutofit/>
          </a:bodyPr>
          <a:lstStyle/>
          <a:p>
            <a:r>
              <a:rPr lang="en-GB" sz="3600" b="1" i="1" u="sng" dirty="0" smtClean="0">
                <a:latin typeface="Tempus Sans ITC" panose="04020404030D07020202" pitchFamily="82" charset="0"/>
              </a:rPr>
              <a:t>Compare durations of time</a:t>
            </a:r>
          </a:p>
          <a:p>
            <a:endParaRPr lang="en-GB" sz="3600" b="1" i="1" u="sng" dirty="0">
              <a:latin typeface="Tempus Sans ITC" panose="04020404030D07020202" pitchFamily="82" charset="0"/>
            </a:endParaRPr>
          </a:p>
          <a:p>
            <a:pPr algn="l"/>
            <a:r>
              <a:rPr lang="en-GB" sz="3600" b="1" u="sng" dirty="0">
                <a:latin typeface="Tempus Sans ITC" panose="04020404030D07020202" pitchFamily="82" charset="0"/>
              </a:rPr>
              <a:t>NCLO: </a:t>
            </a:r>
            <a:r>
              <a:rPr lang="en-GB" sz="3600" dirty="0" smtClean="0">
                <a:latin typeface="Tempus Sans ITC" panose="04020404030D07020202" pitchFamily="82" charset="0"/>
              </a:rPr>
              <a:t>Compare </a:t>
            </a:r>
            <a:r>
              <a:rPr lang="en-GB" sz="3600" dirty="0">
                <a:latin typeface="Tempus Sans ITC" panose="04020404030D07020202" pitchFamily="82" charset="0"/>
              </a:rPr>
              <a:t>and sequence intervals </a:t>
            </a:r>
            <a:r>
              <a:rPr lang="en-GB" sz="3600" dirty="0" smtClean="0">
                <a:latin typeface="Tempus Sans ITC" panose="04020404030D07020202" pitchFamily="82" charset="0"/>
              </a:rPr>
              <a:t>of time.</a:t>
            </a:r>
            <a:endParaRPr lang="en-GB" sz="3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626" y="557673"/>
            <a:ext cx="7772400" cy="1156827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Vocabulary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626" y="1778000"/>
            <a:ext cx="7614674" cy="4191000"/>
          </a:xfrm>
        </p:spPr>
        <p:txBody>
          <a:bodyPr/>
          <a:lstStyle/>
          <a:p>
            <a:r>
              <a:rPr lang="en-GB" sz="4800" b="1" dirty="0" smtClean="0"/>
              <a:t>Longer</a:t>
            </a:r>
          </a:p>
          <a:p>
            <a:r>
              <a:rPr lang="en-GB" sz="4800" b="1" dirty="0" smtClean="0"/>
              <a:t>longest</a:t>
            </a:r>
          </a:p>
          <a:p>
            <a:r>
              <a:rPr lang="en-GB" sz="4800" b="1" dirty="0" smtClean="0"/>
              <a:t>shorter</a:t>
            </a:r>
            <a:endParaRPr lang="en-GB" sz="4800" b="1" dirty="0" smtClean="0"/>
          </a:p>
          <a:p>
            <a:r>
              <a:rPr lang="en-GB" sz="4800" b="1" dirty="0" smtClean="0"/>
              <a:t>shortest</a:t>
            </a:r>
          </a:p>
          <a:p>
            <a:r>
              <a:rPr lang="en-GB" sz="4800" b="1" dirty="0" smtClean="0"/>
              <a:t>duration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887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5634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 smtClean="0">
                <a:solidFill>
                  <a:prstClr val="black"/>
                </a:solidFill>
              </a:rPr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897"/>
          <a:stretch/>
        </p:blipFill>
        <p:spPr>
          <a:xfrm>
            <a:off x="431476" y="1714501"/>
            <a:ext cx="82810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926" y="-133672"/>
            <a:ext cx="7772400" cy="1670372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Fluency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76" y="1701800"/>
            <a:ext cx="7081124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336" y="608995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1389" b="5389"/>
          <a:stretch/>
        </p:blipFill>
        <p:spPr>
          <a:xfrm>
            <a:off x="5012301" y="1463072"/>
            <a:ext cx="3581092" cy="4447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93" y="1846466"/>
            <a:ext cx="3188878" cy="11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026" y="-410058"/>
            <a:ext cx="7772400" cy="1670372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Fluency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83" b="4678"/>
          <a:stretch/>
        </p:blipFill>
        <p:spPr>
          <a:xfrm>
            <a:off x="847996" y="1260315"/>
            <a:ext cx="7648304" cy="4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926" y="285428"/>
            <a:ext cx="7772400" cy="1670372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Fluency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075"/>
          <a:stretch/>
        </p:blipFill>
        <p:spPr>
          <a:xfrm>
            <a:off x="733101" y="1955800"/>
            <a:ext cx="8410899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2566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485900"/>
            <a:ext cx="4178300" cy="4508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789"/>
          <a:stretch/>
        </p:blipFill>
        <p:spPr>
          <a:xfrm>
            <a:off x="4610099" y="1485900"/>
            <a:ext cx="4076699" cy="42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2566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17" y="1498600"/>
            <a:ext cx="6898283" cy="45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256680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587"/>
          <a:stretch/>
        </p:blipFill>
        <p:spPr>
          <a:xfrm>
            <a:off x="1422400" y="1225057"/>
            <a:ext cx="6464300" cy="49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576" y="585467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6" y="1582071"/>
            <a:ext cx="3923329" cy="1023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681" y="1963533"/>
            <a:ext cx="3858113" cy="3483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3" y="3233814"/>
            <a:ext cx="4634528" cy="16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223" y="426876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4" y="1758437"/>
            <a:ext cx="4659262" cy="2390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46"/>
          <a:stretch/>
        </p:blipFill>
        <p:spPr>
          <a:xfrm>
            <a:off x="4662487" y="1488981"/>
            <a:ext cx="3930906" cy="369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24" y="4962247"/>
            <a:ext cx="8904428" cy="97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60078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2" y="2023549"/>
            <a:ext cx="6292644" cy="39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60078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8" y="2206266"/>
            <a:ext cx="6331975" cy="38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1360</TotalTime>
  <Words>565</Words>
  <Application>Microsoft Office PowerPoint</Application>
  <PresentationFormat>On-screen Show (4:3)</PresentationFormat>
  <Paragraphs>127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Gotham</vt:lpstr>
      <vt:lpstr>Gotham Book</vt:lpstr>
      <vt:lpstr>Tempus Sans ITC</vt:lpstr>
      <vt:lpstr>Title slide</vt:lpstr>
      <vt:lpstr>Slides</vt:lpstr>
      <vt:lpstr>Year 2 Summer Block 3  Measurement Time</vt:lpstr>
      <vt:lpstr>Vocabulary</vt:lpstr>
      <vt:lpstr>Key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Summer Block 3  Measurement Time</vt:lpstr>
      <vt:lpstr>Vocabulary</vt:lpstr>
      <vt:lpstr>Key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Summer Block 3  Measurement Time</vt:lpstr>
      <vt:lpstr>Vocabulary</vt:lpstr>
      <vt:lpstr>Key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Summer Block 3  Measurement Time</vt:lpstr>
      <vt:lpstr>Vocabulary</vt:lpstr>
      <vt:lpstr>Key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Summer Block 3  Measurement Time</vt:lpstr>
      <vt:lpstr>Vocabulary</vt:lpstr>
      <vt:lpstr>Key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Summer Block 3  Measurement Time</vt:lpstr>
      <vt:lpstr>Vocabulary</vt:lpstr>
      <vt:lpstr>Key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Ann-Marie</cp:lastModifiedBy>
  <cp:revision>141</cp:revision>
  <dcterms:created xsi:type="dcterms:W3CDTF">2017-06-27T15:09:43Z</dcterms:created>
  <dcterms:modified xsi:type="dcterms:W3CDTF">2018-04-30T16:00:14Z</dcterms:modified>
</cp:coreProperties>
</file>