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61"/>
  </p:notesMasterIdLst>
  <p:handoutMasterIdLst>
    <p:handoutMasterId r:id="rId62"/>
  </p:handoutMasterIdLst>
  <p:sldIdLst>
    <p:sldId id="260" r:id="rId3"/>
    <p:sldId id="379" r:id="rId4"/>
    <p:sldId id="380" r:id="rId5"/>
    <p:sldId id="381" r:id="rId6"/>
    <p:sldId id="382" r:id="rId7"/>
    <p:sldId id="383" r:id="rId8"/>
    <p:sldId id="384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7" r:id="rId26"/>
    <p:sldId id="438" r:id="rId27"/>
    <p:sldId id="439" r:id="rId28"/>
    <p:sldId id="477" r:id="rId29"/>
    <p:sldId id="441" r:id="rId30"/>
    <p:sldId id="442" r:id="rId31"/>
    <p:sldId id="443" r:id="rId32"/>
    <p:sldId id="445" r:id="rId33"/>
    <p:sldId id="446" r:id="rId34"/>
    <p:sldId id="447" r:id="rId35"/>
    <p:sldId id="448" r:id="rId36"/>
    <p:sldId id="449" r:id="rId37"/>
    <p:sldId id="450" r:id="rId38"/>
    <p:sldId id="451" r:id="rId39"/>
    <p:sldId id="453" r:id="rId40"/>
    <p:sldId id="454" r:id="rId41"/>
    <p:sldId id="455" r:id="rId42"/>
    <p:sldId id="456" r:id="rId43"/>
    <p:sldId id="457" r:id="rId44"/>
    <p:sldId id="459" r:id="rId45"/>
    <p:sldId id="460" r:id="rId46"/>
    <p:sldId id="461" r:id="rId47"/>
    <p:sldId id="462" r:id="rId48"/>
    <p:sldId id="463" r:id="rId49"/>
    <p:sldId id="464" r:id="rId50"/>
    <p:sldId id="465" r:id="rId51"/>
    <p:sldId id="466" r:id="rId52"/>
    <p:sldId id="467" r:id="rId53"/>
    <p:sldId id="469" r:id="rId54"/>
    <p:sldId id="470" r:id="rId55"/>
    <p:sldId id="471" r:id="rId56"/>
    <p:sldId id="472" r:id="rId57"/>
    <p:sldId id="473" r:id="rId58"/>
    <p:sldId id="474" r:id="rId59"/>
    <p:sldId id="47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8561" autoAdjust="0"/>
  </p:normalViewPr>
  <p:slideViewPr>
    <p:cSldViewPr snapToGrid="0" snapToObjects="1">
      <p:cViewPr varScale="1">
        <p:scale>
          <a:sx n="74" d="100"/>
          <a:sy n="74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m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4</a:t>
            </a:r>
            <a:br>
              <a:rPr lang="en-GB" dirty="0" smtClean="0"/>
            </a:br>
            <a:r>
              <a:rPr lang="en-GB" dirty="0" smtClean="0"/>
              <a:t>Mass and Capacity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measure mass using standard units and scales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093793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987" y="2263780"/>
            <a:ext cx="8789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Bariol-Regular"/>
              </a:rPr>
              <a:t>How many grams are in 1 kilogram? If we know this, what else </a:t>
            </a:r>
            <a:r>
              <a:rPr lang="en-GB" sz="2400" dirty="0" smtClean="0">
                <a:latin typeface="Bariol-Regular"/>
              </a:rPr>
              <a:t>do we </a:t>
            </a:r>
            <a:r>
              <a:rPr lang="en-GB" sz="2400" dirty="0">
                <a:latin typeface="Bariol-Regular"/>
              </a:rPr>
              <a:t>know</a:t>
            </a:r>
            <a:r>
              <a:rPr lang="en-GB" sz="2400" dirty="0" smtClean="0">
                <a:latin typeface="Bariol-Regular"/>
              </a:rPr>
              <a:t>?</a:t>
            </a:r>
          </a:p>
          <a:p>
            <a:endParaRPr lang="en-GB" sz="2400" dirty="0">
              <a:latin typeface="Bariol-Regular"/>
            </a:endParaRPr>
          </a:p>
          <a:p>
            <a:r>
              <a:rPr lang="en-GB" sz="2400" dirty="0">
                <a:latin typeface="Bariol-Regular"/>
              </a:rPr>
              <a:t>Look at the scale, show me where ____ would be</a:t>
            </a:r>
            <a:r>
              <a:rPr lang="en-GB" sz="2400" dirty="0" smtClean="0">
                <a:latin typeface="Bariol-Regular"/>
              </a:rPr>
              <a:t>.</a:t>
            </a:r>
          </a:p>
          <a:p>
            <a:endParaRPr lang="en-GB" sz="2400" dirty="0">
              <a:latin typeface="Bariol-Regular"/>
            </a:endParaRPr>
          </a:p>
          <a:p>
            <a:r>
              <a:rPr lang="en-GB" sz="2400" dirty="0">
                <a:latin typeface="Bariol-Regular"/>
              </a:rPr>
              <a:t>How much does ____ weigh? How can we record this as kg and g</a:t>
            </a:r>
            <a:r>
              <a:rPr lang="en-GB" sz="2400" dirty="0" smtClean="0">
                <a:latin typeface="Bariol-Regular"/>
              </a:rPr>
              <a:t>?</a:t>
            </a:r>
          </a:p>
          <a:p>
            <a:endParaRPr lang="en-GB" sz="2400" dirty="0">
              <a:latin typeface="Bariol-Regular"/>
            </a:endParaRPr>
          </a:p>
          <a:p>
            <a:r>
              <a:rPr lang="en-GB" sz="2400" dirty="0">
                <a:latin typeface="Bariol-Regular"/>
              </a:rPr>
              <a:t>Where would I show the weight of the bananas on the scale?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093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35376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0490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" y="2274888"/>
            <a:ext cx="9116697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083469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" y="2253456"/>
            <a:ext cx="9144000" cy="40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" y="2521580"/>
            <a:ext cx="9144000" cy="297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663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752"/>
            <a:ext cx="9144000" cy="46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8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0308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33" y="1431509"/>
            <a:ext cx="5258534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0544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4315"/>
            <a:ext cx="3905795" cy="53347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95" y="3187178"/>
            <a:ext cx="3555849" cy="14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6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4</a:t>
            </a:r>
            <a:br>
              <a:rPr lang="en-GB" dirty="0" smtClean="0"/>
            </a:br>
            <a:r>
              <a:rPr lang="en-GB" dirty="0" smtClean="0"/>
              <a:t>Mass and Capacity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compare measurements of mass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34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333" y="2133846"/>
            <a:ext cx="6858000" cy="3970740"/>
          </a:xfrm>
        </p:spPr>
        <p:txBody>
          <a:bodyPr/>
          <a:lstStyle/>
          <a:p>
            <a:r>
              <a:rPr lang="en-GB" dirty="0"/>
              <a:t>Which item is heavier or lighter? How do you know?</a:t>
            </a:r>
          </a:p>
          <a:p>
            <a:r>
              <a:rPr lang="en-GB" dirty="0"/>
              <a:t>Using the symbols &lt;, &gt; or =, what can you tell me about each of</a:t>
            </a:r>
          </a:p>
          <a:p>
            <a:r>
              <a:rPr lang="en-GB" dirty="0"/>
              <a:t>the scales?</a:t>
            </a:r>
          </a:p>
          <a:p>
            <a:r>
              <a:rPr lang="en-GB" dirty="0"/>
              <a:t>If I added an extra item, what would happen?</a:t>
            </a:r>
          </a:p>
          <a:p>
            <a:r>
              <a:rPr lang="en-GB" dirty="0"/>
              <a:t>Can I work out how much one item weighs? Would this be more</a:t>
            </a:r>
          </a:p>
          <a:p>
            <a:r>
              <a:rPr lang="en-GB" dirty="0"/>
              <a:t>or less than the other item?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093793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92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35376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0490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888"/>
            <a:ext cx="9144000" cy="38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0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090" y="2106064"/>
            <a:ext cx="6858000" cy="4262539"/>
          </a:xfrm>
        </p:spPr>
        <p:txBody>
          <a:bodyPr/>
          <a:lstStyle/>
          <a:p>
            <a:r>
              <a:rPr lang="en-GB" dirty="0" smtClean="0"/>
              <a:t>Grams</a:t>
            </a:r>
          </a:p>
          <a:p>
            <a:r>
              <a:rPr lang="en-GB" dirty="0" smtClean="0"/>
              <a:t>Kilograms</a:t>
            </a:r>
          </a:p>
          <a:p>
            <a:r>
              <a:rPr lang="en-GB" dirty="0" smtClean="0"/>
              <a:t>Mass</a:t>
            </a:r>
          </a:p>
          <a:p>
            <a:r>
              <a:rPr lang="en-GB" dirty="0" smtClean="0"/>
              <a:t>Weight</a:t>
            </a:r>
          </a:p>
          <a:p>
            <a:endParaRPr lang="en-GB" dirty="0"/>
          </a:p>
          <a:p>
            <a:r>
              <a:rPr lang="en-GB" dirty="0"/>
              <a:t>How can we measure the mass or weight of an object?</a:t>
            </a:r>
          </a:p>
          <a:p>
            <a:r>
              <a:rPr lang="en-GB" dirty="0"/>
              <a:t>When would we use kilograms or grams to measure the mass of</a:t>
            </a:r>
          </a:p>
          <a:p>
            <a:r>
              <a:rPr lang="en-GB" dirty="0"/>
              <a:t>something?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093793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3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083469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" y="2400620"/>
            <a:ext cx="9144000" cy="37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5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7163"/>
            <a:ext cx="9144000" cy="27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031"/>
            <a:ext cx="3876541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41" y="601663"/>
            <a:ext cx="3858163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2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326"/>
            <a:ext cx="4504386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47" y="810505"/>
            <a:ext cx="3943900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0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4</a:t>
            </a:r>
            <a:br>
              <a:rPr lang="en-GB" dirty="0" smtClean="0"/>
            </a:br>
            <a:r>
              <a:rPr lang="en-GB" dirty="0" smtClean="0"/>
              <a:t>Mass and Capacity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add and subtract measurements of mass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82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33352"/>
            <a:ext cx="6858000" cy="3145665"/>
          </a:xfrm>
        </p:spPr>
        <p:txBody>
          <a:bodyPr/>
          <a:lstStyle/>
          <a:p>
            <a:r>
              <a:rPr lang="en-GB" dirty="0"/>
              <a:t>How many grams are in a kilogram? How could I represent </a:t>
            </a:r>
            <a:r>
              <a:rPr lang="en-GB" dirty="0" smtClean="0"/>
              <a:t>this using </a:t>
            </a:r>
            <a:r>
              <a:rPr lang="en-GB" dirty="0"/>
              <a:t>concrete resources?</a:t>
            </a:r>
          </a:p>
          <a:p>
            <a:r>
              <a:rPr lang="en-GB" dirty="0"/>
              <a:t>How can you add/subtract the masses?</a:t>
            </a:r>
          </a:p>
          <a:p>
            <a:r>
              <a:rPr lang="en-GB" dirty="0"/>
              <a:t>What do you know about kilograms or grams that can help </a:t>
            </a:r>
            <a:r>
              <a:rPr lang="en-GB" dirty="0" smtClean="0"/>
              <a:t>you solve </a:t>
            </a:r>
            <a:r>
              <a:rPr lang="en-GB" dirty="0"/>
              <a:t>this question?</a:t>
            </a:r>
          </a:p>
          <a:p>
            <a:r>
              <a:rPr lang="en-GB" dirty="0"/>
              <a:t>How can you represent this problem with a bar model?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093793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75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35376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0490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23"/>
          <a:stretch/>
        </p:blipFill>
        <p:spPr>
          <a:xfrm>
            <a:off x="456625" y="2274888"/>
            <a:ext cx="8230749" cy="36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2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0490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5" r="14590"/>
          <a:stretch/>
        </p:blipFill>
        <p:spPr>
          <a:xfrm>
            <a:off x="188881" y="2678805"/>
            <a:ext cx="8764648" cy="1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67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8" y="2292350"/>
            <a:ext cx="7059233" cy="37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7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663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8" y="1558926"/>
            <a:ext cx="5439534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0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0490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0"/>
          <a:stretch/>
        </p:blipFill>
        <p:spPr>
          <a:xfrm>
            <a:off x="0" y="2653049"/>
            <a:ext cx="8937938" cy="21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33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9176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95" y="2202265"/>
            <a:ext cx="5449060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4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4</a:t>
            </a:r>
            <a:br>
              <a:rPr lang="en-GB" dirty="0" smtClean="0"/>
            </a:br>
            <a:r>
              <a:rPr lang="en-GB" dirty="0" smtClean="0"/>
              <a:t>Mass and Capacity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use </a:t>
            </a:r>
            <a:r>
              <a:rPr lang="en-GB" sz="3200" i="1" dirty="0" smtClean="0">
                <a:latin typeface="Segoe Print" panose="02000600000000000000" pitchFamily="2" charset="0"/>
              </a:rPr>
              <a:t>litres </a:t>
            </a:r>
            <a:r>
              <a:rPr lang="en-GB" sz="3200" i="1" dirty="0">
                <a:latin typeface="Segoe Print" panose="02000600000000000000" pitchFamily="2" charset="0"/>
              </a:rPr>
              <a:t>and millilitres and standard </a:t>
            </a:r>
            <a:r>
              <a:rPr lang="en-GB" sz="3200" i="1" dirty="0" smtClean="0">
                <a:latin typeface="Segoe Print" panose="02000600000000000000" pitchFamily="2" charset="0"/>
              </a:rPr>
              <a:t>scales to measure capacity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36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211" y="2524259"/>
            <a:ext cx="6858000" cy="3325969"/>
          </a:xfrm>
        </p:spPr>
        <p:txBody>
          <a:bodyPr/>
          <a:lstStyle/>
          <a:p>
            <a:r>
              <a:rPr lang="en-GB" dirty="0"/>
              <a:t>How do we measure liquid?</a:t>
            </a:r>
          </a:p>
          <a:p>
            <a:r>
              <a:rPr lang="en-GB" dirty="0"/>
              <a:t>What does capacity mean? What does volume mean?</a:t>
            </a:r>
          </a:p>
          <a:p>
            <a:r>
              <a:rPr lang="en-GB" dirty="0"/>
              <a:t>What do we measure capacity and volume in?</a:t>
            </a:r>
          </a:p>
          <a:p>
            <a:r>
              <a:rPr lang="en-GB" dirty="0"/>
              <a:t>What unit of measure (ml or l) would we use to measure ____ ?</a:t>
            </a:r>
          </a:p>
          <a:p>
            <a:r>
              <a:rPr lang="en-GB" dirty="0"/>
              <a:t>How much liquid is in the container?</a:t>
            </a:r>
          </a:p>
          <a:p>
            <a:r>
              <a:rPr lang="en-GB" dirty="0"/>
              <a:t>What is the scale going up in?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093793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98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0490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2327"/>
            <a:ext cx="9144000" cy="24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29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083469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728"/>
            <a:ext cx="9144000" cy="40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79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2104"/>
            <a:ext cx="9144000" cy="33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33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663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2" y="2131148"/>
            <a:ext cx="6668431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19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9176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1" y="1882061"/>
            <a:ext cx="3927212" cy="40926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3356912"/>
            <a:ext cx="4110173" cy="22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69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4</a:t>
            </a:r>
            <a:br>
              <a:rPr lang="en-GB" dirty="0" smtClean="0"/>
            </a:br>
            <a:r>
              <a:rPr lang="en-GB" dirty="0" smtClean="0"/>
              <a:t>Mass and Capacity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use </a:t>
            </a:r>
            <a:r>
              <a:rPr lang="en-GB" sz="3200" i="1" dirty="0">
                <a:latin typeface="Segoe Print" panose="02000600000000000000" pitchFamily="2" charset="0"/>
              </a:rPr>
              <a:t>litres and millilitres and standard scales to measure capacity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00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969" y="2263780"/>
            <a:ext cx="6858000" cy="3647623"/>
          </a:xfrm>
        </p:spPr>
        <p:txBody>
          <a:bodyPr/>
          <a:lstStyle/>
          <a:p>
            <a:r>
              <a:rPr lang="en-GB" dirty="0"/>
              <a:t>How many millilitres are in 1 litre? If we know this, what else do </a:t>
            </a:r>
            <a:r>
              <a:rPr lang="en-GB" dirty="0" smtClean="0"/>
              <a:t>we know?</a:t>
            </a:r>
          </a:p>
          <a:p>
            <a:endParaRPr lang="en-GB" dirty="0"/>
          </a:p>
          <a:p>
            <a:r>
              <a:rPr lang="en-GB" dirty="0"/>
              <a:t>Look at the scale, show me where ____ would </a:t>
            </a:r>
            <a:r>
              <a:rPr lang="en-GB" dirty="0" smtClean="0"/>
              <a:t>be?</a:t>
            </a:r>
            <a:endParaRPr lang="en-GB" dirty="0"/>
          </a:p>
          <a:p>
            <a:r>
              <a:rPr lang="en-GB" dirty="0"/>
              <a:t>What is the capacity of the ______? How can we record this as </a:t>
            </a:r>
            <a:r>
              <a:rPr lang="en-GB" dirty="0" smtClean="0"/>
              <a:t>l and </a:t>
            </a:r>
            <a:r>
              <a:rPr lang="en-GB" dirty="0"/>
              <a:t>ml?</a:t>
            </a:r>
          </a:p>
          <a:p>
            <a:r>
              <a:rPr lang="en-GB" dirty="0"/>
              <a:t>How would I show how much water is left on the scale?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093793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98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083469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9"/>
          <a:stretch/>
        </p:blipFill>
        <p:spPr>
          <a:xfrm>
            <a:off x="178566" y="2253456"/>
            <a:ext cx="8677556" cy="327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28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35376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0490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" y="3036038"/>
            <a:ext cx="9144000" cy="22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64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083469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847"/>
            <a:ext cx="9144000" cy="42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96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206"/>
            <a:ext cx="9144000" cy="35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8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1" y="540544"/>
            <a:ext cx="3873321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21" y="670083"/>
            <a:ext cx="4458322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77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9176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>
          <a:xfrm>
            <a:off x="2359584" y="2105227"/>
            <a:ext cx="4260158" cy="3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01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4</a:t>
            </a:r>
            <a:br>
              <a:rPr lang="en-GB" dirty="0" smtClean="0"/>
            </a:br>
            <a:r>
              <a:rPr lang="en-GB" dirty="0" smtClean="0"/>
              <a:t>Mass and Capacity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compare measurements of capacity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77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08348"/>
            <a:ext cx="6858000" cy="3902299"/>
          </a:xfrm>
        </p:spPr>
        <p:txBody>
          <a:bodyPr/>
          <a:lstStyle/>
          <a:p>
            <a:r>
              <a:rPr lang="en-GB" dirty="0"/>
              <a:t>Which container is the most full?</a:t>
            </a:r>
          </a:p>
          <a:p>
            <a:r>
              <a:rPr lang="en-GB" dirty="0"/>
              <a:t>Which container is the least full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Which has the most liquid in it?</a:t>
            </a:r>
          </a:p>
          <a:p>
            <a:r>
              <a:rPr lang="en-GB" dirty="0"/>
              <a:t>What does the liquid measure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Which has the least liquid in it?</a:t>
            </a:r>
          </a:p>
          <a:p>
            <a:r>
              <a:rPr lang="en-GB" dirty="0"/>
              <a:t>What does the liquid measure?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093793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32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35376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0490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38" y="2274887"/>
            <a:ext cx="7732659" cy="36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75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083469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106"/>
            <a:ext cx="9144000" cy="27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22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0" y="2816696"/>
            <a:ext cx="8697539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1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1" y="2292349"/>
            <a:ext cx="8766325" cy="39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1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50"/>
            <a:ext cx="522560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28" y="973167"/>
            <a:ext cx="4324954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98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40544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53" y="1497807"/>
            <a:ext cx="4429743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76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4</a:t>
            </a:r>
            <a:br>
              <a:rPr lang="en-GB" dirty="0" smtClean="0"/>
            </a:br>
            <a:r>
              <a:rPr lang="en-GB" dirty="0" smtClean="0"/>
              <a:t>Mass and Capacity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99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692" y="2276659"/>
            <a:ext cx="7666149" cy="3773510"/>
          </a:xfrm>
        </p:spPr>
        <p:txBody>
          <a:bodyPr/>
          <a:lstStyle/>
          <a:p>
            <a:r>
              <a:rPr lang="en-GB" dirty="0"/>
              <a:t>What many </a:t>
            </a:r>
            <a:r>
              <a:rPr lang="en-GB" dirty="0"/>
              <a:t>millilitres </a:t>
            </a:r>
            <a:r>
              <a:rPr lang="en-GB" dirty="0" smtClean="0"/>
              <a:t>are </a:t>
            </a:r>
            <a:r>
              <a:rPr lang="en-GB" dirty="0"/>
              <a:t>in one litre? How could I show this </a:t>
            </a:r>
            <a:r>
              <a:rPr lang="en-GB" dirty="0" smtClean="0"/>
              <a:t>using concrete </a:t>
            </a:r>
            <a:r>
              <a:rPr lang="en-GB" dirty="0"/>
              <a:t>resources?</a:t>
            </a:r>
          </a:p>
          <a:p>
            <a:r>
              <a:rPr lang="en-GB" dirty="0"/>
              <a:t>How many litres are there in total?</a:t>
            </a:r>
          </a:p>
          <a:p>
            <a:r>
              <a:rPr lang="en-GB" dirty="0"/>
              <a:t>How many millilitres are there in total?</a:t>
            </a:r>
          </a:p>
          <a:p>
            <a:r>
              <a:rPr lang="en-GB" dirty="0"/>
              <a:t>What methods can we use to add capacities?</a:t>
            </a:r>
          </a:p>
          <a:p>
            <a:r>
              <a:rPr lang="en-GB" dirty="0"/>
              <a:t>What methods can we use to subtract capacities?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093793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275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35376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0490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0" y="2350082"/>
            <a:ext cx="8415739" cy="32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3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083469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" y="2432449"/>
            <a:ext cx="9144000" cy="32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8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2475"/>
            <a:ext cx="9144000" cy="33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06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8" y="305448"/>
            <a:ext cx="3989231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41" y="784080"/>
            <a:ext cx="4213937" cy="57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55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4" y="182050"/>
            <a:ext cx="397635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76" y="660681"/>
            <a:ext cx="4061332" cy="58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663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50"/>
          <a:stretch/>
        </p:blipFill>
        <p:spPr>
          <a:xfrm>
            <a:off x="0" y="1558926"/>
            <a:ext cx="4667664" cy="301307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8"/>
          <a:stretch/>
        </p:blipFill>
        <p:spPr>
          <a:xfrm>
            <a:off x="4729540" y="3065463"/>
            <a:ext cx="4414460" cy="36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7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9176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35" y="1976439"/>
            <a:ext cx="4909579" cy="41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1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9176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56" y="2570036"/>
            <a:ext cx="6434581" cy="27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7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4</a:t>
            </a:r>
            <a:br>
              <a:rPr lang="en-GB" dirty="0" smtClean="0"/>
            </a:br>
            <a:r>
              <a:rPr lang="en-GB" dirty="0" smtClean="0"/>
              <a:t>Mass and Capacity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measure and record mass using standard units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78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933</TotalTime>
  <Words>525</Words>
  <Application>Microsoft Office PowerPoint</Application>
  <PresentationFormat>On-screen Show (4:3)</PresentationFormat>
  <Paragraphs>65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Bariol-Regular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4 Summer Block 4 Mass and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4 Mass and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4 Mass and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4 Mass and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4 Mass and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4 Mass and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4 Mass and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4 Mass and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Catherine Clarke</cp:lastModifiedBy>
  <cp:revision>121</cp:revision>
  <dcterms:created xsi:type="dcterms:W3CDTF">2017-06-27T15:09:43Z</dcterms:created>
  <dcterms:modified xsi:type="dcterms:W3CDTF">2018-04-27T12:43:10Z</dcterms:modified>
</cp:coreProperties>
</file>