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49" r:id="rId9"/>
    <p:sldId id="313" r:id="rId10"/>
    <p:sldId id="314" r:id="rId11"/>
    <p:sldId id="315" r:id="rId12"/>
    <p:sldId id="317" r:id="rId13"/>
    <p:sldId id="318" r:id="rId14"/>
    <p:sldId id="316" r:id="rId15"/>
    <p:sldId id="319" r:id="rId16"/>
    <p:sldId id="320" r:id="rId17"/>
    <p:sldId id="321" r:id="rId18"/>
    <p:sldId id="322" r:id="rId19"/>
    <p:sldId id="324" r:id="rId20"/>
    <p:sldId id="325" r:id="rId21"/>
    <p:sldId id="323" r:id="rId22"/>
    <p:sldId id="326" r:id="rId23"/>
    <p:sldId id="327" r:id="rId24"/>
    <p:sldId id="328" r:id="rId25"/>
    <p:sldId id="329" r:id="rId26"/>
    <p:sldId id="331" r:id="rId27"/>
    <p:sldId id="332" r:id="rId28"/>
    <p:sldId id="330" r:id="rId29"/>
    <p:sldId id="333" r:id="rId30"/>
    <p:sldId id="334" r:id="rId31"/>
    <p:sldId id="335" r:id="rId32"/>
    <p:sldId id="336" r:id="rId33"/>
    <p:sldId id="338" r:id="rId34"/>
    <p:sldId id="339" r:id="rId35"/>
    <p:sldId id="337" r:id="rId36"/>
    <p:sldId id="340" r:id="rId37"/>
    <p:sldId id="342" r:id="rId38"/>
    <p:sldId id="343" r:id="rId39"/>
    <p:sldId id="344" r:id="rId40"/>
    <p:sldId id="346" r:id="rId41"/>
    <p:sldId id="347" r:id="rId42"/>
    <p:sldId id="345" r:id="rId43"/>
    <p:sldId id="348" r:id="rId44"/>
    <p:sldId id="257" r:id="rId45"/>
    <p:sldId id="258" r:id="rId46"/>
    <p:sldId id="259" r:id="rId47"/>
    <p:sldId id="260" r:id="rId48"/>
    <p:sldId id="261" r:id="rId49"/>
    <p:sldId id="262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6" autoAdjust="0"/>
  </p:normalViewPr>
  <p:slideViewPr>
    <p:cSldViewPr>
      <p:cViewPr>
        <p:scale>
          <a:sx n="75" d="100"/>
          <a:sy n="75" d="100"/>
        </p:scale>
        <p:origin x="-101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A0699-349B-435E-90C8-75F40070BE02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7E02-83F2-416B-AD06-CA86E1E99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CBE9A49-DF7A-4DF0-9B71-83D3E2665226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7558C7A-59C8-470A-9C11-0DC554275194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773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0" y="5295900"/>
            <a:ext cx="9166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0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295525"/>
            <a:ext cx="8128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6622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-11113" y="5295900"/>
            <a:ext cx="916622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107504" y="3573016"/>
            <a:ext cx="8928992" cy="2689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dirty="0" smtClean="0">
                <a:latin typeface="Segoe Print" pitchFamily="2" charset="0"/>
                <a:ea typeface="Please write me a song"/>
                <a:cs typeface="Levenim MT"/>
              </a:rPr>
              <a:t>Compare Mass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dirty="0">
                <a:latin typeface="Segoe Print" pitchFamily="2" charset="0"/>
                <a:ea typeface="Please write me a song"/>
                <a:cs typeface="Levenim MT"/>
              </a:rPr>
              <a:t>NCLO: Choose and use </a:t>
            </a:r>
            <a:r>
              <a:rPr lang="en-GB" altLang="en-US" sz="3200" dirty="0" smtClean="0">
                <a:latin typeface="Segoe Print" pitchFamily="2" charset="0"/>
                <a:ea typeface="Please write me a song"/>
                <a:cs typeface="Levenim MT"/>
              </a:rPr>
              <a:t>appropriate standard </a:t>
            </a:r>
            <a:r>
              <a:rPr lang="en-GB" altLang="en-US" sz="3200" dirty="0">
                <a:latin typeface="Segoe Print" pitchFamily="2" charset="0"/>
                <a:ea typeface="Please write me a song"/>
                <a:cs typeface="Levenim MT"/>
              </a:rPr>
              <a:t>units to estimate </a:t>
            </a:r>
            <a:r>
              <a:rPr lang="en-GB" altLang="en-US" sz="3200" dirty="0" smtClean="0">
                <a:latin typeface="Segoe Print" pitchFamily="2" charset="0"/>
                <a:ea typeface="Please write me a song"/>
                <a:cs typeface="Levenim MT"/>
              </a:rPr>
              <a:t>and capacity.</a:t>
            </a:r>
            <a:endParaRPr lang="en-GB" altLang="en-US" sz="3200" dirty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97116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Segoe Print" pitchFamily="2" charset="0"/>
                <a:cs typeface="Levenim MT"/>
              </a:rPr>
              <a:t>Balance, symbol, heavier, lighter, mass total, scales.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8333" r="53124" b="13848"/>
          <a:stretch/>
        </p:blipFill>
        <p:spPr bwMode="auto">
          <a:xfrm>
            <a:off x="827584" y="3282662"/>
            <a:ext cx="7344816" cy="265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39815" r="19791" b="44182"/>
          <a:stretch/>
        </p:blipFill>
        <p:spPr bwMode="auto">
          <a:xfrm>
            <a:off x="539552" y="2105546"/>
            <a:ext cx="8305796" cy="26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b="31850"/>
          <a:stretch/>
        </p:blipFill>
        <p:spPr bwMode="auto">
          <a:xfrm>
            <a:off x="395536" y="1916832"/>
            <a:ext cx="835119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0"/>
          <a:stretch/>
        </p:blipFill>
        <p:spPr bwMode="auto">
          <a:xfrm>
            <a:off x="179512" y="2132856"/>
            <a:ext cx="89549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41479" r="62382" b="27884"/>
          <a:stretch/>
        </p:blipFill>
        <p:spPr bwMode="auto">
          <a:xfrm>
            <a:off x="2195736" y="1772816"/>
            <a:ext cx="4248472" cy="41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1" t="2582" r="1172"/>
          <a:stretch/>
        </p:blipFill>
        <p:spPr bwMode="auto">
          <a:xfrm>
            <a:off x="2771799" y="1816100"/>
            <a:ext cx="3032101" cy="43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Measure Mass in kilograms</a:t>
            </a:r>
          </a:p>
          <a:p>
            <a:pPr eaLnBrk="1" hangingPunct="1"/>
            <a:endParaRPr lang="en-GB" altLang="en-US" sz="3200" b="1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use appropriate standard units to measure mass in kilograms.</a:t>
            </a:r>
            <a:endParaRPr lang="en-US" altLang="en-US" dirty="0" smtClean="0">
              <a:latin typeface="Segoe Print" pitchFamily="2" charset="0"/>
              <a:ea typeface="Please write me a song"/>
              <a:cs typeface="Levenim MT"/>
            </a:endParaRP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42514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Weight, kilograms, heavier, lighter, mass, total.</a:t>
            </a:r>
            <a:endParaRPr lang="en-GB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67976" r="55361" b="16284"/>
          <a:stretch/>
        </p:blipFill>
        <p:spPr bwMode="auto">
          <a:xfrm>
            <a:off x="899591" y="3272790"/>
            <a:ext cx="7476395" cy="260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0741" r="4423" b="31111"/>
          <a:stretch/>
        </p:blipFill>
        <p:spPr bwMode="auto">
          <a:xfrm>
            <a:off x="115516" y="1955552"/>
            <a:ext cx="9028484" cy="318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26482" r="6145" b="15185"/>
          <a:stretch/>
        </p:blipFill>
        <p:spPr bwMode="auto">
          <a:xfrm>
            <a:off x="251520" y="1812280"/>
            <a:ext cx="8691740" cy="347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Compare, order, unit of measure, capacity, mass, temperature, degrees.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69074" r="52813" b="13517"/>
          <a:stretch/>
        </p:blipFill>
        <p:spPr bwMode="auto">
          <a:xfrm>
            <a:off x="860623" y="2986594"/>
            <a:ext cx="7530279" cy="260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41481" r="6250" b="10727"/>
          <a:stretch/>
        </p:blipFill>
        <p:spPr bwMode="auto">
          <a:xfrm>
            <a:off x="170384" y="1772816"/>
            <a:ext cx="89572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35926" r="63125" b="7456"/>
          <a:stretch/>
        </p:blipFill>
        <p:spPr bwMode="auto">
          <a:xfrm>
            <a:off x="2915816" y="1772816"/>
            <a:ext cx="2933948" cy="455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4" t="25370" r="19792" b="18185"/>
          <a:stretch/>
        </p:blipFill>
        <p:spPr bwMode="auto">
          <a:xfrm>
            <a:off x="2555776" y="1772816"/>
            <a:ext cx="4121976" cy="45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Compare Capacity</a:t>
            </a:r>
          </a:p>
          <a:p>
            <a:pPr eaLnBrk="1" hangingPunct="1"/>
            <a:endParaRPr lang="en-GB" altLang="en-US" sz="3200" b="1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compare and order capacity.</a:t>
            </a:r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17778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Less, equal, containers, volume, quarter, half, full, capacity.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68704" r="61459" b="13453"/>
          <a:stretch/>
        </p:blipFill>
        <p:spPr bwMode="auto">
          <a:xfrm>
            <a:off x="395536" y="3272790"/>
            <a:ext cx="7776864" cy="27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39999" r="29984" b="48135"/>
          <a:stretch/>
        </p:blipFill>
        <p:spPr bwMode="auto">
          <a:xfrm>
            <a:off x="323528" y="2107704"/>
            <a:ext cx="8319504" cy="20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262" r="-8464" b="36453"/>
          <a:stretch/>
        </p:blipFill>
        <p:spPr bwMode="auto">
          <a:xfrm>
            <a:off x="363077" y="1772815"/>
            <a:ext cx="8751827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1"/>
          <a:stretch/>
        </p:blipFill>
        <p:spPr bwMode="auto">
          <a:xfrm>
            <a:off x="683568" y="1916832"/>
            <a:ext cx="80738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42408" r="72311" b="34677"/>
          <a:stretch/>
        </p:blipFill>
        <p:spPr bwMode="auto">
          <a:xfrm>
            <a:off x="1763688" y="1889522"/>
            <a:ext cx="5577668" cy="416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8" t="42593" r="40000" b="40723"/>
          <a:stretch/>
        </p:blipFill>
        <p:spPr bwMode="auto">
          <a:xfrm>
            <a:off x="1115616" y="1988840"/>
            <a:ext cx="7344816" cy="37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39999" r="19687" b="38938"/>
          <a:stretch/>
        </p:blipFill>
        <p:spPr bwMode="auto">
          <a:xfrm>
            <a:off x="323528" y="1988840"/>
            <a:ext cx="83449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Millilitres</a:t>
            </a:r>
          </a:p>
          <a:p>
            <a:pPr eaLnBrk="1" hangingPunct="1"/>
            <a:endParaRPr lang="en-GB" altLang="en-US" sz="3200" b="1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</a:t>
            </a:r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: </a:t>
            </a:r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To use appropriate standard units to estimate and measure capacity using millilitres.</a:t>
            </a:r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3231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Millilitres, unit of measure, capacity, volume, more, less.</a:t>
            </a:r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8333" r="61667" b="10840"/>
          <a:stretch/>
        </p:blipFill>
        <p:spPr bwMode="auto">
          <a:xfrm>
            <a:off x="611560" y="2991281"/>
            <a:ext cx="7416824" cy="306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9815" r="20259" b="40036"/>
          <a:stretch/>
        </p:blipFill>
        <p:spPr bwMode="auto">
          <a:xfrm>
            <a:off x="539552" y="2276872"/>
            <a:ext cx="81286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4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29630" r="21562" b="15371"/>
          <a:stretch/>
        </p:blipFill>
        <p:spPr bwMode="auto">
          <a:xfrm>
            <a:off x="419100" y="2032000"/>
            <a:ext cx="76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63333" r="21354" b="16482"/>
          <a:stretch/>
        </p:blipFill>
        <p:spPr bwMode="auto">
          <a:xfrm>
            <a:off x="899592" y="2060848"/>
            <a:ext cx="7645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28844" r="67813" b="26111"/>
          <a:stretch/>
        </p:blipFill>
        <p:spPr bwMode="auto">
          <a:xfrm>
            <a:off x="2123728" y="1868016"/>
            <a:ext cx="4896544" cy="434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8" t="29259" r="26792" b="13869"/>
          <a:stretch/>
        </p:blipFill>
        <p:spPr bwMode="auto">
          <a:xfrm>
            <a:off x="2555776" y="1772815"/>
            <a:ext cx="3388568" cy="44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Summer 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Litres</a:t>
            </a:r>
            <a:endParaRPr lang="en-GB" altLang="en-US" sz="3200" b="1" i="1" dirty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endParaRPr lang="en-GB" altLang="en-US" sz="3200" b="1" i="1" dirty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r>
              <a:rPr lang="en-GB" altLang="en-US" sz="3200" b="1" i="1" dirty="0">
                <a:latin typeface="Segoe Print" pitchFamily="2" charset="0"/>
                <a:ea typeface="Please write me a song"/>
                <a:cs typeface="Levenim MT"/>
              </a:rPr>
              <a:t>NCLO: To use appropriate standard units to estimate and measure </a:t>
            </a:r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capacity using litres.</a:t>
            </a:r>
            <a:endParaRPr lang="en-GB" altLang="en-US" sz="3200" b="1" i="1" dirty="0">
              <a:latin typeface="Segoe Print" pitchFamily="2" charset="0"/>
              <a:ea typeface="Please write me a song"/>
              <a:cs typeface="Levenim MT"/>
            </a:endParaRP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181683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Litres, volume, millilitres, half, estimate, measure</a:t>
            </a:r>
            <a:endParaRPr lang="en-GB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2037" r="63091" b="16578"/>
          <a:stretch/>
        </p:blipFill>
        <p:spPr bwMode="auto">
          <a:xfrm>
            <a:off x="827584" y="2966129"/>
            <a:ext cx="8020124" cy="27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5833" r="21265" b="53889"/>
          <a:stretch/>
        </p:blipFill>
        <p:spPr bwMode="auto">
          <a:xfrm>
            <a:off x="755576" y="1962150"/>
            <a:ext cx="7591136" cy="24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 b="30478"/>
          <a:stretch/>
        </p:blipFill>
        <p:spPr bwMode="auto">
          <a:xfrm>
            <a:off x="323528" y="2132856"/>
            <a:ext cx="817532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7408" r="25000" b="15899"/>
          <a:stretch/>
        </p:blipFill>
        <p:spPr bwMode="auto">
          <a:xfrm>
            <a:off x="755576" y="1772816"/>
            <a:ext cx="76418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65555" r="34166" b="16297"/>
          <a:stretch/>
        </p:blipFill>
        <p:spPr bwMode="auto">
          <a:xfrm>
            <a:off x="404664" y="2132856"/>
            <a:ext cx="84646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3704" r="68959" b="30108"/>
          <a:stretch/>
        </p:blipFill>
        <p:spPr bwMode="auto">
          <a:xfrm>
            <a:off x="1763687" y="1772815"/>
            <a:ext cx="5903083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1" t="34260" r="22917" b="21481"/>
          <a:stretch/>
        </p:blipFill>
        <p:spPr bwMode="auto">
          <a:xfrm>
            <a:off x="2123728" y="1756544"/>
            <a:ext cx="5040560" cy="45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2 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Temperature</a:t>
            </a:r>
          </a:p>
          <a:p>
            <a:pPr eaLnBrk="1" hangingPunct="1"/>
            <a:endParaRPr lang="en-GB" altLang="en-US" sz="3200" b="1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use appropriate units to estimate and measure the temperature using a thermometer.</a:t>
            </a:r>
            <a:endParaRPr lang="en-US" altLang="en-US" dirty="0" smtClean="0">
              <a:latin typeface="Segoe Print" pitchFamily="2" charset="0"/>
              <a:ea typeface="Please write me a song"/>
              <a:cs typeface="Levenim MT"/>
            </a:endParaRP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767348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28000" cy="136361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228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Thermometers, temperature, degrees, measure, difference, increase, decrease.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5555" r="58020" b="21667"/>
          <a:stretch/>
        </p:blipFill>
        <p:spPr bwMode="auto">
          <a:xfrm>
            <a:off x="395535" y="2852936"/>
            <a:ext cx="80719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6852" r="20729" b="44417"/>
          <a:stretch/>
        </p:blipFill>
        <p:spPr bwMode="auto">
          <a:xfrm>
            <a:off x="251519" y="1988840"/>
            <a:ext cx="850470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26296" r="22917" b="18312"/>
          <a:stretch/>
        </p:blipFill>
        <p:spPr bwMode="auto">
          <a:xfrm>
            <a:off x="467544" y="1988840"/>
            <a:ext cx="82256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2779" r="22917" b="7641"/>
          <a:stretch/>
        </p:blipFill>
        <p:spPr bwMode="auto">
          <a:xfrm>
            <a:off x="107504" y="1836812"/>
            <a:ext cx="8966759" cy="32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1379" r="63333" b="53607"/>
          <a:stretch/>
        </p:blipFill>
        <p:spPr bwMode="auto">
          <a:xfrm>
            <a:off x="395535" y="1988840"/>
            <a:ext cx="831611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9"/>
          <a:stretch/>
        </p:blipFill>
        <p:spPr bwMode="auto">
          <a:xfrm>
            <a:off x="251520" y="1988840"/>
            <a:ext cx="81520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19260" r="38438" b="10989"/>
          <a:stretch/>
        </p:blipFill>
        <p:spPr bwMode="auto">
          <a:xfrm>
            <a:off x="2483768" y="1700808"/>
            <a:ext cx="4104456" cy="46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41666" r="60883" b="8506"/>
          <a:stretch/>
        </p:blipFill>
        <p:spPr bwMode="auto">
          <a:xfrm>
            <a:off x="3059832" y="1700808"/>
            <a:ext cx="3096344" cy="44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9" b="39199"/>
          <a:stretch/>
        </p:blipFill>
        <p:spPr bwMode="auto">
          <a:xfrm>
            <a:off x="1547664" y="1628800"/>
            <a:ext cx="5112568" cy="449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8" r="8386" b="14581"/>
          <a:stretch/>
        </p:blipFill>
        <p:spPr bwMode="auto">
          <a:xfrm>
            <a:off x="899592" y="2564904"/>
            <a:ext cx="744918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Summer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Measurement</a:t>
            </a:r>
            <a:endParaRPr lang="en-GB" altLang="en-US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dirty="0" smtClean="0">
                <a:latin typeface="Segoe Print" pitchFamily="2" charset="0"/>
                <a:ea typeface="Please write me a song"/>
                <a:cs typeface="Levenim MT"/>
              </a:rPr>
              <a:t>Measure Mass</a:t>
            </a:r>
          </a:p>
          <a:p>
            <a:pPr eaLnBrk="1" hangingPunct="1"/>
            <a:endParaRPr lang="en-GB" altLang="en-US" sz="3200" b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To compare and order mass in grams / units of measure.</a:t>
            </a:r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282927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379</Words>
  <Application>Microsoft Office PowerPoint</Application>
  <PresentationFormat>On-screen Show (4:3)</PresentationFormat>
  <Paragraphs>110</Paragraphs>
  <Slides>50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Title slide</vt:lpstr>
      <vt:lpstr>Year 2 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Summer Block 4 Measurement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Summer Block 4 Measurement</vt:lpstr>
      <vt:lpstr>Key vocabulary and questions  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 Spring Block 4 Fractions</dc:title>
  <dc:creator>paula wills</dc:creator>
  <cp:lastModifiedBy>dblair</cp:lastModifiedBy>
  <cp:revision>35</cp:revision>
  <dcterms:created xsi:type="dcterms:W3CDTF">2018-02-15T08:03:19Z</dcterms:created>
  <dcterms:modified xsi:type="dcterms:W3CDTF">2018-05-11T13:33:35Z</dcterms:modified>
</cp:coreProperties>
</file>