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2" r:id="rId27"/>
    <p:sldId id="333" r:id="rId28"/>
    <p:sldId id="334" r:id="rId29"/>
    <p:sldId id="335" r:id="rId30"/>
    <p:sldId id="336" r:id="rId31"/>
    <p:sldId id="337" r:id="rId32"/>
    <p:sldId id="339" r:id="rId33"/>
    <p:sldId id="34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A0699-349B-435E-90C8-75F40070BE02}" type="datetimeFigureOut">
              <a:rPr lang="en-GB" smtClean="0"/>
              <a:t>16/05/2018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27E02-83F2-416B-AD06-CA86E1E99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06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7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98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16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9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5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50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B24EB6C-E4CA-4F46-BDF4-46719FD4F2CE}" type="slidenum">
              <a:rPr lang="en-US" altLang="en-US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1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3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>
            <a:fillRect/>
          </a:stretch>
        </p:blipFill>
        <p:spPr bwMode="auto">
          <a:xfrm>
            <a:off x="-11113" y="0"/>
            <a:ext cx="917733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>
            <a:fillRect/>
          </a:stretch>
        </p:blipFill>
        <p:spPr bwMode="auto">
          <a:xfrm>
            <a:off x="0" y="5295900"/>
            <a:ext cx="91662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506413"/>
            <a:ext cx="11779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0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295525"/>
            <a:ext cx="81280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pic>
        <p:nvPicPr>
          <p:cNvPr id="102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>
            <a:fillRect/>
          </a:stretch>
        </p:blipFill>
        <p:spPr bwMode="auto">
          <a:xfrm>
            <a:off x="-11113" y="0"/>
            <a:ext cx="9166226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>
            <a:fillRect/>
          </a:stretch>
        </p:blipFill>
        <p:spPr bwMode="auto">
          <a:xfrm>
            <a:off x="-11113" y="5295900"/>
            <a:ext cx="9166226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506413"/>
            <a:ext cx="11779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6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otham" charset="0"/>
          <a:ea typeface="Gotham" charset="0"/>
          <a:cs typeface="Gotham" charset="0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08000" y="1250950"/>
            <a:ext cx="8128000" cy="1908175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latin typeface="Gotham"/>
                <a:ea typeface="Gotham"/>
                <a:cs typeface="Gotham"/>
              </a:rPr>
              <a:t>Year 2  Spring Block </a:t>
            </a:r>
            <a:r>
              <a:rPr lang="en-GB" altLang="en-US" sz="4000" dirty="0" smtClean="0">
                <a:latin typeface="Gotham"/>
                <a:ea typeface="Gotham"/>
                <a:cs typeface="Gotham"/>
              </a:rPr>
              <a:t>5</a:t>
            </a:r>
            <a:r>
              <a:rPr lang="en-GB" altLang="en-US" sz="4000" dirty="0" smtClean="0">
                <a:latin typeface="Gotham"/>
                <a:ea typeface="Gotham"/>
                <a:cs typeface="Gotham"/>
              </a:rPr>
              <a:t/>
            </a:r>
            <a:br>
              <a:rPr lang="en-GB" altLang="en-US" sz="4000" dirty="0" smtClean="0">
                <a:latin typeface="Gotham"/>
                <a:ea typeface="Gotham"/>
                <a:cs typeface="Gotham"/>
              </a:rPr>
            </a:br>
            <a:r>
              <a:rPr lang="en-GB" altLang="en-US" sz="4000" dirty="0" smtClean="0">
                <a:latin typeface="Gotham"/>
                <a:ea typeface="Gotham"/>
                <a:cs typeface="Gotham"/>
              </a:rPr>
              <a:t>Measurement – length and height</a:t>
            </a:r>
            <a:endParaRPr lang="en-GB" altLang="en-US" sz="4000" dirty="0" smtClean="0">
              <a:latin typeface="Gotham"/>
              <a:ea typeface="Gotham"/>
              <a:cs typeface="Gotham"/>
            </a:endParaRP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 bwMode="auto">
          <a:xfrm>
            <a:off x="628650" y="3159125"/>
            <a:ext cx="7886700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200" i="1" dirty="0" smtClean="0">
                <a:latin typeface="Segoe Print" pitchFamily="2" charset="0"/>
                <a:ea typeface="Please write me a song"/>
                <a:cs typeface="Levenim MT"/>
              </a:rPr>
              <a:t>Measure length (cm)</a:t>
            </a:r>
            <a:endParaRPr lang="en-GB" altLang="en-US" sz="3200" i="1" dirty="0" smtClean="0">
              <a:latin typeface="Segoe Print" pitchFamily="2" charset="0"/>
              <a:ea typeface="Please write me a song"/>
              <a:cs typeface="Levenim MT"/>
            </a:endParaRPr>
          </a:p>
          <a:p>
            <a:r>
              <a:rPr lang="en-GB" altLang="en-US" sz="3200" i="1" dirty="0" smtClean="0">
                <a:latin typeface="Segoe Print" pitchFamily="2" charset="0"/>
                <a:ea typeface="Please write me a song"/>
                <a:cs typeface="Levenim MT"/>
              </a:rPr>
              <a:t>NCLO: </a:t>
            </a:r>
            <a:r>
              <a:rPr lang="en-GB" altLang="en-US" sz="3200" i="1" dirty="0" smtClean="0">
                <a:latin typeface="Segoe Print" pitchFamily="2" charset="0"/>
                <a:ea typeface="Please write me a song"/>
                <a:cs typeface="Levenim MT"/>
              </a:rPr>
              <a:t>Choose and use appropriate standard units to estimate and measure length/height in any direction (m/cm) using rulers.</a:t>
            </a:r>
            <a:endParaRPr lang="en-GB" altLang="en-US" dirty="0" smtClean="0">
              <a:latin typeface="Gotham Book"/>
              <a:ea typeface="Please write me a song"/>
              <a:cs typeface="Levenim MT"/>
            </a:endParaRPr>
          </a:p>
        </p:txBody>
      </p:sp>
    </p:spTree>
    <p:extLst>
      <p:ext uri="{BB962C8B-B14F-4D97-AF65-F5344CB8AC3E}">
        <p14:creationId xmlns:p14="http://schemas.microsoft.com/office/powerpoint/2010/main" val="3971161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70" y="1976437"/>
            <a:ext cx="7731704" cy="354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80" y="2109787"/>
            <a:ext cx="7172954" cy="304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996952"/>
            <a:ext cx="6832557" cy="90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916832"/>
            <a:ext cx="4845776" cy="3741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29" y="1916832"/>
            <a:ext cx="3078471" cy="17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7999" y="304558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dirty="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7" y="1628800"/>
            <a:ext cx="40100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08000" y="1250950"/>
            <a:ext cx="8128000" cy="1908175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latin typeface="Gotham"/>
                <a:ea typeface="Gotham"/>
                <a:cs typeface="Gotham"/>
              </a:rPr>
              <a:t>Year 2  Spring Block </a:t>
            </a:r>
            <a:r>
              <a:rPr lang="en-GB" altLang="en-US" sz="4000" dirty="0" smtClean="0">
                <a:latin typeface="Gotham"/>
                <a:ea typeface="Gotham"/>
                <a:cs typeface="Gotham"/>
              </a:rPr>
              <a:t>5</a:t>
            </a:r>
            <a:r>
              <a:rPr lang="en-GB" altLang="en-US" sz="4000" dirty="0" smtClean="0">
                <a:latin typeface="Gotham"/>
                <a:ea typeface="Gotham"/>
                <a:cs typeface="Gotham"/>
              </a:rPr>
              <a:t/>
            </a:r>
            <a:br>
              <a:rPr lang="en-GB" altLang="en-US" sz="4000" dirty="0" smtClean="0">
                <a:latin typeface="Gotham"/>
                <a:ea typeface="Gotham"/>
                <a:cs typeface="Gotham"/>
              </a:rPr>
            </a:br>
            <a:r>
              <a:rPr lang="en-GB" altLang="en-US" sz="4000" dirty="0" smtClean="0">
                <a:latin typeface="Gotham"/>
                <a:ea typeface="Gotham"/>
                <a:cs typeface="Gotham"/>
              </a:rPr>
              <a:t>Measurement – length and height</a:t>
            </a:r>
            <a:endParaRPr lang="en-GB" altLang="en-US" sz="4000" dirty="0" smtClean="0">
              <a:latin typeface="Gotham"/>
              <a:ea typeface="Gotham"/>
              <a:cs typeface="Gotham"/>
            </a:endParaRP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 bwMode="auto">
          <a:xfrm>
            <a:off x="628650" y="3159125"/>
            <a:ext cx="7886700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200" i="1" dirty="0" smtClean="0">
                <a:latin typeface="Segoe Print" pitchFamily="2" charset="0"/>
                <a:ea typeface="Please write me a song"/>
                <a:cs typeface="Levenim MT"/>
              </a:rPr>
              <a:t>Compare lengths</a:t>
            </a:r>
            <a:endParaRPr lang="en-GB" altLang="en-US" sz="3200" i="1" dirty="0" smtClean="0">
              <a:latin typeface="Segoe Print" pitchFamily="2" charset="0"/>
              <a:ea typeface="Please write me a song"/>
              <a:cs typeface="Levenim MT"/>
            </a:endParaRPr>
          </a:p>
          <a:p>
            <a:r>
              <a:rPr lang="en-GB" altLang="en-US" sz="3200" i="1" dirty="0" smtClean="0">
                <a:latin typeface="Segoe Print" pitchFamily="2" charset="0"/>
                <a:ea typeface="Please write me a song"/>
                <a:cs typeface="Levenim MT"/>
              </a:rPr>
              <a:t>NCLO: </a:t>
            </a:r>
            <a:r>
              <a:rPr lang="en-GB" altLang="en-US" sz="3200" i="1" dirty="0" smtClean="0">
                <a:latin typeface="Segoe Print" pitchFamily="2" charset="0"/>
                <a:ea typeface="Please write me a song"/>
                <a:cs typeface="Levenim MT"/>
              </a:rPr>
              <a:t>Compare and order lengths and record the results using &gt;, &lt; and =.</a:t>
            </a:r>
            <a:endParaRPr lang="en-GB" altLang="en-US" dirty="0" smtClean="0">
              <a:latin typeface="Gotham Book"/>
              <a:ea typeface="Please write me a song"/>
              <a:cs typeface="Levenim MT"/>
            </a:endParaRPr>
          </a:p>
        </p:txBody>
      </p:sp>
    </p:spTree>
    <p:extLst>
      <p:ext uri="{BB962C8B-B14F-4D97-AF65-F5344CB8AC3E}">
        <p14:creationId xmlns:p14="http://schemas.microsoft.com/office/powerpoint/2010/main" val="813033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508000" y="1057275"/>
            <a:ext cx="8128000" cy="186766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endParaRPr lang="en-GB" altLang="en-US" sz="2000" dirty="0" smtClean="0">
              <a:solidFill>
                <a:srgbClr val="FF0000"/>
              </a:solidFill>
              <a:latin typeface="Gotham"/>
              <a:ea typeface="Gotham"/>
              <a:cs typeface="Gotha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284984"/>
            <a:ext cx="62484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1895475"/>
            <a:ext cx="60483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976" y="2147887"/>
            <a:ext cx="5954262" cy="28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27" y="2895600"/>
            <a:ext cx="6994866" cy="12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508000" y="1057275"/>
            <a:ext cx="8128000" cy="186766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endParaRPr lang="en-GB" altLang="en-US" sz="2000" dirty="0" smtClean="0">
              <a:solidFill>
                <a:srgbClr val="FF0000"/>
              </a:solidFill>
              <a:latin typeface="Gotham"/>
              <a:ea typeface="Gotham"/>
              <a:cs typeface="Gotha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42" y="3212976"/>
            <a:ext cx="6310008" cy="259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256490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centimetres / cm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76" y="1814512"/>
            <a:ext cx="4733849" cy="363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37" y="1844824"/>
            <a:ext cx="43529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08000" y="1250950"/>
            <a:ext cx="8128000" cy="1908175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latin typeface="Gotham"/>
                <a:ea typeface="Gotham"/>
                <a:cs typeface="Gotham"/>
              </a:rPr>
              <a:t>Year 2  Spring Block </a:t>
            </a:r>
            <a:r>
              <a:rPr lang="en-GB" altLang="en-US" sz="4000" dirty="0" smtClean="0">
                <a:latin typeface="Gotham"/>
                <a:ea typeface="Gotham"/>
                <a:cs typeface="Gotham"/>
              </a:rPr>
              <a:t>5</a:t>
            </a:r>
            <a:r>
              <a:rPr lang="en-GB" altLang="en-US" sz="4000" dirty="0" smtClean="0">
                <a:latin typeface="Gotham"/>
                <a:ea typeface="Gotham"/>
                <a:cs typeface="Gotham"/>
              </a:rPr>
              <a:t/>
            </a:r>
            <a:br>
              <a:rPr lang="en-GB" altLang="en-US" sz="4000" dirty="0" smtClean="0">
                <a:latin typeface="Gotham"/>
                <a:ea typeface="Gotham"/>
                <a:cs typeface="Gotham"/>
              </a:rPr>
            </a:br>
            <a:r>
              <a:rPr lang="en-GB" altLang="en-US" sz="4000" dirty="0" smtClean="0">
                <a:latin typeface="Gotham"/>
                <a:ea typeface="Gotham"/>
                <a:cs typeface="Gotham"/>
              </a:rPr>
              <a:t>Measurement – length and height</a:t>
            </a:r>
            <a:endParaRPr lang="en-GB" altLang="en-US" sz="4000" dirty="0" smtClean="0">
              <a:latin typeface="Gotham"/>
              <a:ea typeface="Gotham"/>
              <a:cs typeface="Gotham"/>
            </a:endParaRP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 bwMode="auto">
          <a:xfrm>
            <a:off x="628650" y="3159125"/>
            <a:ext cx="7886700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200" i="1" dirty="0" smtClean="0">
                <a:latin typeface="Segoe Print" pitchFamily="2" charset="0"/>
                <a:ea typeface="Please write me a song"/>
                <a:cs typeface="Levenim MT"/>
              </a:rPr>
              <a:t>Order lengths</a:t>
            </a:r>
            <a:endParaRPr lang="en-GB" altLang="en-US" sz="3200" i="1" dirty="0" smtClean="0">
              <a:latin typeface="Segoe Print" pitchFamily="2" charset="0"/>
              <a:ea typeface="Please write me a song"/>
              <a:cs typeface="Levenim MT"/>
            </a:endParaRPr>
          </a:p>
          <a:p>
            <a:r>
              <a:rPr lang="en-GB" altLang="en-US" sz="3200" i="1" dirty="0" smtClean="0">
                <a:latin typeface="Segoe Print" pitchFamily="2" charset="0"/>
                <a:ea typeface="Please write me a song"/>
                <a:cs typeface="Levenim MT"/>
              </a:rPr>
              <a:t>NCLO: </a:t>
            </a:r>
            <a:r>
              <a:rPr lang="en-GB" altLang="en-US" sz="3200" i="1" dirty="0" smtClean="0">
                <a:latin typeface="Segoe Print" pitchFamily="2" charset="0"/>
                <a:ea typeface="Please write me a song"/>
                <a:cs typeface="Levenim MT"/>
              </a:rPr>
              <a:t>Compare and order lengths and record the results using &gt;, &lt; and =.</a:t>
            </a:r>
            <a:endParaRPr lang="en-GB" altLang="en-US" dirty="0" smtClean="0">
              <a:latin typeface="Gotham Book"/>
              <a:ea typeface="Please write me a song"/>
              <a:cs typeface="Levenim MT"/>
            </a:endParaRPr>
          </a:p>
        </p:txBody>
      </p:sp>
    </p:spTree>
    <p:extLst>
      <p:ext uri="{BB962C8B-B14F-4D97-AF65-F5344CB8AC3E}">
        <p14:creationId xmlns:p14="http://schemas.microsoft.com/office/powerpoint/2010/main" val="2926114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508000" y="1057275"/>
            <a:ext cx="8128000" cy="186766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endParaRPr lang="en-GB" altLang="en-US" sz="2000" dirty="0" smtClean="0">
              <a:solidFill>
                <a:srgbClr val="FF0000"/>
              </a:solidFill>
              <a:latin typeface="Gotham"/>
              <a:ea typeface="Gotham"/>
              <a:cs typeface="Gotha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43" y="3501008"/>
            <a:ext cx="6850820" cy="1368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263691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Compare, estimate, longer, longest, shorter, shortest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7998" y="260648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1" y="1196752"/>
            <a:ext cx="61245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18" y="2624137"/>
            <a:ext cx="7026619" cy="18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01" y="1876424"/>
            <a:ext cx="5113662" cy="37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3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2800" dirty="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1628800"/>
            <a:ext cx="381923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08000" y="1250950"/>
            <a:ext cx="8128000" cy="1908175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latin typeface="Gotham"/>
                <a:ea typeface="Gotham"/>
                <a:cs typeface="Gotham"/>
              </a:rPr>
              <a:t>Year 2  Spring Block </a:t>
            </a:r>
            <a:r>
              <a:rPr lang="en-GB" altLang="en-US" sz="4000" dirty="0" smtClean="0">
                <a:latin typeface="Gotham"/>
                <a:ea typeface="Gotham"/>
                <a:cs typeface="Gotham"/>
              </a:rPr>
              <a:t>5</a:t>
            </a:r>
            <a:r>
              <a:rPr lang="en-GB" altLang="en-US" sz="4000" dirty="0" smtClean="0">
                <a:latin typeface="Gotham"/>
                <a:ea typeface="Gotham"/>
                <a:cs typeface="Gotham"/>
              </a:rPr>
              <a:t/>
            </a:r>
            <a:br>
              <a:rPr lang="en-GB" altLang="en-US" sz="4000" dirty="0" smtClean="0">
                <a:latin typeface="Gotham"/>
                <a:ea typeface="Gotham"/>
                <a:cs typeface="Gotham"/>
              </a:rPr>
            </a:br>
            <a:r>
              <a:rPr lang="en-GB" altLang="en-US" sz="4000" dirty="0" smtClean="0">
                <a:latin typeface="Gotham"/>
                <a:ea typeface="Gotham"/>
                <a:cs typeface="Gotham"/>
              </a:rPr>
              <a:t>Measurement – length and height</a:t>
            </a:r>
            <a:endParaRPr lang="en-GB" altLang="en-US" sz="4000" dirty="0" smtClean="0">
              <a:latin typeface="Gotham"/>
              <a:ea typeface="Gotham"/>
              <a:cs typeface="Gotham"/>
            </a:endParaRP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 bwMode="auto">
          <a:xfrm>
            <a:off x="628650" y="3159125"/>
            <a:ext cx="7886700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200" i="1" dirty="0" smtClean="0">
                <a:latin typeface="Segoe Print" pitchFamily="2" charset="0"/>
                <a:ea typeface="Please write me a song"/>
                <a:cs typeface="Levenim MT"/>
              </a:rPr>
              <a:t>Four operations with lengths</a:t>
            </a:r>
            <a:endParaRPr lang="en-GB" altLang="en-US" sz="3200" i="1" dirty="0" smtClean="0">
              <a:latin typeface="Segoe Print" pitchFamily="2" charset="0"/>
              <a:ea typeface="Please write me a song"/>
              <a:cs typeface="Levenim MT"/>
            </a:endParaRPr>
          </a:p>
          <a:p>
            <a:r>
              <a:rPr lang="en-GB" altLang="en-US" sz="3200" i="1" dirty="0" smtClean="0">
                <a:latin typeface="Segoe Print" pitchFamily="2" charset="0"/>
                <a:ea typeface="Please write me a song"/>
                <a:cs typeface="Levenim MT"/>
              </a:rPr>
              <a:t>NCLO: </a:t>
            </a:r>
            <a:r>
              <a:rPr lang="en-GB" altLang="en-US" sz="3200" i="1" dirty="0" smtClean="0">
                <a:latin typeface="Segoe Print" pitchFamily="2" charset="0"/>
                <a:ea typeface="Please write me a song"/>
                <a:cs typeface="Levenim MT"/>
              </a:rPr>
              <a:t>Compare and order lengths and record the results using &gt;, &lt; and =.</a:t>
            </a:r>
            <a:endParaRPr lang="en-GB" altLang="en-US" dirty="0" smtClean="0">
              <a:latin typeface="Gotham Book"/>
              <a:ea typeface="Please write me a song"/>
              <a:cs typeface="Levenim MT"/>
            </a:endParaRPr>
          </a:p>
        </p:txBody>
      </p:sp>
    </p:spTree>
    <p:extLst>
      <p:ext uri="{BB962C8B-B14F-4D97-AF65-F5344CB8AC3E}">
        <p14:creationId xmlns:p14="http://schemas.microsoft.com/office/powerpoint/2010/main" val="340189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508000" y="1057275"/>
            <a:ext cx="8128000" cy="186766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endParaRPr lang="en-GB" altLang="en-US" sz="2000" dirty="0" smtClean="0">
              <a:solidFill>
                <a:srgbClr val="FF0000"/>
              </a:solidFill>
              <a:latin typeface="Gotham"/>
              <a:ea typeface="Gotham"/>
              <a:cs typeface="Gotha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852936"/>
            <a:ext cx="7269920" cy="24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2024062"/>
            <a:ext cx="59340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88840"/>
            <a:ext cx="60960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41" y="2052637"/>
            <a:ext cx="7115382" cy="32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899592" y="332656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2800" dirty="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5" y="1399044"/>
            <a:ext cx="3632051" cy="46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787" y="1916832"/>
            <a:ext cx="41624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47" y="2533650"/>
            <a:ext cx="6937465" cy="204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Fluency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331" y="2452687"/>
            <a:ext cx="5753369" cy="22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87" y="1988840"/>
            <a:ext cx="42386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508000" y="760413"/>
            <a:ext cx="8128000" cy="1325562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Gotham"/>
                <a:ea typeface="Gotham"/>
                <a:cs typeface="Gotham"/>
              </a:rPr>
              <a:t>Reasoning and problem solving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5" y="1772816"/>
            <a:ext cx="40957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08000" y="1250950"/>
            <a:ext cx="8128000" cy="1908175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latin typeface="Gotham"/>
                <a:ea typeface="Gotham"/>
                <a:cs typeface="Gotham"/>
              </a:rPr>
              <a:t>Year 2  Spring Block </a:t>
            </a:r>
            <a:r>
              <a:rPr lang="en-GB" altLang="en-US" sz="4000" dirty="0" smtClean="0">
                <a:latin typeface="Gotham"/>
                <a:ea typeface="Gotham"/>
                <a:cs typeface="Gotham"/>
              </a:rPr>
              <a:t>5</a:t>
            </a:r>
            <a:r>
              <a:rPr lang="en-GB" altLang="en-US" sz="4000" dirty="0" smtClean="0">
                <a:latin typeface="Gotham"/>
                <a:ea typeface="Gotham"/>
                <a:cs typeface="Gotham"/>
              </a:rPr>
              <a:t/>
            </a:r>
            <a:br>
              <a:rPr lang="en-GB" altLang="en-US" sz="4000" dirty="0" smtClean="0">
                <a:latin typeface="Gotham"/>
                <a:ea typeface="Gotham"/>
                <a:cs typeface="Gotham"/>
              </a:rPr>
            </a:br>
            <a:r>
              <a:rPr lang="en-GB" altLang="en-US" sz="4000" dirty="0" smtClean="0">
                <a:latin typeface="Gotham"/>
                <a:ea typeface="Gotham"/>
                <a:cs typeface="Gotham"/>
              </a:rPr>
              <a:t>Measurement – length and height</a:t>
            </a:r>
            <a:endParaRPr lang="en-GB" altLang="en-US" sz="4000" dirty="0" smtClean="0">
              <a:latin typeface="Gotham"/>
              <a:ea typeface="Gotham"/>
              <a:cs typeface="Gotham"/>
            </a:endParaRPr>
          </a:p>
        </p:txBody>
      </p:sp>
      <p:sp>
        <p:nvSpPr>
          <p:cNvPr id="7171" name="Content Placeholder 4"/>
          <p:cNvSpPr>
            <a:spLocks noGrp="1"/>
          </p:cNvSpPr>
          <p:nvPr>
            <p:ph idx="1"/>
          </p:nvPr>
        </p:nvSpPr>
        <p:spPr bwMode="auto">
          <a:xfrm>
            <a:off x="628650" y="3159125"/>
            <a:ext cx="7886700" cy="310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200" i="1" dirty="0" smtClean="0">
                <a:latin typeface="Segoe Print" pitchFamily="2" charset="0"/>
                <a:ea typeface="Please write me a song"/>
                <a:cs typeface="Levenim MT"/>
              </a:rPr>
              <a:t>Measure length (m)</a:t>
            </a:r>
            <a:endParaRPr lang="en-GB" altLang="en-US" sz="3200" i="1" dirty="0" smtClean="0">
              <a:latin typeface="Segoe Print" pitchFamily="2" charset="0"/>
              <a:ea typeface="Please write me a song"/>
              <a:cs typeface="Levenim MT"/>
            </a:endParaRPr>
          </a:p>
          <a:p>
            <a:r>
              <a:rPr lang="en-GB" altLang="en-US" sz="3200" i="1" dirty="0" smtClean="0">
                <a:latin typeface="Segoe Print" pitchFamily="2" charset="0"/>
                <a:ea typeface="Please write me a song"/>
                <a:cs typeface="Levenim MT"/>
              </a:rPr>
              <a:t>NCLO: </a:t>
            </a:r>
            <a:r>
              <a:rPr lang="en-GB" altLang="en-US" sz="3200" i="1" dirty="0" smtClean="0">
                <a:latin typeface="Segoe Print" pitchFamily="2" charset="0"/>
                <a:ea typeface="Please write me a song"/>
                <a:cs typeface="Levenim MT"/>
              </a:rPr>
              <a:t>Choose and use appropriate standard units to estimate and measure length/height in any direction (m/cm) using rulers.</a:t>
            </a:r>
            <a:endParaRPr lang="en-GB" altLang="en-US" dirty="0" smtClean="0">
              <a:latin typeface="Gotham Book"/>
              <a:ea typeface="Please write me a song"/>
              <a:cs typeface="Levenim MT"/>
            </a:endParaRPr>
          </a:p>
        </p:txBody>
      </p:sp>
    </p:spTree>
    <p:extLst>
      <p:ext uri="{BB962C8B-B14F-4D97-AF65-F5344CB8AC3E}">
        <p14:creationId xmlns:p14="http://schemas.microsoft.com/office/powerpoint/2010/main" val="2158409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508000" y="1057275"/>
            <a:ext cx="8128000" cy="1867669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Gotham"/>
                <a:ea typeface="Gotham"/>
                <a:cs typeface="Gotham"/>
              </a:rPr>
              <a:t>Key </a:t>
            </a:r>
            <a:r>
              <a:rPr lang="en-GB" altLang="en-US" dirty="0" smtClean="0">
                <a:solidFill>
                  <a:srgbClr val="FF0000"/>
                </a:solidFill>
                <a:latin typeface="Gotham"/>
                <a:ea typeface="Gotham"/>
                <a:cs typeface="Gotham"/>
              </a:rPr>
              <a:t>vocabulary</a:t>
            </a:r>
            <a:r>
              <a:rPr lang="en-GB" altLang="en-US" dirty="0" smtClean="0">
                <a:latin typeface="Gotham"/>
                <a:ea typeface="Gotham"/>
                <a:cs typeface="Gotham"/>
              </a:rPr>
              <a:t> and questions</a:t>
            </a:r>
            <a:br>
              <a:rPr lang="en-GB" altLang="en-US" dirty="0" smtClean="0">
                <a:latin typeface="Gotham"/>
                <a:ea typeface="Gotham"/>
                <a:cs typeface="Gotham"/>
              </a:rPr>
            </a:br>
            <a:endParaRPr lang="en-GB" altLang="en-US" sz="2000" dirty="0" smtClean="0">
              <a:solidFill>
                <a:srgbClr val="FF0000"/>
              </a:solidFill>
              <a:latin typeface="Gotham"/>
              <a:ea typeface="Gotham"/>
              <a:cs typeface="Gotha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3068960"/>
            <a:ext cx="6381750" cy="2257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256490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Metres / m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232</Words>
  <Application>Microsoft Office PowerPoint</Application>
  <PresentationFormat>On-screen Show (4:3)</PresentationFormat>
  <Paragraphs>56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Year 2  Spring Block 5 Measurement – length and height</vt:lpstr>
      <vt:lpstr>Key vocabulary and questions </vt:lpstr>
      <vt:lpstr>Fluency</vt:lpstr>
      <vt:lpstr>Fluency</vt:lpstr>
      <vt:lpstr>Fluency</vt:lpstr>
      <vt:lpstr>Reasoning and problem solving</vt:lpstr>
      <vt:lpstr>Reasoning and problem solving</vt:lpstr>
      <vt:lpstr>Year 2  Spring Block 5 Measurement – length and height</vt:lpstr>
      <vt:lpstr>Key vocabulary and questions </vt:lpstr>
      <vt:lpstr>Fluency</vt:lpstr>
      <vt:lpstr>Fluency</vt:lpstr>
      <vt:lpstr>Fluency</vt:lpstr>
      <vt:lpstr>Reasoning and problem solving</vt:lpstr>
      <vt:lpstr>Reasoning and problem solving</vt:lpstr>
      <vt:lpstr>Year 2  Spring Block 5 Measurement – length and height</vt:lpstr>
      <vt:lpstr>Key vocabulary and questions </vt:lpstr>
      <vt:lpstr>Fluency</vt:lpstr>
      <vt:lpstr>Fluency</vt:lpstr>
      <vt:lpstr>Fluency</vt:lpstr>
      <vt:lpstr>Reasoning and problem solving</vt:lpstr>
      <vt:lpstr>Reasoning and problem solving</vt:lpstr>
      <vt:lpstr>Year 2  Spring Block 5 Measurement – length and height</vt:lpstr>
      <vt:lpstr>Key vocabulary and questions </vt:lpstr>
      <vt:lpstr>Fluency</vt:lpstr>
      <vt:lpstr>Fluency</vt:lpstr>
      <vt:lpstr>Reasoning and problem solving</vt:lpstr>
      <vt:lpstr>Reasoning and problem solving</vt:lpstr>
      <vt:lpstr>Year 2  Spring Block 5 Measurement – length and height</vt:lpstr>
      <vt:lpstr>Key vocabulary and questions 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 Spring Block 4 Fractions</dc:title>
  <dc:creator>paula wills</dc:creator>
  <cp:lastModifiedBy>D Harper</cp:lastModifiedBy>
  <cp:revision>16</cp:revision>
  <dcterms:created xsi:type="dcterms:W3CDTF">2018-02-15T08:03:19Z</dcterms:created>
  <dcterms:modified xsi:type="dcterms:W3CDTF">2018-05-16T09:54:44Z</dcterms:modified>
</cp:coreProperties>
</file>