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8594"/>
  </p:normalViewPr>
  <p:slideViewPr>
    <p:cSldViewPr snapToGrid="0" snapToObjects="1">
      <p:cViewPr varScale="1">
        <p:scale>
          <a:sx n="83" d="100"/>
          <a:sy n="83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CATT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1575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1- are you allowing students to be curious through student led activities?</a:t>
            </a:r>
          </a:p>
          <a:p>
            <a:r>
              <a:t>2- are students given the power of choice - to use their initiative when considering how to tackle a problem? </a:t>
            </a:r>
          </a:p>
          <a:p>
            <a:r>
              <a:t>3- are students able to be creative with their learning?</a:t>
            </a:r>
          </a:p>
          <a:p>
            <a:r>
              <a:t>4- are you giving students the opportunity to collaborate or develop their communication skills either in or outside of the classroom? HWs or summary tasks are the perfect place for this - as long as you give student feedback or share their - this will often be where they are most proud of what they have created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" y="1440"/>
            <a:ext cx="9142643" cy="685656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924910" y="2971848"/>
            <a:ext cx="6403245" cy="1470087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26268" y="4408816"/>
            <a:ext cx="6392384" cy="783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SzTx/>
              <a:buNone/>
              <a:defRPr sz="1600"/>
            </a:lvl1pPr>
            <a:lvl2pPr marL="665236" indent="-207451" algn="ctr">
              <a:spcBef>
                <a:spcPts val="300"/>
              </a:spcBef>
              <a:defRPr sz="1600"/>
            </a:lvl2pPr>
            <a:lvl3pPr marL="1117020" indent="-202841" algn="ctr">
              <a:spcBef>
                <a:spcPts val="300"/>
              </a:spcBef>
              <a:defRPr sz="1600"/>
            </a:lvl3pPr>
            <a:lvl4pPr marL="1574804" indent="-202841" algn="ctr">
              <a:spcBef>
                <a:spcPts val="300"/>
              </a:spcBef>
              <a:defRPr sz="1600"/>
            </a:lvl4pPr>
            <a:lvl5pPr marL="2031198" indent="-202841" algn="ctr">
              <a:spcBef>
                <a:spcPts val="300"/>
              </a:spcBef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85524" y="97909"/>
            <a:ext cx="7141715" cy="11432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424893" y="1339058"/>
            <a:ext cx="8261637" cy="4787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Text"/>
          <p:cNvSpPr txBox="1">
            <a:spLocks noGrp="1"/>
          </p:cNvSpPr>
          <p:nvPr>
            <p:ph type="title"/>
          </p:nvPr>
        </p:nvSpPr>
        <p:spPr>
          <a:xfrm>
            <a:off x="6612295" y="97909"/>
            <a:ext cx="2074234" cy="60286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1"/>
          </p:nvPr>
        </p:nvSpPr>
        <p:spPr>
          <a:xfrm>
            <a:off x="385524" y="97909"/>
            <a:ext cx="6096455" cy="60286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385524" y="97909"/>
            <a:ext cx="7141715" cy="11432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xfrm>
            <a:off x="424893" y="1339058"/>
            <a:ext cx="8261637" cy="4787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181" y="4407377"/>
            <a:ext cx="7772944" cy="136209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181" y="2907056"/>
            <a:ext cx="7772944" cy="15003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0" indent="400736">
              <a:spcBef>
                <a:spcPts val="400"/>
              </a:spcBef>
              <a:buSzTx/>
              <a:buNone/>
              <a:defRPr sz="1800"/>
            </a:lvl2pPr>
            <a:lvl3pPr marL="0" indent="801472">
              <a:spcBef>
                <a:spcPts val="400"/>
              </a:spcBef>
              <a:buSzTx/>
              <a:buNone/>
              <a:defRPr sz="1800"/>
            </a:lvl3pPr>
            <a:lvl4pPr marL="0" indent="1202207">
              <a:spcBef>
                <a:spcPts val="400"/>
              </a:spcBef>
              <a:buSzTx/>
              <a:buNone/>
              <a:defRPr sz="1800"/>
            </a:lvl4pPr>
            <a:lvl5pPr marL="0" indent="1602942">
              <a:spcBef>
                <a:spcPts val="400"/>
              </a:spcBef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385524" y="97909"/>
            <a:ext cx="7141715" cy="11432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4891" y="1339058"/>
            <a:ext cx="4065660" cy="4787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00"/>
            </a:lvl1pPr>
            <a:lvl2pPr marL="797363" indent="-339578">
              <a:defRPr sz="2500"/>
            </a:lvl2pPr>
            <a:lvl3pPr marL="1231119" indent="-316940">
              <a:defRPr sz="2500"/>
            </a:lvl3pPr>
            <a:lvl4pPr marL="1728520" indent="-356557">
              <a:defRPr sz="2500"/>
            </a:lvl4pPr>
            <a:lvl5pPr marL="2184914" indent="-356557"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57471" y="275011"/>
            <a:ext cx="8229058" cy="11432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471" y="1534878"/>
            <a:ext cx="4039868" cy="6392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100" b="1"/>
            </a:lvl1pPr>
            <a:lvl2pPr marL="0" indent="400736">
              <a:spcBef>
                <a:spcPts val="500"/>
              </a:spcBef>
              <a:buSzTx/>
              <a:buNone/>
              <a:defRPr sz="2100" b="1"/>
            </a:lvl2pPr>
            <a:lvl3pPr marL="0" indent="801472">
              <a:spcBef>
                <a:spcPts val="500"/>
              </a:spcBef>
              <a:buSzTx/>
              <a:buNone/>
              <a:defRPr sz="2100" b="1"/>
            </a:lvl3pPr>
            <a:lvl4pPr marL="0" indent="1202207">
              <a:spcBef>
                <a:spcPts val="500"/>
              </a:spcBef>
              <a:buSzTx/>
              <a:buNone/>
              <a:defRPr sz="2100" b="1"/>
            </a:lvl4pPr>
            <a:lvl5pPr marL="0" indent="1602942">
              <a:spcBef>
                <a:spcPts val="500"/>
              </a:spcBef>
              <a:buSzTx/>
              <a:buNone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304" y="1534878"/>
            <a:ext cx="4041226" cy="63929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1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385524" y="97909"/>
            <a:ext cx="7141715" cy="11432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457471" y="273571"/>
            <a:ext cx="3008182" cy="11619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608" y="273570"/>
            <a:ext cx="5110922" cy="5852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 marL="777260" indent="-319475">
              <a:defRPr sz="2800"/>
            </a:lvl2pPr>
            <a:lvl3pPr marL="1218441" indent="-304262">
              <a:defRPr sz="2800"/>
            </a:lvl3pPr>
            <a:lvl4pPr marL="1726936" indent="-354973">
              <a:defRPr sz="2800"/>
            </a:lvl4pPr>
            <a:lvl5pPr marL="2183329" indent="-354972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471" y="1435530"/>
            <a:ext cx="3008183" cy="4691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SzTx/>
              <a:buNone/>
              <a:defRPr sz="12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791877" y="4800455"/>
            <a:ext cx="5486944" cy="56730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1877" y="613375"/>
            <a:ext cx="5486944" cy="41136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1877" y="5367756"/>
            <a:ext cx="5486944" cy="80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SzTx/>
              <a:buNone/>
              <a:defRPr sz="1200"/>
            </a:lvl1pPr>
            <a:lvl2pPr marL="0" indent="400736">
              <a:spcBef>
                <a:spcPts val="200"/>
              </a:spcBef>
              <a:buSzTx/>
              <a:buNone/>
              <a:defRPr sz="1200"/>
            </a:lvl2pPr>
            <a:lvl3pPr marL="0" indent="801472">
              <a:spcBef>
                <a:spcPts val="200"/>
              </a:spcBef>
              <a:buSzTx/>
              <a:buNone/>
              <a:defRPr sz="1200"/>
            </a:lvl3pPr>
            <a:lvl4pPr marL="0" indent="1202207">
              <a:spcBef>
                <a:spcPts val="200"/>
              </a:spcBef>
              <a:buSzTx/>
              <a:buNone/>
              <a:defRPr sz="1200"/>
            </a:lvl4pPr>
            <a:lvl5pPr marL="0" indent="1602942">
              <a:spcBef>
                <a:spcPts val="200"/>
              </a:spcBef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Picture 1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" y="0"/>
            <a:ext cx="9142643" cy="685656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5923" y="6433244"/>
            <a:ext cx="290606" cy="294625"/>
          </a:xfrm>
          <a:prstGeom prst="rect">
            <a:avLst/>
          </a:prstGeom>
          <a:ln w="12700">
            <a:miter lim="400000"/>
          </a:ln>
        </p:spPr>
        <p:txBody>
          <a:bodyPr wrap="none" lIns="45711" tIns="45711" rIns="45711" bIns="45711">
            <a:spAutoFit/>
          </a:bodyPr>
          <a:lstStyle>
            <a:lvl1pPr algn="r" defTabSz="914178">
              <a:defRPr sz="1400">
                <a:solidFill>
                  <a:srgbClr val="00264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00736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801472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202207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602942" algn="l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294" marR="0" indent="-342294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94893" marR="0" indent="-337108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43796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01580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57974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558710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2959445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360182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3760918" marR="0" indent="-329617" algn="l" defTabSz="914178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600" b="0" i="0" u="none" strike="noStrike" cap="none" spc="0" baseline="0">
          <a:ln>
            <a:noFill/>
          </a:ln>
          <a:solidFill>
            <a:srgbClr val="002649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17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/>
          <a:p>
            <a:pPr>
              <a:defRPr sz="4200">
                <a:solidFill>
                  <a:srgbClr val="002060"/>
                </a:solidFill>
              </a:defRPr>
            </a:pPr>
            <a:r>
              <a:t>21</a:t>
            </a:r>
            <a:r>
              <a:rPr baseline="30000"/>
              <a:t>st</a:t>
            </a:r>
            <a:r>
              <a:t> Century Skills</a:t>
            </a:r>
          </a:p>
        </p:txBody>
      </p:sp>
      <p:grpSp>
        <p:nvGrpSpPr>
          <p:cNvPr id="135" name="Group"/>
          <p:cNvGrpSpPr/>
          <p:nvPr/>
        </p:nvGrpSpPr>
        <p:grpSpPr>
          <a:xfrm>
            <a:off x="1992067" y="1614497"/>
            <a:ext cx="5330077" cy="4843840"/>
            <a:chOff x="-1" y="-1"/>
            <a:chExt cx="5330076" cy="4843838"/>
          </a:xfrm>
        </p:grpSpPr>
        <p:pic>
          <p:nvPicPr>
            <p:cNvPr id="122" name="Content Placeholder 6" descr="Content Placeholder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10231" y="-1"/>
              <a:ext cx="1555354" cy="1563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0"/>
                  </a:moveTo>
                  <a:cubicBezTo>
                    <a:pt x="4837" y="0"/>
                    <a:pt x="0" y="4831"/>
                    <a:pt x="0" y="10795"/>
                  </a:cubicBezTo>
                  <a:cubicBezTo>
                    <a:pt x="0" y="16760"/>
                    <a:pt x="4837" y="21600"/>
                    <a:pt x="10803" y="21600"/>
                  </a:cubicBezTo>
                  <a:cubicBezTo>
                    <a:pt x="16768" y="21600"/>
                    <a:pt x="21600" y="16760"/>
                    <a:pt x="21600" y="10795"/>
                  </a:cubicBezTo>
                  <a:cubicBezTo>
                    <a:pt x="21600" y="4831"/>
                    <a:pt x="16768" y="0"/>
                    <a:pt x="108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3" name="Content Placeholder 6" descr="Content Placeholder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00121" y="1292146"/>
              <a:ext cx="1529954" cy="149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3" y="21600"/>
                  </a:cubicBezTo>
                  <a:cubicBezTo>
                    <a:pt x="16768" y="21600"/>
                    <a:pt x="21600" y="16765"/>
                    <a:pt x="21600" y="10800"/>
                  </a:cubicBezTo>
                  <a:cubicBezTo>
                    <a:pt x="21600" y="4835"/>
                    <a:pt x="16768" y="0"/>
                    <a:pt x="108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4" name="Content Placeholder 6" descr="Content Placeholder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36042" y="3278164"/>
              <a:ext cx="1575991" cy="156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3" y="0"/>
                  </a:moveTo>
                  <a:cubicBezTo>
                    <a:pt x="4838" y="0"/>
                    <a:pt x="0" y="4837"/>
                    <a:pt x="0" y="10803"/>
                  </a:cubicBezTo>
                  <a:cubicBezTo>
                    <a:pt x="0" y="16768"/>
                    <a:pt x="4838" y="21600"/>
                    <a:pt x="10803" y="21600"/>
                  </a:cubicBezTo>
                  <a:cubicBezTo>
                    <a:pt x="16767" y="21600"/>
                    <a:pt x="21600" y="16768"/>
                    <a:pt x="21600" y="10803"/>
                  </a:cubicBezTo>
                  <a:cubicBezTo>
                    <a:pt x="21600" y="4837"/>
                    <a:pt x="16767" y="0"/>
                    <a:pt x="10803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125" name="Content Placeholder 6" descr="Content Placeholder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2379745"/>
              <a:ext cx="1548607" cy="1580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6" y="0"/>
                  </a:moveTo>
                  <a:cubicBezTo>
                    <a:pt x="4840" y="0"/>
                    <a:pt x="0" y="4830"/>
                    <a:pt x="0" y="10795"/>
                  </a:cubicBezTo>
                  <a:cubicBezTo>
                    <a:pt x="0" y="16759"/>
                    <a:pt x="4840" y="21600"/>
                    <a:pt x="10806" y="21600"/>
                  </a:cubicBezTo>
                  <a:cubicBezTo>
                    <a:pt x="16770" y="21600"/>
                    <a:pt x="21600" y="16759"/>
                    <a:pt x="21600" y="10795"/>
                  </a:cubicBezTo>
                  <a:cubicBezTo>
                    <a:pt x="21600" y="4830"/>
                    <a:pt x="16770" y="0"/>
                    <a:pt x="10806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26" name="Straight Connector 2"/>
            <p:cNvSpPr/>
            <p:nvPr/>
          </p:nvSpPr>
          <p:spPr>
            <a:xfrm>
              <a:off x="2356685" y="1502519"/>
              <a:ext cx="240325" cy="1059249"/>
            </a:xfrm>
            <a:prstGeom prst="lin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Straight Connector 13"/>
            <p:cNvSpPr/>
            <p:nvPr/>
          </p:nvSpPr>
          <p:spPr>
            <a:xfrm flipH="1">
              <a:off x="2750550" y="2219826"/>
              <a:ext cx="1108251" cy="495481"/>
            </a:xfrm>
            <a:prstGeom prst="lin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Straight Connector 15"/>
            <p:cNvSpPr/>
            <p:nvPr/>
          </p:nvSpPr>
          <p:spPr>
            <a:xfrm>
              <a:off x="2545119" y="2715305"/>
              <a:ext cx="789866" cy="593300"/>
            </a:xfrm>
            <a:prstGeom prst="lin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Straight Connector 18"/>
            <p:cNvSpPr/>
            <p:nvPr/>
          </p:nvSpPr>
          <p:spPr>
            <a:xfrm flipV="1">
              <a:off x="1509892" y="2598613"/>
              <a:ext cx="966957" cy="362153"/>
            </a:xfrm>
            <a:prstGeom prst="lin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val 20"/>
            <p:cNvSpPr/>
            <p:nvPr/>
          </p:nvSpPr>
          <p:spPr>
            <a:xfrm>
              <a:off x="18080" y="2403180"/>
              <a:ext cx="1500141" cy="1500141"/>
            </a:xfrm>
            <a:prstGeom prst="ellips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1" name="Oval 21"/>
            <p:cNvSpPr/>
            <p:nvPr/>
          </p:nvSpPr>
          <p:spPr>
            <a:xfrm>
              <a:off x="2774036" y="3296871"/>
              <a:ext cx="1500141" cy="1500141"/>
            </a:xfrm>
            <a:prstGeom prst="ellips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2" name="Oval 23"/>
            <p:cNvSpPr/>
            <p:nvPr/>
          </p:nvSpPr>
          <p:spPr>
            <a:xfrm>
              <a:off x="3823324" y="1275843"/>
              <a:ext cx="1500141" cy="1500143"/>
            </a:xfrm>
            <a:prstGeom prst="ellips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Oval 24"/>
            <p:cNvSpPr/>
            <p:nvPr/>
          </p:nvSpPr>
          <p:spPr>
            <a:xfrm>
              <a:off x="1408571" y="7097"/>
              <a:ext cx="1500141" cy="1500141"/>
            </a:xfrm>
            <a:prstGeom prst="ellipse">
              <a:avLst/>
            </a:prstGeom>
            <a:noFill/>
            <a:ln w="38100" cap="flat">
              <a:solidFill>
                <a:srgbClr val="131F3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200">
                  <a:solidFill>
                    <a:schemeClr val="accent3">
                      <a:lumOff val="44000"/>
                    </a:schemeClr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dirty="0"/>
            </a:p>
          </p:txBody>
        </p:sp>
        <p:pic>
          <p:nvPicPr>
            <p:cNvPr id="134" name="Picture 11" descr="Picture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24133">
              <a:off x="2226676" y="2071509"/>
              <a:ext cx="757003" cy="11216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6" name="Rectangle 25"/>
          <p:cNvSpPr txBox="1"/>
          <p:nvPr/>
        </p:nvSpPr>
        <p:spPr>
          <a:xfrm>
            <a:off x="1522369" y="2201184"/>
            <a:ext cx="1997052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solidFill>
                  <a:srgbClr val="EC5F3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Creativity</a:t>
            </a:r>
          </a:p>
        </p:txBody>
      </p:sp>
      <p:sp>
        <p:nvSpPr>
          <p:cNvPr id="137" name="Rectangle 26"/>
          <p:cNvSpPr txBox="1"/>
          <p:nvPr/>
        </p:nvSpPr>
        <p:spPr>
          <a:xfrm>
            <a:off x="5970763" y="2244014"/>
            <a:ext cx="3269580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solidFill>
                  <a:srgbClr val="5ABEB4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Critical Thinking</a:t>
            </a:r>
          </a:p>
        </p:txBody>
      </p:sp>
      <p:sp>
        <p:nvSpPr>
          <p:cNvPr id="138" name="Rectangle 27"/>
          <p:cNvSpPr txBox="1"/>
          <p:nvPr/>
        </p:nvSpPr>
        <p:spPr>
          <a:xfrm>
            <a:off x="1130615" y="5517819"/>
            <a:ext cx="2662473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solidFill>
                  <a:srgbClr val="2F83B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dirty="0"/>
              <a:t>Collaboration</a:t>
            </a:r>
          </a:p>
        </p:txBody>
      </p:sp>
      <p:sp>
        <p:nvSpPr>
          <p:cNvPr id="139" name="Rectangle 28"/>
          <p:cNvSpPr txBox="1"/>
          <p:nvPr/>
        </p:nvSpPr>
        <p:spPr>
          <a:xfrm>
            <a:off x="5886820" y="6167968"/>
            <a:ext cx="3096876" cy="535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000">
                <a:solidFill>
                  <a:srgbClr val="CA408A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Communication</a:t>
            </a:r>
          </a:p>
        </p:txBody>
      </p:sp>
      <p:sp>
        <p:nvSpPr>
          <p:cNvPr id="140" name="Rectangle 32"/>
          <p:cNvSpPr txBox="1"/>
          <p:nvPr/>
        </p:nvSpPr>
        <p:spPr>
          <a:xfrm>
            <a:off x="7537768" y="2776908"/>
            <a:ext cx="91033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Initiative</a:t>
            </a:r>
          </a:p>
        </p:txBody>
      </p:sp>
      <p:sp>
        <p:nvSpPr>
          <p:cNvPr id="141" name="Rectangle 33"/>
          <p:cNvSpPr txBox="1"/>
          <p:nvPr/>
        </p:nvSpPr>
        <p:spPr>
          <a:xfrm>
            <a:off x="2015597" y="2689295"/>
            <a:ext cx="889708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 dirty="0"/>
              <a:t>Curiosity</a:t>
            </a:r>
          </a:p>
        </p:txBody>
      </p:sp>
      <p:sp>
        <p:nvSpPr>
          <p:cNvPr id="142" name="Rectangle 34"/>
          <p:cNvSpPr txBox="1"/>
          <p:nvPr/>
        </p:nvSpPr>
        <p:spPr>
          <a:xfrm>
            <a:off x="6061432" y="1968310"/>
            <a:ext cx="156183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Persistence/grit</a:t>
            </a:r>
          </a:p>
        </p:txBody>
      </p:sp>
      <p:sp>
        <p:nvSpPr>
          <p:cNvPr id="143" name="Rectangle 35"/>
          <p:cNvSpPr txBox="1"/>
          <p:nvPr/>
        </p:nvSpPr>
        <p:spPr>
          <a:xfrm>
            <a:off x="2892076" y="5981433"/>
            <a:ext cx="12077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Adaptability</a:t>
            </a:r>
          </a:p>
        </p:txBody>
      </p:sp>
      <p:sp>
        <p:nvSpPr>
          <p:cNvPr id="144" name="Rectangle 36"/>
          <p:cNvSpPr txBox="1"/>
          <p:nvPr/>
        </p:nvSpPr>
        <p:spPr>
          <a:xfrm>
            <a:off x="932968" y="5082608"/>
            <a:ext cx="108263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Leadership</a:t>
            </a:r>
          </a:p>
        </p:txBody>
      </p:sp>
      <p:sp>
        <p:nvSpPr>
          <p:cNvPr id="145" name="Rectangle 37"/>
          <p:cNvSpPr txBox="1"/>
          <p:nvPr/>
        </p:nvSpPr>
        <p:spPr>
          <a:xfrm>
            <a:off x="526704" y="5981433"/>
            <a:ext cx="190996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Social and cultural awareness</a:t>
            </a:r>
          </a:p>
        </p:txBody>
      </p:sp>
      <p:sp>
        <p:nvSpPr>
          <p:cNvPr id="146" name="Rectangle 38"/>
          <p:cNvSpPr txBox="1"/>
          <p:nvPr/>
        </p:nvSpPr>
        <p:spPr>
          <a:xfrm>
            <a:off x="6280919" y="5790135"/>
            <a:ext cx="1993408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Social and cultural awareness</a:t>
            </a:r>
          </a:p>
        </p:txBody>
      </p:sp>
      <p:sp>
        <p:nvSpPr>
          <p:cNvPr id="147" name="Rectangle 39"/>
          <p:cNvSpPr txBox="1"/>
          <p:nvPr/>
        </p:nvSpPr>
        <p:spPr>
          <a:xfrm>
            <a:off x="2393050" y="1830165"/>
            <a:ext cx="91033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600"/>
              <a:t>Initiative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SAMR Model</a:t>
            </a:r>
          </a:p>
        </p:txBody>
      </p:sp>
      <p:pic>
        <p:nvPicPr>
          <p:cNvPr id="1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1762853"/>
            <a:ext cx="2884042" cy="446449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ontent Placeholder 2"/>
          <p:cNvSpPr txBox="1"/>
          <p:nvPr/>
        </p:nvSpPr>
        <p:spPr>
          <a:xfrm>
            <a:off x="3804252" y="3169734"/>
            <a:ext cx="4772434" cy="944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 lnSpcReduction="10000"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1900">
                <a:solidFill>
                  <a:srgbClr val="161645"/>
                </a:solidFill>
              </a:defRPr>
            </a:lvl1pPr>
          </a:lstStyle>
          <a:p>
            <a:r>
              <a:t>Transforming a regular cup of coffee to something you can only get at Starbucks. </a:t>
            </a:r>
          </a:p>
        </p:txBody>
      </p:sp>
      <p:sp>
        <p:nvSpPr>
          <p:cNvPr id="200" name="Content Placeholder 2"/>
          <p:cNvSpPr txBox="1"/>
          <p:nvPr/>
        </p:nvSpPr>
        <p:spPr>
          <a:xfrm>
            <a:off x="3804252" y="2625674"/>
            <a:ext cx="4772434" cy="5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 fontScale="92500"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2200" b="1">
                <a:solidFill>
                  <a:srgbClr val="161645"/>
                </a:solidFill>
              </a:defRPr>
            </a:lvl1pPr>
          </a:lstStyle>
          <a:p>
            <a:r>
              <a:t>Starbucks Pumpkin Spiced Latte</a:t>
            </a:r>
          </a:p>
        </p:txBody>
      </p:sp>
      <p:sp>
        <p:nvSpPr>
          <p:cNvPr id="201" name="Content Placeholder 2"/>
          <p:cNvSpPr txBox="1"/>
          <p:nvPr/>
        </p:nvSpPr>
        <p:spPr>
          <a:xfrm>
            <a:off x="3804252" y="4083332"/>
            <a:ext cx="4772434" cy="944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 lnSpcReduction="10000"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1900">
                <a:solidFill>
                  <a:srgbClr val="161645"/>
                </a:solidFill>
              </a:defRPr>
            </a:lvl1pPr>
          </a:lstStyle>
          <a:p>
            <a:r>
              <a:t>A treat - too many calories to have all the time!</a:t>
            </a:r>
          </a:p>
        </p:txBody>
      </p:sp>
      <p:sp>
        <p:nvSpPr>
          <p:cNvPr id="202" name="Content Placeholder 2"/>
          <p:cNvSpPr txBox="1"/>
          <p:nvPr/>
        </p:nvSpPr>
        <p:spPr>
          <a:xfrm>
            <a:off x="3804252" y="4993580"/>
            <a:ext cx="4772434" cy="131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/>
          <a:p>
            <a:pPr defTabSz="914178">
              <a:lnSpc>
                <a:spcPct val="150000"/>
              </a:lnSpc>
              <a:spcBef>
                <a:spcPts val="400"/>
              </a:spcBef>
              <a:defRPr sz="3000">
                <a:solidFill>
                  <a:srgbClr val="161645"/>
                </a:solidFill>
              </a:defRPr>
            </a:pPr>
            <a:r>
              <a:rPr b="1"/>
              <a:t>Redefinition 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build="p" animBg="1" advAuto="0"/>
      <p:bldP spid="201" grpId="2" build="p" animBg="1" advAuto="0"/>
      <p:bldP spid="202" grpId="3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Redefinition</a:t>
            </a:r>
          </a:p>
        </p:txBody>
      </p:sp>
      <p:pic>
        <p:nvPicPr>
          <p:cNvPr id="205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2117" y="141788"/>
            <a:ext cx="1758237" cy="26933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156" y="262316"/>
            <a:ext cx="727027" cy="1125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28077-3374-374A-A474-02947F889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4" y="1987335"/>
            <a:ext cx="5575300" cy="31623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B3B514-053A-A04C-A56C-E4FEB82F5303}"/>
              </a:ext>
            </a:extLst>
          </p:cNvPr>
          <p:cNvSpPr txBox="1"/>
          <p:nvPr/>
        </p:nvSpPr>
        <p:spPr>
          <a:xfrm>
            <a:off x="418104" y="5318170"/>
            <a:ext cx="5575300" cy="136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>
            <a:lvl1pPr defTabSz="457200">
              <a:defRPr sz="1920">
                <a:solidFill>
                  <a:srgbClr val="200D6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GB" dirty="0">
                <a:latin typeface="Trebuchet MS" panose="020B0703020202090204" pitchFamily="34" charset="0"/>
              </a:rPr>
              <a:t>A fantastic video created by year 7 students using </a:t>
            </a:r>
            <a:r>
              <a:rPr lang="en-GB" dirty="0" err="1">
                <a:latin typeface="Trebuchet MS" panose="020B0703020202090204" pitchFamily="34" charset="0"/>
              </a:rPr>
              <a:t>iClips</a:t>
            </a:r>
            <a:r>
              <a:rPr lang="en-GB" dirty="0">
                <a:latin typeface="Trebuchet MS" panose="020B0703020202090204" pitchFamily="34" charset="0"/>
              </a:rPr>
              <a:t> that demonstrated their understanding of the Harrowing of the North in History</a:t>
            </a:r>
            <a:endParaRPr dirty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Where are you now?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5866E-5AA3-0243-BB51-6462E34E6591}"/>
              </a:ext>
            </a:extLst>
          </p:cNvPr>
          <p:cNvCxnSpPr>
            <a:stCxn id="210" idx="0"/>
          </p:cNvCxnSpPr>
          <p:nvPr/>
        </p:nvCxnSpPr>
        <p:spPr>
          <a:xfrm>
            <a:off x="4720838" y="6040229"/>
            <a:ext cx="4041162" cy="4264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C92F46-A229-DF4C-B8E1-382BA41F6582}"/>
              </a:ext>
            </a:extLst>
          </p:cNvPr>
          <p:cNvCxnSpPr>
            <a:cxnSpLocks/>
          </p:cNvCxnSpPr>
          <p:nvPr/>
        </p:nvCxnSpPr>
        <p:spPr>
          <a:xfrm flipV="1">
            <a:off x="4739205" y="5422647"/>
            <a:ext cx="4022795" cy="592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D46608D8-5A18-D54C-B0E0-EAC2AC01C27B}"/>
              </a:ext>
            </a:extLst>
          </p:cNvPr>
          <p:cNvSpPr/>
          <p:nvPr/>
        </p:nvSpPr>
        <p:spPr>
          <a:xfrm>
            <a:off x="4766873" y="3873381"/>
            <a:ext cx="3980137" cy="2113613"/>
          </a:xfrm>
          <a:custGeom>
            <a:avLst/>
            <a:gdLst>
              <a:gd name="connsiteX0" fmla="*/ 0 w 4841823"/>
              <a:gd name="connsiteY0" fmla="*/ 2638269 h 2638269"/>
              <a:gd name="connsiteX1" fmla="*/ 3162925 w 4841823"/>
              <a:gd name="connsiteY1" fmla="*/ 1334125 h 2638269"/>
              <a:gd name="connsiteX2" fmla="*/ 4841823 w 4841823"/>
              <a:gd name="connsiteY2" fmla="*/ 0 h 2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1823" h="2638269">
                <a:moveTo>
                  <a:pt x="0" y="2638269"/>
                </a:moveTo>
                <a:cubicBezTo>
                  <a:pt x="1177977" y="2206052"/>
                  <a:pt x="2355955" y="1773836"/>
                  <a:pt x="3162925" y="1334125"/>
                </a:cubicBezTo>
                <a:cubicBezTo>
                  <a:pt x="3969895" y="894414"/>
                  <a:pt x="4405859" y="447207"/>
                  <a:pt x="4841823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FFB1D51-B42B-3349-AFD2-89F44C59AB57}"/>
              </a:ext>
            </a:extLst>
          </p:cNvPr>
          <p:cNvSpPr/>
          <p:nvPr/>
        </p:nvSpPr>
        <p:spPr>
          <a:xfrm>
            <a:off x="4702471" y="2522292"/>
            <a:ext cx="4120553" cy="3482837"/>
          </a:xfrm>
          <a:custGeom>
            <a:avLst/>
            <a:gdLst>
              <a:gd name="connsiteX0" fmla="*/ 0 w 4841823"/>
              <a:gd name="connsiteY0" fmla="*/ 2638269 h 2638269"/>
              <a:gd name="connsiteX1" fmla="*/ 3162925 w 4841823"/>
              <a:gd name="connsiteY1" fmla="*/ 1334125 h 2638269"/>
              <a:gd name="connsiteX2" fmla="*/ 4841823 w 4841823"/>
              <a:gd name="connsiteY2" fmla="*/ 0 h 26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1823" h="2638269">
                <a:moveTo>
                  <a:pt x="0" y="2638269"/>
                </a:moveTo>
                <a:cubicBezTo>
                  <a:pt x="1177977" y="2206052"/>
                  <a:pt x="2355955" y="1773836"/>
                  <a:pt x="3162925" y="1334125"/>
                </a:cubicBezTo>
                <a:cubicBezTo>
                  <a:pt x="3969895" y="894414"/>
                  <a:pt x="4405859" y="447207"/>
                  <a:pt x="4841823" y="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0" name="Line"/>
          <p:cNvSpPr/>
          <p:nvPr/>
        </p:nvSpPr>
        <p:spPr>
          <a:xfrm flipV="1">
            <a:off x="4720838" y="2522292"/>
            <a:ext cx="1" cy="3517937"/>
          </a:xfrm>
          <a:prstGeom prst="line">
            <a:avLst/>
          </a:prstGeom>
          <a:ln w="38100">
            <a:solidFill>
              <a:srgbClr val="131F3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Line"/>
          <p:cNvSpPr/>
          <p:nvPr/>
        </p:nvSpPr>
        <p:spPr>
          <a:xfrm>
            <a:off x="4739205" y="6027878"/>
            <a:ext cx="4022795" cy="1"/>
          </a:xfrm>
          <a:prstGeom prst="line">
            <a:avLst/>
          </a:prstGeom>
          <a:ln w="38100">
            <a:solidFill>
              <a:srgbClr val="131F3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B2587E02-D1C5-D34C-9BB7-60F47EE7D7DA}"/>
              </a:ext>
            </a:extLst>
          </p:cNvPr>
          <p:cNvSpPr txBox="1"/>
          <p:nvPr/>
        </p:nvSpPr>
        <p:spPr>
          <a:xfrm>
            <a:off x="298182" y="2291461"/>
            <a:ext cx="3914054" cy="193898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000">
                <a:solidFill>
                  <a:srgbClr val="2F83B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sz="2400" dirty="0">
                <a:solidFill>
                  <a:srgbClr val="002060"/>
                </a:solidFill>
              </a:rPr>
              <a:t>In your own personal use of technology?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Internet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Digital TV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Phone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ADC3BE7B-F6A3-1E4F-8011-DE07675B4A21}"/>
              </a:ext>
            </a:extLst>
          </p:cNvPr>
          <p:cNvSpPr txBox="1"/>
          <p:nvPr/>
        </p:nvSpPr>
        <p:spPr>
          <a:xfrm>
            <a:off x="298182" y="4411772"/>
            <a:ext cx="3914054" cy="2308320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000">
                <a:solidFill>
                  <a:srgbClr val="2F83B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sz="2400" dirty="0">
                <a:solidFill>
                  <a:srgbClr val="002060"/>
                </a:solidFill>
              </a:rPr>
              <a:t>In your teaching?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Integrating iPads into your planning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</a:rPr>
              <a:t>Encouraging the development of 21</a:t>
            </a:r>
            <a:r>
              <a:rPr lang="en-GB" sz="2400" baseline="30000" dirty="0">
                <a:solidFill>
                  <a:srgbClr val="002060"/>
                </a:solidFill>
              </a:rPr>
              <a:t>st</a:t>
            </a:r>
            <a:r>
              <a:rPr lang="en-GB" sz="2400" dirty="0">
                <a:solidFill>
                  <a:srgbClr val="002060"/>
                </a:solidFill>
              </a:rPr>
              <a:t> Century skills</a:t>
            </a:r>
            <a:endParaRPr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Things to Consider</a:t>
            </a:r>
          </a:p>
        </p:txBody>
      </p:sp>
      <p:sp>
        <p:nvSpPr>
          <p:cNvPr id="214" name="Content Placeholder 2"/>
          <p:cNvSpPr txBox="1"/>
          <p:nvPr/>
        </p:nvSpPr>
        <p:spPr>
          <a:xfrm>
            <a:off x="791683" y="2349992"/>
            <a:ext cx="7560634" cy="296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 fontScale="92500"/>
          </a:bodyPr>
          <a:lstStyle/>
          <a:p>
            <a:pPr marL="186690" indent="-186690" defTabSz="895895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1862">
                <a:solidFill>
                  <a:srgbClr val="161645"/>
                </a:solidFill>
              </a:defRPr>
            </a:pPr>
            <a:r>
              <a:rPr dirty="0"/>
              <a:t>Are your lessons teacher directed or student directed?</a:t>
            </a:r>
          </a:p>
          <a:p>
            <a:pPr marL="186690" indent="-186690" defTabSz="895895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1862">
                <a:solidFill>
                  <a:srgbClr val="161645"/>
                </a:solidFill>
              </a:defRPr>
            </a:pPr>
            <a:r>
              <a:rPr dirty="0"/>
              <a:t>Is there choice in the learning, or is every student doing the same thing/ tackling a problem the same way?</a:t>
            </a:r>
          </a:p>
          <a:p>
            <a:pPr marL="186690" indent="-186690" defTabSz="895895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1862">
                <a:solidFill>
                  <a:srgbClr val="161645"/>
                </a:solidFill>
              </a:defRPr>
            </a:pPr>
            <a:r>
              <a:rPr dirty="0"/>
              <a:t>Are the students consumers of information or are they producers of content?</a:t>
            </a:r>
          </a:p>
          <a:p>
            <a:pPr marL="186690" indent="-186690" defTabSz="895895">
              <a:lnSpc>
                <a:spcPct val="150000"/>
              </a:lnSpc>
              <a:spcBef>
                <a:spcPts val="400"/>
              </a:spcBef>
              <a:buSzPct val="100000"/>
              <a:buChar char="•"/>
              <a:defRPr sz="1862">
                <a:solidFill>
                  <a:srgbClr val="161645"/>
                </a:solidFill>
              </a:defRPr>
            </a:pPr>
            <a:r>
              <a:rPr dirty="0"/>
              <a:t>Could you begin transforming learning with revision/summary tasks or HW?</a:t>
            </a:r>
          </a:p>
        </p:txBody>
      </p:sp>
      <p:sp>
        <p:nvSpPr>
          <p:cNvPr id="4" name="Shape 170">
            <a:extLst>
              <a:ext uri="{FF2B5EF4-FFF2-40B4-BE49-F238E27FC236}">
                <a16:creationId xmlns:a16="http://schemas.microsoft.com/office/drawing/2014/main" id="{FD02C8D9-2D63-964D-91DA-E065C52CC551}"/>
              </a:ext>
            </a:extLst>
          </p:cNvPr>
          <p:cNvSpPr txBox="1">
            <a:spLocks/>
          </p:cNvSpPr>
          <p:nvPr/>
        </p:nvSpPr>
        <p:spPr>
          <a:xfrm>
            <a:off x="799491" y="5748606"/>
            <a:ext cx="7552826" cy="1109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42294" marR="0" indent="-342294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4893" marR="0" indent="-337108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43796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01580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57974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58710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59445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360182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3760918" marR="0" indent="-329617" algn="l" defTabSz="914178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600" b="0" i="0" u="none" strike="noStrike" cap="none" spc="0" baseline="0">
                <a:ln>
                  <a:noFill/>
                </a:ln>
                <a:solidFill>
                  <a:srgbClr val="00264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ctr" defTabSz="642937" hangingPunct="1">
              <a:spcBef>
                <a:spcPts val="0"/>
              </a:spcBef>
              <a:buSzTx/>
              <a:buFontTx/>
              <a:buNone/>
              <a:defRPr sz="3200" b="1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2400" b="1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rPr>
              <a:t>“Simply put, we can’t keep preparing children for a world that doesn’t exist.” </a:t>
            </a:r>
          </a:p>
          <a:p>
            <a:pPr marL="0" indent="0" algn="r" defTabSz="642937" hangingPunct="1">
              <a:spcBef>
                <a:spcPts val="0"/>
              </a:spcBef>
              <a:buSzTx/>
              <a:buFontTx/>
              <a:buNone/>
              <a:defRPr sz="12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en-GB" sz="900">
                <a:solidFill>
                  <a:srgbClr val="131F32"/>
                </a:solidFill>
                <a:latin typeface="+mj-lt"/>
                <a:ea typeface="+mj-ea"/>
                <a:cs typeface="+mj-cs"/>
                <a:sym typeface="Calibri"/>
              </a:rPr>
              <a:t>Cathy N Davidson</a:t>
            </a:r>
            <a:endParaRPr lang="en-GB" sz="900" dirty="0">
              <a:solidFill>
                <a:srgbClr val="131F32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SAMR Model</a:t>
            </a:r>
          </a:p>
        </p:txBody>
      </p:sp>
      <p:pic>
        <p:nvPicPr>
          <p:cNvPr id="152" name="core apps1.jpg" descr="core apps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812" y="1883809"/>
            <a:ext cx="4460510" cy="446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68" extrusionOk="0">
                <a:moveTo>
                  <a:pt x="10265" y="1"/>
                </a:moveTo>
                <a:cubicBezTo>
                  <a:pt x="10108" y="2"/>
                  <a:pt x="9952" y="7"/>
                  <a:pt x="9796" y="13"/>
                </a:cubicBezTo>
                <a:cubicBezTo>
                  <a:pt x="7959" y="180"/>
                  <a:pt x="6249" y="839"/>
                  <a:pt x="4718" y="1792"/>
                </a:cubicBezTo>
                <a:cubicBezTo>
                  <a:pt x="4099" y="2321"/>
                  <a:pt x="3331" y="2733"/>
                  <a:pt x="2877" y="3446"/>
                </a:cubicBezTo>
                <a:cubicBezTo>
                  <a:pt x="2060" y="4276"/>
                  <a:pt x="1310" y="5266"/>
                  <a:pt x="909" y="6436"/>
                </a:cubicBezTo>
                <a:cubicBezTo>
                  <a:pt x="-78" y="8178"/>
                  <a:pt x="-27" y="10292"/>
                  <a:pt x="21" y="12285"/>
                </a:cubicBezTo>
                <a:cubicBezTo>
                  <a:pt x="182" y="13290"/>
                  <a:pt x="531" y="14258"/>
                  <a:pt x="846" y="15209"/>
                </a:cubicBezTo>
                <a:cubicBezTo>
                  <a:pt x="1394" y="16240"/>
                  <a:pt x="1957" y="17173"/>
                  <a:pt x="2624" y="18007"/>
                </a:cubicBezTo>
                <a:cubicBezTo>
                  <a:pt x="3678" y="19050"/>
                  <a:pt x="4809" y="20004"/>
                  <a:pt x="6176" y="20551"/>
                </a:cubicBezTo>
                <a:cubicBezTo>
                  <a:pt x="7885" y="21554"/>
                  <a:pt x="9946" y="21579"/>
                  <a:pt x="11891" y="21567"/>
                </a:cubicBezTo>
                <a:cubicBezTo>
                  <a:pt x="12993" y="21458"/>
                  <a:pt x="14040" y="21101"/>
                  <a:pt x="15065" y="20741"/>
                </a:cubicBezTo>
                <a:cubicBezTo>
                  <a:pt x="16259" y="20159"/>
                  <a:pt x="17234" y="19491"/>
                  <a:pt x="18175" y="18706"/>
                </a:cubicBezTo>
                <a:cubicBezTo>
                  <a:pt x="18717" y="18079"/>
                  <a:pt x="19256" y="17528"/>
                  <a:pt x="19635" y="16862"/>
                </a:cubicBezTo>
                <a:cubicBezTo>
                  <a:pt x="21003" y="15043"/>
                  <a:pt x="21522" y="12772"/>
                  <a:pt x="21511" y="10516"/>
                </a:cubicBezTo>
                <a:cubicBezTo>
                  <a:pt x="21510" y="10194"/>
                  <a:pt x="21499" y="9871"/>
                  <a:pt x="21477" y="9551"/>
                </a:cubicBezTo>
                <a:cubicBezTo>
                  <a:pt x="21218" y="7717"/>
                  <a:pt x="20563" y="5889"/>
                  <a:pt x="19444" y="4465"/>
                </a:cubicBezTo>
                <a:cubicBezTo>
                  <a:pt x="18870" y="3492"/>
                  <a:pt x="17896" y="2581"/>
                  <a:pt x="16906" y="1984"/>
                </a:cubicBezTo>
                <a:cubicBezTo>
                  <a:pt x="15085" y="520"/>
                  <a:pt x="12615" y="-21"/>
                  <a:pt x="1026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14" y="202848"/>
            <a:ext cx="2148425" cy="6452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SAMR Model</a:t>
            </a:r>
          </a:p>
        </p:txBody>
      </p:sp>
      <p:pic>
        <p:nvPicPr>
          <p:cNvPr id="156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2132856"/>
            <a:ext cx="2952328" cy="3838026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3804252" y="2625674"/>
            <a:ext cx="4772434" cy="944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400"/>
              </a:spcBef>
              <a:buSzTx/>
              <a:buNone/>
              <a:defRPr sz="2200" b="1">
                <a:solidFill>
                  <a:srgbClr val="161645"/>
                </a:solidFill>
              </a:defRPr>
            </a:lvl1pPr>
          </a:lstStyle>
          <a:p>
            <a:r>
              <a:t>Starbucks Americano</a:t>
            </a:r>
          </a:p>
        </p:txBody>
      </p:sp>
      <p:sp>
        <p:nvSpPr>
          <p:cNvPr id="158" name="Content Placeholder 2"/>
          <p:cNvSpPr txBox="1"/>
          <p:nvPr/>
        </p:nvSpPr>
        <p:spPr>
          <a:xfrm>
            <a:off x="3804252" y="3349885"/>
            <a:ext cx="4772434" cy="944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1900">
                <a:solidFill>
                  <a:srgbClr val="161645"/>
                </a:solidFill>
              </a:defRPr>
            </a:lvl1pPr>
          </a:lstStyle>
          <a:p>
            <a:r>
              <a:t>It’s still coffee: there’s no real change. </a:t>
            </a:r>
          </a:p>
        </p:txBody>
      </p:sp>
      <p:sp>
        <p:nvSpPr>
          <p:cNvPr id="159" name="Content Placeholder 2"/>
          <p:cNvSpPr txBox="1"/>
          <p:nvPr/>
        </p:nvSpPr>
        <p:spPr>
          <a:xfrm>
            <a:off x="3804252" y="4993580"/>
            <a:ext cx="4772434" cy="131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3000" b="1">
                <a:solidFill>
                  <a:srgbClr val="161645"/>
                </a:solidFill>
              </a:defRPr>
            </a:lvl1pPr>
          </a:lstStyle>
          <a:p>
            <a:pPr>
              <a:defRPr b="0"/>
            </a:pPr>
            <a:r>
              <a:rPr b="1"/>
              <a:t>Substitution </a:t>
            </a:r>
          </a:p>
        </p:txBody>
      </p:sp>
      <p:grpSp>
        <p:nvGrpSpPr>
          <p:cNvPr id="164" name="Group"/>
          <p:cNvGrpSpPr/>
          <p:nvPr/>
        </p:nvGrpSpPr>
        <p:grpSpPr>
          <a:xfrm>
            <a:off x="3403753" y="225899"/>
            <a:ext cx="5363133" cy="6141853"/>
            <a:chOff x="0" y="0"/>
            <a:chExt cx="5363132" cy="6141852"/>
          </a:xfrm>
        </p:grpSpPr>
        <p:sp>
          <p:nvSpPr>
            <p:cNvPr id="160" name="Rectangle"/>
            <p:cNvSpPr/>
            <p:nvPr/>
          </p:nvSpPr>
          <p:spPr>
            <a:xfrm>
              <a:off x="339039" y="1986354"/>
              <a:ext cx="4824949" cy="3353715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63" name="Group"/>
            <p:cNvGrpSpPr/>
            <p:nvPr/>
          </p:nvGrpSpPr>
          <p:grpSpPr>
            <a:xfrm>
              <a:off x="0" y="-1"/>
              <a:ext cx="5363133" cy="6141854"/>
              <a:chOff x="0" y="0"/>
              <a:chExt cx="5363132" cy="6141852"/>
            </a:xfrm>
          </p:grpSpPr>
          <p:pic>
            <p:nvPicPr>
              <p:cNvPr id="161" name="core apps1.jpg" descr="core apps1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42976" y="0"/>
                <a:ext cx="2520157" cy="252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2" name="Picture 7" descr="Picture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3280918"/>
                <a:ext cx="2666462" cy="28609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1" build="p" animBg="1" advAuto="0"/>
      <p:bldP spid="159" grpId="2" build="p" animBg="1" advAuto="0"/>
      <p:bldP spid="164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SAMR Model</a:t>
            </a:r>
          </a:p>
        </p:txBody>
      </p:sp>
      <p:pic>
        <p:nvPicPr>
          <p:cNvPr id="1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2060848"/>
            <a:ext cx="2603501" cy="3721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ontent Placeholder 2"/>
          <p:cNvSpPr txBox="1"/>
          <p:nvPr/>
        </p:nvSpPr>
        <p:spPr>
          <a:xfrm>
            <a:off x="3804252" y="3349885"/>
            <a:ext cx="4772434" cy="1612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1900">
                <a:solidFill>
                  <a:srgbClr val="161645"/>
                </a:solidFill>
              </a:defRPr>
            </a:lvl1pPr>
          </a:lstStyle>
          <a:p>
            <a:r>
              <a:t>We didn’t change the coffee, but it tastes better because we enhanced it with additional ingredients. </a:t>
            </a:r>
          </a:p>
        </p:txBody>
      </p:sp>
      <p:sp>
        <p:nvSpPr>
          <p:cNvPr id="169" name="Content Placeholder 2"/>
          <p:cNvSpPr txBox="1"/>
          <p:nvPr/>
        </p:nvSpPr>
        <p:spPr>
          <a:xfrm>
            <a:off x="3804252" y="2625674"/>
            <a:ext cx="4772434" cy="546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 fontScale="92500" lnSpcReduction="10000"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2200" b="1">
                <a:solidFill>
                  <a:srgbClr val="161645"/>
                </a:solidFill>
              </a:defRPr>
            </a:lvl1pPr>
          </a:lstStyle>
          <a:p>
            <a:r>
              <a:t>Starbucks Iced Coffee</a:t>
            </a:r>
          </a:p>
        </p:txBody>
      </p:sp>
      <p:sp>
        <p:nvSpPr>
          <p:cNvPr id="170" name="Content Placeholder 2"/>
          <p:cNvSpPr txBox="1"/>
          <p:nvPr/>
        </p:nvSpPr>
        <p:spPr>
          <a:xfrm>
            <a:off x="3804252" y="4993580"/>
            <a:ext cx="4772434" cy="131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/>
          <a:p>
            <a:pPr defTabSz="914178">
              <a:lnSpc>
                <a:spcPct val="150000"/>
              </a:lnSpc>
              <a:spcBef>
                <a:spcPts val="400"/>
              </a:spcBef>
              <a:defRPr sz="3000">
                <a:solidFill>
                  <a:srgbClr val="161645"/>
                </a:solidFill>
              </a:defRPr>
            </a:pPr>
            <a:r>
              <a:rPr b="1" dirty="0"/>
              <a:t>Augmentation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animBg="1" advAuto="0"/>
      <p:bldP spid="170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Augmentation</a:t>
            </a:r>
          </a:p>
        </p:txBody>
      </p:sp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61" y="215358"/>
            <a:ext cx="729678" cy="104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2C3D0C-ECB5-2B49-B4F4-0785224DE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98" y="1767015"/>
            <a:ext cx="8889203" cy="5090985"/>
          </a:xfrm>
          <a:prstGeom prst="rect">
            <a:avLst/>
          </a:prstGeom>
        </p:spPr>
      </p:pic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3963" y="229416"/>
            <a:ext cx="2135749" cy="2219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Augmentation</a:t>
            </a:r>
          </a:p>
        </p:txBody>
      </p:sp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61" y="215358"/>
            <a:ext cx="729678" cy="1042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7" descr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3963" y="229416"/>
            <a:ext cx="2135749" cy="2219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D99BE-1E8E-4E4D-A5F3-C0F07A859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8" y="1339308"/>
            <a:ext cx="4769981" cy="46959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650E19-7B07-714B-A24C-F5AE8D2E3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49200"/>
            <a:ext cx="3839261" cy="437074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90751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SAMR Model</a:t>
            </a:r>
          </a:p>
        </p:txBody>
      </p:sp>
      <p:pic>
        <p:nvPicPr>
          <p:cNvPr id="18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988840"/>
            <a:ext cx="2736305" cy="407359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Content Placeholder 2"/>
          <p:cNvSpPr txBox="1"/>
          <p:nvPr/>
        </p:nvSpPr>
        <p:spPr>
          <a:xfrm>
            <a:off x="3804252" y="3349885"/>
            <a:ext cx="4772434" cy="1368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>
            <a:lvl1pPr defTabSz="457200">
              <a:defRPr sz="1920">
                <a:solidFill>
                  <a:srgbClr val="200D6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>
                <a:latin typeface="Trebuchet MS" panose="020B0703020202090204" pitchFamily="34" charset="0"/>
              </a:rPr>
              <a:t>We add some bells and whistles to the augmented coffee. We add a little whipped cream, caramel</a:t>
            </a:r>
            <a:r>
              <a:rPr lang="en-GB" dirty="0">
                <a:latin typeface="Trebuchet MS" panose="020B0703020202090204" pitchFamily="34" charset="0"/>
              </a:rPr>
              <a:t> syrup</a:t>
            </a:r>
            <a:r>
              <a:rPr dirty="0">
                <a:latin typeface="Trebuchet MS" panose="020B0703020202090204" pitchFamily="34" charset="0"/>
              </a:rPr>
              <a:t>, and some special </a:t>
            </a:r>
            <a:r>
              <a:rPr lang="en-GB" dirty="0">
                <a:latin typeface="Trebuchet MS" panose="020B0703020202090204" pitchFamily="34" charset="0"/>
              </a:rPr>
              <a:t>sprinkles on top</a:t>
            </a:r>
            <a:r>
              <a:rPr dirty="0">
                <a:latin typeface="Trebuchet MS" panose="020B0703020202090204" pitchFamily="34" charset="0"/>
              </a:rPr>
              <a:t>.</a:t>
            </a:r>
          </a:p>
        </p:txBody>
      </p:sp>
      <p:sp>
        <p:nvSpPr>
          <p:cNvPr id="184" name="Content Placeholder 2"/>
          <p:cNvSpPr txBox="1"/>
          <p:nvPr/>
        </p:nvSpPr>
        <p:spPr>
          <a:xfrm>
            <a:off x="3804252" y="2625674"/>
            <a:ext cx="4772434" cy="44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 fontScale="77500" lnSpcReduction="20000"/>
          </a:bodyPr>
          <a:lstStyle>
            <a:lvl1pPr defTabSz="914178">
              <a:lnSpc>
                <a:spcPct val="150000"/>
              </a:lnSpc>
              <a:spcBef>
                <a:spcPts val="400"/>
              </a:spcBef>
              <a:defRPr sz="2200" b="1">
                <a:solidFill>
                  <a:srgbClr val="161645"/>
                </a:solidFill>
              </a:defRPr>
            </a:lvl1pPr>
          </a:lstStyle>
          <a:p>
            <a:r>
              <a:rPr dirty="0"/>
              <a:t>Starbucks Caramel Coffee Frappe </a:t>
            </a:r>
          </a:p>
        </p:txBody>
      </p:sp>
      <p:sp>
        <p:nvSpPr>
          <p:cNvPr id="185" name="Content Placeholder 2"/>
          <p:cNvSpPr txBox="1"/>
          <p:nvPr/>
        </p:nvSpPr>
        <p:spPr>
          <a:xfrm>
            <a:off x="3804252" y="4993580"/>
            <a:ext cx="4772434" cy="131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1" tIns="45711" rIns="45711" bIns="45711">
            <a:normAutofit/>
          </a:bodyPr>
          <a:lstStyle/>
          <a:p>
            <a:pPr defTabSz="914178">
              <a:lnSpc>
                <a:spcPct val="150000"/>
              </a:lnSpc>
              <a:spcBef>
                <a:spcPts val="400"/>
              </a:spcBef>
              <a:defRPr sz="3000">
                <a:solidFill>
                  <a:srgbClr val="161645"/>
                </a:solidFill>
              </a:defRPr>
            </a:pPr>
            <a:r>
              <a:rPr b="1"/>
              <a:t>Modification </a:t>
            </a:r>
            <a: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build="p" animBg="1" advAuto="0"/>
      <p:bldP spid="185" grpId="2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Modification</a:t>
            </a:r>
          </a:p>
        </p:txBody>
      </p:sp>
      <p:pic>
        <p:nvPicPr>
          <p:cNvPr id="188" name="Picture 7" descr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0663" y="117884"/>
            <a:ext cx="2144611" cy="247358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9" name="Table"/>
          <p:cNvGraphicFramePr/>
          <p:nvPr>
            <p:extLst>
              <p:ext uri="{D42A27DB-BD31-4B8C-83A1-F6EECF244321}">
                <p14:modId xmlns:p14="http://schemas.microsoft.com/office/powerpoint/2010/main" val="3061742793"/>
              </p:ext>
            </p:extLst>
          </p:nvPr>
        </p:nvGraphicFramePr>
        <p:xfrm>
          <a:off x="110775" y="1263277"/>
          <a:ext cx="6920220" cy="5448359"/>
        </p:xfrm>
        <a:graphic>
          <a:graphicData uri="http://schemas.openxmlformats.org/drawingml/2006/table">
            <a:tbl>
              <a:tblPr firstRow="1" bandRow="1">
                <a:tableStyleId>{EEE7283C-3CF3-47DC-8721-378D4A62B228}</a:tableStyleId>
              </a:tblPr>
              <a:tblGrid>
                <a:gridCol w="1289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6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827">
                <a:tc>
                  <a:txBody>
                    <a:bodyPr/>
                    <a:lstStyle/>
                    <a:p>
                      <a:pPr algn="l" defTabSz="801472">
                        <a:defRPr sz="1600"/>
                      </a:pPr>
                      <a:endParaRPr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Augmentation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Modification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142">
                <a:tc>
                  <a:txBody>
                    <a:bodyPr/>
                    <a:lstStyle/>
                    <a:p>
                      <a:pPr algn="l" defTabSz="801472">
                        <a:defRPr sz="1800"/>
                      </a:pPr>
                      <a:r>
                        <a:rPr sz="1600" b="1" dirty="0"/>
                        <a:t>Writing a piece of </a:t>
                      </a:r>
                      <a:endParaRPr lang="en-GB" sz="1600" b="1" dirty="0"/>
                    </a:p>
                    <a:p>
                      <a:pPr algn="l" defTabSz="801472">
                        <a:defRPr sz="1800"/>
                      </a:pPr>
                      <a:r>
                        <a:rPr sz="1600" b="1" dirty="0"/>
                        <a:t>work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800"/>
                      </a:pPr>
                      <a:r>
                        <a:rPr sz="1600" dirty="0"/>
                        <a:t>In </a:t>
                      </a:r>
                      <a:r>
                        <a:rPr sz="1600" b="1" dirty="0" err="1"/>
                        <a:t>Goodnotes</a:t>
                      </a:r>
                      <a:r>
                        <a:rPr sz="1600" dirty="0"/>
                        <a:t>
</a:t>
                      </a:r>
                      <a:r>
                        <a:rPr lang="en-GB" sz="1600" dirty="0"/>
                        <a:t>- </a:t>
                      </a:r>
                      <a:r>
                        <a:rPr sz="1600" dirty="0"/>
                        <a:t>Spell check options given on </a:t>
                      </a:r>
                      <a:r>
                        <a:rPr sz="1600" dirty="0" err="1"/>
                        <a:t>keyboar</a:t>
                      </a:r>
                      <a:r>
                        <a:rPr lang="en-GB" sz="1600" dirty="0"/>
                        <a:t>d.</a:t>
                      </a:r>
                      <a:r>
                        <a:rPr sz="1600" dirty="0"/>
                        <a:t>
</a:t>
                      </a:r>
                      <a:r>
                        <a:rPr lang="en-GB" sz="1600" dirty="0"/>
                        <a:t>- </a:t>
                      </a:r>
                      <a:r>
                        <a:rPr sz="1600" dirty="0"/>
                        <a:t>Extra research on </a:t>
                      </a:r>
                      <a:r>
                        <a:rPr sz="1600" b="1" dirty="0"/>
                        <a:t>Safari </a:t>
                      </a:r>
                      <a:r>
                        <a:rPr sz="1600" dirty="0"/>
                        <a:t>to delve deeper</a:t>
                      </a:r>
                      <a:r>
                        <a:rPr lang="en-GB" sz="1600" dirty="0"/>
                        <a:t>.</a:t>
                      </a:r>
                      <a:endParaRPr sz="16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600"/>
                      </a:pPr>
                      <a:r>
                        <a:rPr lang="en-GB" dirty="0"/>
                        <a:t>In </a:t>
                      </a:r>
                      <a:r>
                        <a:rPr lang="en-GB" b="1" i="0" dirty="0"/>
                        <a:t>Keynote</a:t>
                      </a:r>
                    </a:p>
                    <a:p>
                      <a:pPr algn="l" defTabSz="801472">
                        <a:defRPr sz="1600"/>
                      </a:pPr>
                      <a:r>
                        <a:rPr lang="en-GB" b="0" i="0" dirty="0"/>
                        <a:t>- Students collaborate to support </a:t>
                      </a:r>
                      <a:r>
                        <a:rPr lang="en-GB" b="0" i="0" dirty="0" err="1"/>
                        <a:t>eachother</a:t>
                      </a:r>
                      <a:r>
                        <a:rPr lang="en-GB" b="0" i="0" dirty="0"/>
                        <a:t> with their written work, adding to other paragraphs to help improve</a:t>
                      </a:r>
                      <a:endParaRPr b="0" i="0"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015360078"/>
                  </a:ext>
                </a:extLst>
              </a:tr>
              <a:tr h="1694076">
                <a:tc>
                  <a:txBody>
                    <a:bodyPr/>
                    <a:lstStyle/>
                    <a:p>
                      <a:pPr algn="l" defTabSz="801472">
                        <a:defRPr sz="1800"/>
                      </a:pPr>
                      <a:r>
                        <a:rPr sz="1600" b="1" dirty="0"/>
                        <a:t>Giving feedback to students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800"/>
                      </a:pPr>
                      <a:r>
                        <a:rPr sz="1600" dirty="0"/>
                        <a:t>Mark on </a:t>
                      </a:r>
                      <a:r>
                        <a:rPr sz="1600" b="1" dirty="0" err="1"/>
                        <a:t>Showbie</a:t>
                      </a:r>
                      <a:r>
                        <a:rPr sz="1600" dirty="0"/>
                        <a:t> 
</a:t>
                      </a:r>
                      <a:r>
                        <a:rPr lang="en-GB" sz="1600" dirty="0"/>
                        <a:t>- </a:t>
                      </a:r>
                      <a:r>
                        <a:rPr sz="1600" dirty="0"/>
                        <a:t>Students can access all work whilst you are </a:t>
                      </a:r>
                      <a:r>
                        <a:rPr sz="1600" dirty="0" err="1"/>
                        <a:t>markin</a:t>
                      </a:r>
                      <a:r>
                        <a:rPr lang="en-GB" sz="1600" dirty="0"/>
                        <a:t>g.</a:t>
                      </a:r>
                      <a:r>
                        <a:rPr sz="1600" dirty="0"/>
                        <a:t>
</a:t>
                      </a:r>
                      <a:r>
                        <a:rPr lang="en-GB" sz="1600" dirty="0"/>
                        <a:t>- </a:t>
                      </a:r>
                      <a:r>
                        <a:rPr sz="1600" dirty="0"/>
                        <a:t>Notification once feedback has been given</a:t>
                      </a:r>
                      <a:r>
                        <a:rPr lang="en-GB" sz="1600" dirty="0"/>
                        <a:t>.</a:t>
                      </a:r>
                      <a:r>
                        <a:rPr sz="1600" dirty="0"/>
                        <a:t>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600"/>
                      </a:pPr>
                      <a:r>
                        <a:rPr lang="en-GB" dirty="0"/>
                        <a:t>Students assess each others work by posting feedback on </a:t>
                      </a:r>
                      <a:r>
                        <a:rPr lang="en-GB" b="1" dirty="0" err="1"/>
                        <a:t>Padlet</a:t>
                      </a:r>
                      <a:r>
                        <a:rPr lang="en-GB" b="1" dirty="0"/>
                        <a:t>.</a:t>
                      </a:r>
                      <a:endParaRPr lang="en-GB" dirty="0"/>
                    </a:p>
                    <a:p>
                      <a:pPr algn="l" defTabSz="801472">
                        <a:defRPr sz="1600"/>
                      </a:pPr>
                      <a:r>
                        <a:rPr lang="en-GB" dirty="0"/>
                        <a:t>- Refer back to </a:t>
                      </a:r>
                      <a:r>
                        <a:rPr lang="en-GB" dirty="0" err="1"/>
                        <a:t>Padlet</a:t>
                      </a:r>
                      <a:r>
                        <a:rPr lang="en-GB" dirty="0"/>
                        <a:t> next time they work on a similar task to act on feedback.</a:t>
                      </a: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256">
                <a:tc>
                  <a:txBody>
                    <a:bodyPr/>
                    <a:lstStyle/>
                    <a:p>
                      <a:pPr algn="l" defTabSz="801472">
                        <a:defRPr sz="1800"/>
                      </a:pPr>
                      <a:r>
                        <a:rPr lang="en-GB" sz="1600" b="1" dirty="0"/>
                        <a:t>Summarise learning</a:t>
                      </a:r>
                      <a:endParaRPr sz="1600" b="1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800"/>
                      </a:pPr>
                      <a:r>
                        <a:rPr sz="1600" b="1" dirty="0" err="1"/>
                        <a:t>Popplet</a:t>
                      </a:r>
                      <a:r>
                        <a:rPr sz="1600" b="1" dirty="0"/>
                        <a:t> app</a:t>
                      </a:r>
                      <a:r>
                        <a:rPr sz="1600" dirty="0"/>
                        <a:t>
</a:t>
                      </a:r>
                      <a:r>
                        <a:rPr lang="en-GB" sz="1600" dirty="0"/>
                        <a:t>- </a:t>
                      </a:r>
                      <a:r>
                        <a:rPr sz="1600" dirty="0"/>
                        <a:t>Photos from </a:t>
                      </a:r>
                      <a:r>
                        <a:rPr sz="1600" b="1" dirty="0"/>
                        <a:t>Safari</a:t>
                      </a:r>
                      <a:r>
                        <a:rPr sz="1600" dirty="0"/>
                        <a:t> added to make it more visual</a:t>
                      </a:r>
                      <a:r>
                        <a:rPr lang="en-GB" sz="1600" dirty="0"/>
                        <a:t>.</a:t>
                      </a:r>
                      <a:r>
                        <a:rPr sz="1600" dirty="0"/>
                        <a:t>
</a:t>
                      </a:r>
                      <a:r>
                        <a:rPr lang="en-GB" sz="1600" dirty="0"/>
                        <a:t>- </a:t>
                      </a:r>
                      <a:r>
                        <a:rPr sz="1600" dirty="0"/>
                        <a:t>Unlimited scale of mind map</a:t>
                      </a:r>
                      <a:r>
                        <a:rPr lang="en-GB" sz="1600" dirty="0"/>
                        <a:t> to allow for lots of links between topics.</a:t>
                      </a:r>
                      <a:endParaRPr sz="16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801472">
                        <a:defRPr sz="1600"/>
                      </a:pPr>
                      <a:r>
                        <a:rPr lang="en-GB" dirty="0"/>
                        <a:t>Students use </a:t>
                      </a:r>
                      <a:r>
                        <a:rPr lang="en-GB" b="1" dirty="0" err="1"/>
                        <a:t>iClips</a:t>
                      </a:r>
                      <a:r>
                        <a:rPr lang="en-GB" dirty="0"/>
                        <a:t> at the end of each lesson to summarise what they have learnt.</a:t>
                      </a:r>
                    </a:p>
                    <a:p>
                      <a:pPr marL="285750" indent="-285750" algn="l" defTabSz="801472">
                        <a:buFontTx/>
                        <a:buChar char="-"/>
                        <a:defRPr sz="1600"/>
                      </a:pPr>
                      <a:r>
                        <a:rPr lang="en-GB" b="1" dirty="0"/>
                        <a:t>Screen record </a:t>
                      </a:r>
                      <a:r>
                        <a:rPr lang="en-GB" dirty="0"/>
                        <a:t>used to talk about diagrams or text.</a:t>
                      </a:r>
                    </a:p>
                    <a:p>
                      <a:pPr marL="285750" indent="-285750" algn="l" defTabSz="801472">
                        <a:buFontTx/>
                        <a:buChar char="-"/>
                        <a:defRPr sz="1600"/>
                      </a:pPr>
                      <a:r>
                        <a:rPr lang="en-GB" dirty="0"/>
                        <a:t>All videos are combined at end of topic to use as a revision resource.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725152736"/>
                  </a:ext>
                </a:extLst>
              </a:tr>
            </a:tbl>
          </a:graphicData>
        </a:graphic>
      </p:graphicFrame>
      <p:pic>
        <p:nvPicPr>
          <p:cNvPr id="190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48" y="208150"/>
            <a:ext cx="708747" cy="10551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25">
            <a:extLst>
              <a:ext uri="{FF2B5EF4-FFF2-40B4-BE49-F238E27FC236}">
                <a16:creationId xmlns:a16="http://schemas.microsoft.com/office/drawing/2014/main" id="{0D1F7F2D-E424-EC43-87B5-99ACA98891A8}"/>
              </a:ext>
            </a:extLst>
          </p:cNvPr>
          <p:cNvSpPr txBox="1"/>
          <p:nvPr/>
        </p:nvSpPr>
        <p:spPr>
          <a:xfrm>
            <a:off x="6003937" y="6291287"/>
            <a:ext cx="1349465" cy="46166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000">
                <a:solidFill>
                  <a:srgbClr val="EC5F33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400" dirty="0"/>
              <a:t>Creativity</a:t>
            </a: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C2D6C9F1-F51E-5341-9FF3-0668B22FE9F0}"/>
              </a:ext>
            </a:extLst>
          </p:cNvPr>
          <p:cNvSpPr txBox="1"/>
          <p:nvPr/>
        </p:nvSpPr>
        <p:spPr>
          <a:xfrm>
            <a:off x="6880663" y="5065296"/>
            <a:ext cx="2113005" cy="46166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000">
                <a:solidFill>
                  <a:srgbClr val="5ABEB4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400" dirty="0"/>
              <a:t>Critical Thinking</a:t>
            </a: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703C0F68-D26F-9E4E-9459-91757191D500}"/>
              </a:ext>
            </a:extLst>
          </p:cNvPr>
          <p:cNvSpPr txBox="1"/>
          <p:nvPr/>
        </p:nvSpPr>
        <p:spPr>
          <a:xfrm>
            <a:off x="5914482" y="1301571"/>
            <a:ext cx="1799109" cy="46166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000">
                <a:solidFill>
                  <a:srgbClr val="2F83B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400" dirty="0"/>
              <a:t>Collaboration</a:t>
            </a: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F3F71CA1-DDAE-E146-97F7-310391676A8D}"/>
              </a:ext>
            </a:extLst>
          </p:cNvPr>
          <p:cNvSpPr txBox="1"/>
          <p:nvPr/>
        </p:nvSpPr>
        <p:spPr>
          <a:xfrm>
            <a:off x="5914482" y="3880619"/>
            <a:ext cx="2092647" cy="46166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000">
                <a:solidFill>
                  <a:srgbClr val="CA408A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2400" dirty="0"/>
              <a:t>Communication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>
            <a:spLocks noGrp="1"/>
          </p:cNvSpPr>
          <p:nvPr>
            <p:ph type="title"/>
          </p:nvPr>
        </p:nvSpPr>
        <p:spPr>
          <a:xfrm>
            <a:off x="418104" y="253415"/>
            <a:ext cx="7118637" cy="1143241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002060"/>
                </a:solidFill>
              </a:defRPr>
            </a:lvl1pPr>
          </a:lstStyle>
          <a:p>
            <a:r>
              <a:t>Modification</a:t>
            </a:r>
          </a:p>
        </p:txBody>
      </p:sp>
      <p:pic>
        <p:nvPicPr>
          <p:cNvPr id="194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48" y="208150"/>
            <a:ext cx="708747" cy="1055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9C138-56C9-7449-B2B4-33B1E4793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66" y="1210007"/>
            <a:ext cx="8560974" cy="6068123"/>
          </a:xfrm>
          <a:prstGeom prst="rect">
            <a:avLst/>
          </a:prstGeom>
        </p:spPr>
      </p:pic>
      <p:pic>
        <p:nvPicPr>
          <p:cNvPr id="193" name="Picture 7" descr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80663" y="117884"/>
            <a:ext cx="2144611" cy="24735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JB Presentation">
  <a:themeElements>
    <a:clrScheme name="SJB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JB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JB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JB Presentation">
  <a:themeElements>
    <a:clrScheme name="SJB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JB Presentatio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JB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484</Words>
  <Application>Microsoft Macintosh PowerPoint</Application>
  <PresentationFormat>On-screen Show (4:3)</PresentationFormat>
  <Paragraphs>78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Helvetica</vt:lpstr>
      <vt:lpstr>Trebuchet MS</vt:lpstr>
      <vt:lpstr>SJB Presentation</vt:lpstr>
      <vt:lpstr>21st Century Skills</vt:lpstr>
      <vt:lpstr>SAMR Model</vt:lpstr>
      <vt:lpstr>SAMR Model</vt:lpstr>
      <vt:lpstr>SAMR Model</vt:lpstr>
      <vt:lpstr>Augmentation</vt:lpstr>
      <vt:lpstr>Augmentation</vt:lpstr>
      <vt:lpstr>SAMR Model</vt:lpstr>
      <vt:lpstr>Modification</vt:lpstr>
      <vt:lpstr>Modification</vt:lpstr>
      <vt:lpstr>SAMR Model</vt:lpstr>
      <vt:lpstr>Redefinition</vt:lpstr>
      <vt:lpstr>Where are you now?</vt:lpstr>
      <vt:lpstr>Things to Consider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Skills</dc:title>
  <cp:lastModifiedBy>Microsoft Office User</cp:lastModifiedBy>
  <cp:revision>11</cp:revision>
  <dcterms:modified xsi:type="dcterms:W3CDTF">2018-03-11T20:50:57Z</dcterms:modified>
</cp:coreProperties>
</file>