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599"/>
  </p:normalViewPr>
  <p:slideViewPr>
    <p:cSldViewPr>
      <p:cViewPr varScale="1">
        <p:scale>
          <a:sx n="93" d="100"/>
          <a:sy n="93" d="100"/>
        </p:scale>
        <p:origin x="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8002-EBE6-4A78-9A2D-C37F64A39FAE}" type="datetimeFigureOut">
              <a:rPr lang="en-GB" smtClean="0"/>
              <a:t>23/10/2017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3C3C-E6CA-43DC-A7E5-587EF4160FF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381328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Aaron Jewell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u="sng" dirty="0" smtClean="0"/>
              <a:t>Using Apple Clips in and out of the classroom</a:t>
            </a:r>
            <a:endParaRPr lang="en-GB" sz="5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2968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AIM: To be able to take away at least 1 practical strategy of how you can use Apple Clips in your teaching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zanzebek.com/wp-content/uploads/2017/04/Apple-Clips-iOS-App-mobile-video-editing-400x400bb-Zanzebek-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3068960" cy="3068960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793" y="6164590"/>
            <a:ext cx="1872207" cy="6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In the classroom...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266928" cy="499715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This App is great for:</a:t>
            </a:r>
          </a:p>
          <a:p>
            <a:pPr lvl="1"/>
            <a:r>
              <a:rPr lang="en-GB" dirty="0" smtClean="0"/>
              <a:t>Starter recap activities</a:t>
            </a:r>
          </a:p>
          <a:p>
            <a:pPr lvl="1"/>
            <a:r>
              <a:rPr lang="en-GB" dirty="0" smtClean="0"/>
              <a:t>AFL checks – record answer to key questions and create compilation of lesson</a:t>
            </a:r>
          </a:p>
          <a:p>
            <a:pPr lvl="1"/>
            <a:r>
              <a:rPr lang="en-GB" dirty="0" smtClean="0"/>
              <a:t>Plenary – what have you learnt summaries</a:t>
            </a:r>
          </a:p>
          <a:p>
            <a:pPr lvl="1"/>
            <a:r>
              <a:rPr lang="en-GB" dirty="0" smtClean="0"/>
              <a:t>Creative tasks – news reports, field reports, keyword definitions, weather forecasts, etc. </a:t>
            </a:r>
          </a:p>
          <a:p>
            <a:pPr lvl="1"/>
            <a:r>
              <a:rPr lang="en-GB" dirty="0" smtClean="0"/>
              <a:t>Providing feedback</a:t>
            </a:r>
          </a:p>
          <a:p>
            <a:pPr lvl="1"/>
            <a:r>
              <a:rPr lang="en-GB" dirty="0" smtClean="0"/>
              <a:t>Explaining topics</a:t>
            </a:r>
          </a:p>
          <a:p>
            <a:pPr lvl="1"/>
            <a:r>
              <a:rPr lang="en-GB" dirty="0" smtClean="0"/>
              <a:t>Examine and discuss photos</a:t>
            </a:r>
          </a:p>
        </p:txBody>
      </p:sp>
      <p:pic>
        <p:nvPicPr>
          <p:cNvPr id="38914" name="Picture 2" descr="Image result for uses of apple clips in cla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48339" cy="1883441"/>
          </a:xfrm>
          <a:prstGeom prst="rect">
            <a:avLst/>
          </a:prstGeom>
          <a:noFill/>
        </p:spPr>
      </p:pic>
      <p:pic>
        <p:nvPicPr>
          <p:cNvPr id="38916" name="Picture 4" descr="Image result for uses of apple clips in cla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21696"/>
            <a:ext cx="3605472" cy="2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en-GB" sz="13800" dirty="0" smtClean="0"/>
              <a:t>Examples...</a:t>
            </a:r>
            <a:endParaRPr lang="en-GB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7"/>
          <p:cNvGrpSpPr/>
          <p:nvPr/>
        </p:nvGrpSpPr>
        <p:grpSpPr>
          <a:xfrm>
            <a:off x="-5382" y="5774172"/>
            <a:ext cx="9149382" cy="1105294"/>
            <a:chOff x="-139700" y="-139699"/>
            <a:chExt cx="12607626" cy="1571972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12328227" cy="1292573"/>
            </a:xfrm>
            <a:prstGeom prst="rect">
              <a:avLst/>
            </a:prstGeom>
            <a:solidFill>
              <a:srgbClr val="0065C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1700" b="1" u="sng" dirty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Stretch and Challenge: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700" dirty="0">
                  <a:solidFill>
                    <a:srgbClr val="FFFFFF"/>
                  </a:solidFill>
                </a:rPr>
                <a:t>Can you take more than one measurement at each site and calculate the average?</a:t>
              </a:r>
            </a:p>
          </p:txBody>
        </p:sp>
        <p:pic>
          <p:nvPicPr>
            <p:cNvPr id="175" name="Picture 174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139700" y="-139700"/>
              <a:ext cx="12607627" cy="1571973"/>
            </a:xfrm>
            <a:prstGeom prst="rect">
              <a:avLst/>
            </a:prstGeom>
            <a:effectLst/>
          </p:spPr>
        </p:pic>
      </p:grpSp>
      <p:grpSp>
        <p:nvGrpSpPr>
          <p:cNvPr id="3" name="Group 182"/>
          <p:cNvGrpSpPr/>
          <p:nvPr/>
        </p:nvGrpSpPr>
        <p:grpSpPr>
          <a:xfrm>
            <a:off x="-5381" y="400087"/>
            <a:ext cx="4772280" cy="5374085"/>
            <a:chOff x="-324831" y="-1140432"/>
            <a:chExt cx="6560051" cy="7643141"/>
          </a:xfrm>
        </p:grpSpPr>
        <p:grpSp>
          <p:nvGrpSpPr>
            <p:cNvPr id="4" name="Group 180"/>
            <p:cNvGrpSpPr/>
            <p:nvPr/>
          </p:nvGrpSpPr>
          <p:grpSpPr>
            <a:xfrm>
              <a:off x="-324831" y="-1140432"/>
              <a:ext cx="6397294" cy="7643141"/>
              <a:chOff x="-324830" y="-1140431"/>
              <a:chExt cx="6397293" cy="7643140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-317177" y="-1140431"/>
                <a:ext cx="6389640" cy="76431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pic>
            <p:nvPicPr>
              <p:cNvPr id="178" name="Picture 177"/>
              <p:cNvPicPr/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-324830" y="-1140431"/>
                <a:ext cx="6393245" cy="7643140"/>
              </a:xfrm>
              <a:prstGeom prst="rect">
                <a:avLst/>
              </a:prstGeom>
              <a:effectLst/>
            </p:spPr>
          </p:pic>
        </p:grpSp>
        <p:sp>
          <p:nvSpPr>
            <p:cNvPr id="181" name="Shape 181"/>
            <p:cNvSpPr/>
            <p:nvPr/>
          </p:nvSpPr>
          <p:spPr>
            <a:xfrm>
              <a:off x="-81512" y="-946287"/>
              <a:ext cx="6316732" cy="6936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lang="en-GB" sz="2200" b="1" u="sng" dirty="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200" b="1" u="sng" dirty="0">
                  <a:latin typeface="Helvetica"/>
                  <a:ea typeface="Helvetica"/>
                  <a:cs typeface="Helvetica"/>
                  <a:sym typeface="Helvetica"/>
                </a:rPr>
                <a:t>Data Collection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 b="1" u="sng" dirty="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 b="1" u="sng" dirty="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200" dirty="0"/>
            </a:p>
            <a:p>
              <a:pPr marL="246733" indent="-246733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200" dirty="0"/>
                <a:t>Go and collect the data</a:t>
              </a:r>
            </a:p>
            <a:p>
              <a:pPr marL="246733" indent="-246733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endParaRPr sz="2200" dirty="0"/>
            </a:p>
            <a:p>
              <a:pPr marL="246733" indent="-246733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endParaRPr lang="en-GB" sz="2200" dirty="0"/>
            </a:p>
            <a:p>
              <a:pPr marL="246733" indent="-246733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endParaRPr lang="en-GB" sz="2200" dirty="0"/>
            </a:p>
            <a:p>
              <a:pPr marL="246733" indent="-246733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200" dirty="0"/>
                <a:t>Be prepared to </a:t>
              </a:r>
              <a:r>
                <a:rPr sz="2200" dirty="0" err="1"/>
                <a:t>analyse</a:t>
              </a:r>
              <a:r>
                <a:rPr sz="2200" dirty="0"/>
                <a:t> what you find and share with the rest of the class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100" dirty="0"/>
            </a:p>
          </p:txBody>
        </p:sp>
      </p:grpSp>
      <p:sp>
        <p:nvSpPr>
          <p:cNvPr id="183" name="Shape 183"/>
          <p:cNvSpPr/>
          <p:nvPr/>
        </p:nvSpPr>
        <p:spPr>
          <a:xfrm>
            <a:off x="-5382" y="-11351"/>
            <a:ext cx="9154763" cy="329015"/>
          </a:xfrm>
          <a:prstGeom prst="rect">
            <a:avLst/>
          </a:prstGeom>
          <a:blipFill>
            <a:blip r:embed="rId4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113" tIns="25113" rIns="25113" bIns="25113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LO3: </a:t>
            </a:r>
            <a:r>
              <a:rPr u="sng" dirty="0">
                <a:solidFill>
                  <a:srgbClr val="FFFFFF"/>
                </a:solidFill>
              </a:rPr>
              <a:t>Validate</a:t>
            </a:r>
            <a:r>
              <a:rPr dirty="0">
                <a:solidFill>
                  <a:srgbClr val="FFFFFF"/>
                </a:solidFill>
              </a:rPr>
              <a:t> your predictions by going out to collect real climatic data</a:t>
            </a:r>
            <a:r>
              <a:rPr dirty="0" smtClean="0">
                <a:solidFill>
                  <a:srgbClr val="FFFFFF"/>
                </a:solidFill>
              </a:rPr>
              <a:t>.</a:t>
            </a:r>
            <a:r>
              <a:rPr lang="en-GB" dirty="0" smtClean="0">
                <a:solidFill>
                  <a:srgbClr val="FFFFFF"/>
                </a:solidFill>
              </a:rPr>
              <a:t> (M)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84" name="microclimates_picture_cartoon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623673" y="400086"/>
            <a:ext cx="4520327" cy="27532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193"/>
          <p:cNvGrpSpPr/>
          <p:nvPr/>
        </p:nvGrpSpPr>
        <p:grpSpPr>
          <a:xfrm>
            <a:off x="4651119" y="3224006"/>
            <a:ext cx="4492881" cy="2550166"/>
            <a:chOff x="0" y="0"/>
            <a:chExt cx="5478885" cy="3171291"/>
          </a:xfrm>
        </p:grpSpPr>
        <p:pic>
          <p:nvPicPr>
            <p:cNvPr id="185" name="image4.pn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78886" cy="3171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Shape 186"/>
            <p:cNvSpPr/>
            <p:nvPr/>
          </p:nvSpPr>
          <p:spPr>
            <a:xfrm>
              <a:off x="2990138" y="2502445"/>
              <a:ext cx="647186" cy="451409"/>
            </a:xfrm>
            <a:prstGeom prst="rect">
              <a:avLst/>
            </a:prstGeom>
            <a:solidFill>
              <a:srgbClr val="17375E">
                <a:alpha val="28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457200">
                <a:def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800" dirty="0"/>
                <a:t>Geog / History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997789" y="2445727"/>
              <a:ext cx="431457" cy="464981"/>
            </a:xfrm>
            <a:prstGeom prst="rect">
              <a:avLst/>
            </a:prstGeom>
            <a:solidFill>
              <a:srgbClr val="17375E">
                <a:alpha val="28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321457">
                <a:defRPr sz="1800">
                  <a:solidFill>
                    <a:srgbClr val="000000"/>
                  </a:solidFill>
                </a:defRPr>
              </a:pPr>
              <a:r>
                <a:rPr sz="800" b="1" dirty="0"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sz="800" b="1" baseline="29000" dirty="0"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sz="800" b="1" dirty="0">
                  <a:latin typeface="Calibri"/>
                  <a:ea typeface="Calibri"/>
                  <a:cs typeface="Calibri"/>
                  <a:sym typeface="Calibri"/>
                </a:rPr>
                <a:t> form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4284507" y="966622"/>
              <a:ext cx="647186" cy="365117"/>
            </a:xfrm>
            <a:prstGeom prst="rect">
              <a:avLst/>
            </a:prstGeom>
            <a:solidFill>
              <a:srgbClr val="17375E">
                <a:alpha val="28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457200">
                <a:def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800" dirty="0"/>
                <a:t>Gym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1954643" y="819766"/>
              <a:ext cx="647186" cy="349538"/>
            </a:xfrm>
            <a:prstGeom prst="rect">
              <a:avLst/>
            </a:prstGeom>
            <a:solidFill>
              <a:srgbClr val="17375E">
                <a:alpha val="28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defTabSz="457200">
                <a:def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800" dirty="0"/>
                <a:t>HALL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3076430" y="349011"/>
              <a:ext cx="647185" cy="464981"/>
            </a:xfrm>
            <a:prstGeom prst="rect">
              <a:avLst/>
            </a:prstGeom>
            <a:solidFill>
              <a:srgbClr val="17375E">
                <a:alpha val="28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457200">
                <a:def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800" dirty="0"/>
                <a:t>Main block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3033284" y="1639533"/>
              <a:ext cx="647185" cy="451409"/>
            </a:xfrm>
            <a:prstGeom prst="rect">
              <a:avLst/>
            </a:prstGeom>
            <a:solidFill>
              <a:srgbClr val="17375E">
                <a:alpha val="28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321457">
                <a:defRPr sz="1800">
                  <a:solidFill>
                    <a:srgbClr val="000000"/>
                  </a:solidFill>
                </a:defRPr>
              </a:pPr>
              <a:r>
                <a:rPr sz="800" b="1" dirty="0">
                  <a:latin typeface="Calibri"/>
                  <a:ea typeface="Calibri"/>
                  <a:cs typeface="Calibri"/>
                  <a:sym typeface="Calibri"/>
                </a:rPr>
                <a:t>Staff</a:t>
              </a:r>
            </a:p>
            <a:p>
              <a:pPr defTabSz="321457">
                <a:defRPr sz="1800">
                  <a:solidFill>
                    <a:srgbClr val="000000"/>
                  </a:solidFill>
                </a:defRPr>
              </a:pPr>
              <a:r>
                <a:rPr sz="800" b="1" dirty="0">
                  <a:latin typeface="Calibri"/>
                  <a:ea typeface="Calibri"/>
                  <a:cs typeface="Calibri"/>
                  <a:sym typeface="Calibri"/>
                </a:rPr>
                <a:t>room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4284507" y="1931406"/>
              <a:ext cx="862914" cy="349537"/>
            </a:xfrm>
            <a:prstGeom prst="rect">
              <a:avLst/>
            </a:prstGeom>
            <a:solidFill>
              <a:srgbClr val="17375E">
                <a:alpha val="28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457200">
                <a:def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800" dirty="0"/>
                <a:t>Playground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8"/>
          <p:cNvGrpSpPr/>
          <p:nvPr/>
        </p:nvGrpSpPr>
        <p:grpSpPr>
          <a:xfrm>
            <a:off x="-5383" y="5752707"/>
            <a:ext cx="9149383" cy="1105294"/>
            <a:chOff x="-139700" y="-139699"/>
            <a:chExt cx="12607626" cy="1571972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12328227" cy="1292573"/>
            </a:xfrm>
            <a:prstGeom prst="rect">
              <a:avLst/>
            </a:prstGeom>
            <a:solidFill>
              <a:srgbClr val="0065C1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1700" b="1" u="sng" dirty="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rPr>
                <a:t>Stretch and Challenge: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700" dirty="0">
                  <a:solidFill>
                    <a:srgbClr val="FFFFFF"/>
                  </a:solidFill>
                </a:rPr>
                <a:t>Can you suggest what other data you would collect if you had the chance to do it again?</a:t>
              </a:r>
            </a:p>
          </p:txBody>
        </p:sp>
        <p:pic>
          <p:nvPicPr>
            <p:cNvPr id="196" name="Picture 195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-139700" y="-139700"/>
              <a:ext cx="12607627" cy="1571973"/>
            </a:xfrm>
            <a:prstGeom prst="rect">
              <a:avLst/>
            </a:prstGeom>
            <a:effectLst/>
          </p:spPr>
        </p:pic>
      </p:grpSp>
      <p:grpSp>
        <p:nvGrpSpPr>
          <p:cNvPr id="3" name="Group 203"/>
          <p:cNvGrpSpPr/>
          <p:nvPr/>
        </p:nvGrpSpPr>
        <p:grpSpPr>
          <a:xfrm>
            <a:off x="-5381" y="307378"/>
            <a:ext cx="4549155" cy="5445328"/>
            <a:chOff x="-31749" y="-31749"/>
            <a:chExt cx="6469908" cy="6313682"/>
          </a:xfrm>
        </p:grpSpPr>
        <p:grpSp>
          <p:nvGrpSpPr>
            <p:cNvPr id="4" name="Group 201"/>
            <p:cNvGrpSpPr/>
            <p:nvPr/>
          </p:nvGrpSpPr>
          <p:grpSpPr>
            <a:xfrm>
              <a:off x="-31750" y="-31750"/>
              <a:ext cx="6469909" cy="6313683"/>
              <a:chOff x="-31749" y="-31749"/>
              <a:chExt cx="6469908" cy="6313682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6406409" cy="625018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pic>
            <p:nvPicPr>
              <p:cNvPr id="199" name="Picture 198"/>
              <p:cNvPicPr/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-31750" y="-31750"/>
                <a:ext cx="6469909" cy="6313683"/>
              </a:xfrm>
              <a:prstGeom prst="rect">
                <a:avLst/>
              </a:prstGeom>
              <a:effectLst/>
            </p:spPr>
          </p:pic>
        </p:grpSp>
        <p:sp>
          <p:nvSpPr>
            <p:cNvPr id="202" name="Shape 202"/>
            <p:cNvSpPr/>
            <p:nvPr/>
          </p:nvSpPr>
          <p:spPr>
            <a:xfrm>
              <a:off x="44838" y="80775"/>
              <a:ext cx="6316732" cy="6088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 defTabSz="361460">
                <a:defRPr sz="1800">
                  <a:solidFill>
                    <a:srgbClr val="000000"/>
                  </a:solidFill>
                </a:defRPr>
              </a:pPr>
              <a:r>
                <a:rPr sz="2200" b="1" u="sng" dirty="0">
                  <a:latin typeface="Helvetica"/>
                  <a:ea typeface="Helvetica"/>
                  <a:cs typeface="Helvetica"/>
                  <a:sym typeface="Helvetica"/>
                </a:rPr>
                <a:t>Data Analysis/Presentation</a:t>
              </a:r>
            </a:p>
            <a:p>
              <a:pPr defTabSz="361460">
                <a:defRPr sz="1800">
                  <a:solidFill>
                    <a:srgbClr val="000000"/>
                  </a:solidFill>
                </a:defRPr>
              </a:pPr>
              <a:endParaRPr sz="2200" dirty="0"/>
            </a:p>
            <a:p>
              <a:pPr marL="217124" indent="-217124" defTabSz="361460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200" dirty="0"/>
                <a:t>Choose an app of your choice (e.g. Popp</a:t>
              </a:r>
              <a:r>
                <a:rPr lang="en-GB" sz="2200" dirty="0"/>
                <a:t>l</a:t>
              </a:r>
              <a:r>
                <a:rPr sz="2200" dirty="0"/>
                <a:t>et, </a:t>
              </a:r>
              <a:r>
                <a:rPr sz="2200" dirty="0" err="1"/>
                <a:t>Skitch</a:t>
              </a:r>
              <a:r>
                <a:rPr sz="2200" dirty="0"/>
                <a:t>, </a:t>
              </a:r>
              <a:r>
                <a:rPr sz="2200" dirty="0" smtClean="0"/>
                <a:t>iMovie</a:t>
              </a:r>
              <a:r>
                <a:rPr lang="en-GB" sz="2200" dirty="0" smtClean="0"/>
                <a:t>, </a:t>
              </a:r>
              <a:r>
                <a:rPr lang="en-GB" sz="2200" b="1" dirty="0"/>
                <a:t>CLIPS</a:t>
              </a:r>
              <a:r>
                <a:rPr sz="2200" dirty="0"/>
                <a:t> etc.)</a:t>
              </a:r>
            </a:p>
            <a:p>
              <a:pPr marL="217124" indent="-217124" defTabSz="361460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endParaRPr sz="2200" dirty="0"/>
            </a:p>
            <a:p>
              <a:pPr marL="217124" indent="-217124" defTabSz="361460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200" dirty="0"/>
                <a:t>As a group, you will present your results to the class</a:t>
              </a:r>
            </a:p>
            <a:p>
              <a:pPr defTabSz="361460">
                <a:defRPr sz="1800">
                  <a:solidFill>
                    <a:srgbClr val="000000"/>
                  </a:solidFill>
                </a:defRPr>
              </a:pPr>
              <a:endParaRPr sz="2200" dirty="0"/>
            </a:p>
            <a:p>
              <a:pPr marL="217124" indent="-217124" defTabSz="361460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200" dirty="0"/>
                <a:t>You must say why you think the temperature or wind speed changed at different sites</a:t>
              </a:r>
            </a:p>
            <a:p>
              <a:pPr defTabSz="361460">
                <a:defRPr sz="1800">
                  <a:solidFill>
                    <a:srgbClr val="000000"/>
                  </a:solidFill>
                </a:defRPr>
              </a:pPr>
              <a:endParaRPr sz="2200" dirty="0"/>
            </a:p>
            <a:p>
              <a:pPr marL="217124" indent="-217124" defTabSz="361460">
                <a:buSzPct val="75000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200" dirty="0"/>
                <a:t>Did it match your predictions?</a:t>
              </a:r>
            </a:p>
            <a:p>
              <a:pPr defTabSz="361460">
                <a:defRPr sz="1800">
                  <a:solidFill>
                    <a:srgbClr val="000000"/>
                  </a:solidFill>
                </a:defRPr>
              </a:pPr>
              <a:endParaRPr sz="1900" dirty="0"/>
            </a:p>
          </p:txBody>
        </p:sp>
      </p:grpSp>
      <p:sp>
        <p:nvSpPr>
          <p:cNvPr id="204" name="Shape 204"/>
          <p:cNvSpPr/>
          <p:nvPr/>
        </p:nvSpPr>
        <p:spPr>
          <a:xfrm>
            <a:off x="-5382" y="-11351"/>
            <a:ext cx="9154763" cy="329015"/>
          </a:xfrm>
          <a:prstGeom prst="rect">
            <a:avLst/>
          </a:prstGeom>
          <a:blipFill>
            <a:blip r:embed="rId4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113" tIns="25113" rIns="25113" bIns="25113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LO3: </a:t>
            </a:r>
            <a:r>
              <a:rPr u="sng" dirty="0">
                <a:solidFill>
                  <a:srgbClr val="FFFFFF"/>
                </a:solidFill>
              </a:rPr>
              <a:t>Validate</a:t>
            </a:r>
            <a:r>
              <a:rPr dirty="0">
                <a:solidFill>
                  <a:srgbClr val="FFFFFF"/>
                </a:solidFill>
              </a:rPr>
              <a:t> your predictions by going out to collect real climatic data</a:t>
            </a:r>
            <a:r>
              <a:rPr dirty="0" smtClean="0">
                <a:solidFill>
                  <a:srgbClr val="FFFFFF"/>
                </a:solidFill>
              </a:rPr>
              <a:t>.</a:t>
            </a:r>
            <a:r>
              <a:rPr lang="en-GB" dirty="0" smtClean="0">
                <a:solidFill>
                  <a:srgbClr val="FFFFFF"/>
                </a:solidFill>
              </a:rPr>
              <a:t> (M)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05" name="Unknown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716016" y="548680"/>
            <a:ext cx="1872208" cy="2088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s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103809" y="2729923"/>
            <a:ext cx="1892300" cy="1839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Unknown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092280" y="548680"/>
            <a:ext cx="1865536" cy="1872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 descr="http://zanzebek.com/wp-content/uploads/2017/04/Apple-Clips-iOS-App-mobile-video-editing-400x400bb-Zanzebek-iO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6099" y="3136480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Outside the classroom...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Great for:</a:t>
            </a:r>
          </a:p>
          <a:p>
            <a:pPr lvl="1"/>
            <a:r>
              <a:rPr lang="en-GB" dirty="0" smtClean="0"/>
              <a:t>Reflective homework’s</a:t>
            </a:r>
          </a:p>
          <a:p>
            <a:pPr lvl="1"/>
            <a:r>
              <a:rPr lang="en-GB" dirty="0" smtClean="0"/>
              <a:t>Uploading media, </a:t>
            </a:r>
            <a:r>
              <a:rPr lang="en-GB" dirty="0" err="1" smtClean="0"/>
              <a:t>vlog</a:t>
            </a:r>
            <a:r>
              <a:rPr lang="en-GB" dirty="0" smtClean="0"/>
              <a:t> based tasks</a:t>
            </a:r>
          </a:p>
          <a:p>
            <a:pPr lvl="1"/>
            <a:r>
              <a:rPr lang="en-GB" dirty="0" smtClean="0"/>
              <a:t>Recording and commenting firsthand on fieldwork</a:t>
            </a:r>
          </a:p>
          <a:p>
            <a:pPr lvl="1">
              <a:buNone/>
            </a:pPr>
            <a:endParaRPr lang="en-GB" dirty="0"/>
          </a:p>
        </p:txBody>
      </p:sp>
      <p:pic>
        <p:nvPicPr>
          <p:cNvPr id="39940" name="Picture 4" descr="Image result for apple clip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727027"/>
            <a:ext cx="5940152" cy="313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Why Apple Clips is better than </a:t>
            </a:r>
            <a:r>
              <a:rPr lang="en-GB" b="1" u="sng" dirty="0" err="1" smtClean="0"/>
              <a:t>iMovie</a:t>
            </a:r>
            <a:r>
              <a:rPr lang="en-GB" b="1" u="sng" dirty="0" smtClean="0"/>
              <a:t>!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92514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Easy to use</a:t>
            </a:r>
          </a:p>
          <a:p>
            <a:r>
              <a:rPr lang="en-GB" dirty="0" smtClean="0"/>
              <a:t>Speech to text dictation in real time – up to 36 languages too!</a:t>
            </a:r>
          </a:p>
          <a:p>
            <a:r>
              <a:rPr lang="en-GB" dirty="0" smtClean="0"/>
              <a:t>Taps into social media generation with square video format and sharing capabilities- phone friendly </a:t>
            </a:r>
          </a:p>
          <a:p>
            <a:r>
              <a:rPr lang="en-GB" dirty="0" smtClean="0"/>
              <a:t>Soundtrack automatically adjusts to speech</a:t>
            </a:r>
          </a:p>
          <a:p>
            <a:r>
              <a:rPr lang="en-GB" dirty="0" smtClean="0"/>
              <a:t>Lots of overlays – all of which are animated and customisable</a:t>
            </a:r>
          </a:p>
          <a:p>
            <a:r>
              <a:rPr lang="en-GB" dirty="0" smtClean="0"/>
              <a:t>“Like </a:t>
            </a:r>
            <a:r>
              <a:rPr lang="en-GB" dirty="0" err="1" smtClean="0"/>
              <a:t>iMovie</a:t>
            </a:r>
            <a:r>
              <a:rPr lang="en-GB" dirty="0" smtClean="0"/>
              <a:t> but with social media style sprinkles throughout” – CNET 3/17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4034" name="Picture 2" descr="Image result for apple clip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1557160"/>
            <a:ext cx="4788024" cy="5300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349</Words>
  <Application>Microsoft Macintosh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Using Apple Clips in and out of the classroom</vt:lpstr>
      <vt:lpstr>In the classroom...</vt:lpstr>
      <vt:lpstr>Examples...</vt:lpstr>
      <vt:lpstr>PowerPoint Presentation</vt:lpstr>
      <vt:lpstr>PowerPoint Presentation</vt:lpstr>
      <vt:lpstr>Outside the classroom...</vt:lpstr>
      <vt:lpstr>Why Apple Clips is better than iMovie!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Apple Clips in and out of the classroom</dc:title>
  <dc:creator>Aaron Jewell</dc:creator>
  <cp:lastModifiedBy>C Torlop</cp:lastModifiedBy>
  <cp:revision>18</cp:revision>
  <dcterms:created xsi:type="dcterms:W3CDTF">2017-10-15T12:54:22Z</dcterms:created>
  <dcterms:modified xsi:type="dcterms:W3CDTF">2017-10-23T10:39:47Z</dcterms:modified>
</cp:coreProperties>
</file>