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54"/>
  </p:notesMasterIdLst>
  <p:handoutMasterIdLst>
    <p:handoutMasterId r:id="rId55"/>
  </p:handoutMasterIdLst>
  <p:sldIdLst>
    <p:sldId id="260" r:id="rId3"/>
    <p:sldId id="261" r:id="rId4"/>
    <p:sldId id="304" r:id="rId5"/>
    <p:sldId id="305" r:id="rId6"/>
    <p:sldId id="306" r:id="rId7"/>
    <p:sldId id="307" r:id="rId8"/>
    <p:sldId id="308" r:id="rId9"/>
    <p:sldId id="410" r:id="rId10"/>
    <p:sldId id="310" r:id="rId11"/>
    <p:sldId id="311" r:id="rId12"/>
    <p:sldId id="312" r:id="rId13"/>
    <p:sldId id="417" r:id="rId14"/>
    <p:sldId id="404" r:id="rId15"/>
    <p:sldId id="319" r:id="rId16"/>
    <p:sldId id="411" r:id="rId17"/>
    <p:sldId id="315" r:id="rId18"/>
    <p:sldId id="316" r:id="rId19"/>
    <p:sldId id="317" r:id="rId20"/>
    <p:sldId id="318" r:id="rId21"/>
    <p:sldId id="403" r:id="rId22"/>
    <p:sldId id="320" r:id="rId23"/>
    <p:sldId id="406" r:id="rId24"/>
    <p:sldId id="412" r:id="rId25"/>
    <p:sldId id="322" r:id="rId26"/>
    <p:sldId id="323" r:id="rId27"/>
    <p:sldId id="324" r:id="rId28"/>
    <p:sldId id="408" r:id="rId29"/>
    <p:sldId id="409" r:id="rId30"/>
    <p:sldId id="418" r:id="rId31"/>
    <p:sldId id="413" r:id="rId32"/>
    <p:sldId id="327" r:id="rId33"/>
    <p:sldId id="328" r:id="rId34"/>
    <p:sldId id="329" r:id="rId35"/>
    <p:sldId id="419" r:id="rId36"/>
    <p:sldId id="407" r:id="rId37"/>
    <p:sldId id="332" r:id="rId38"/>
    <p:sldId id="41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415" r:id="rId47"/>
    <p:sldId id="343" r:id="rId48"/>
    <p:sldId id="344" r:id="rId49"/>
    <p:sldId id="345" r:id="rId50"/>
    <p:sldId id="346" r:id="rId51"/>
    <p:sldId id="347" r:id="rId52"/>
    <p:sldId id="34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/>
    <p:restoredTop sz="67350" autoAdjust="0"/>
  </p:normalViewPr>
  <p:slideViewPr>
    <p:cSldViewPr snapToGrid="0" snapToObjects="1">
      <p:cViewPr>
        <p:scale>
          <a:sx n="58" d="100"/>
          <a:sy n="58" d="100"/>
        </p:scale>
        <p:origin x="-1496" y="4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7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7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7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7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7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7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78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54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1 </a:t>
            </a:r>
            <a:r>
              <a:rPr lang="en-GB" dirty="0" smtClean="0"/>
              <a:t>Summer Block </a:t>
            </a:r>
            <a:r>
              <a:rPr lang="en-GB" dirty="0" smtClean="0"/>
              <a:t>1 </a:t>
            </a:r>
            <a:r>
              <a:rPr lang="en-GB" dirty="0" smtClean="0"/>
              <a:t>Number: Multiplication and Division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 In Tens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endParaRPr lang="en-GB" sz="3200" dirty="0"/>
          </a:p>
          <a:p>
            <a:r>
              <a:rPr lang="en-GB" sz="3200" dirty="0" smtClean="0"/>
              <a:t>Count in multiples of 2’s 5’s and 10’s.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47" y="2288215"/>
            <a:ext cx="7464300" cy="286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29" y="2444698"/>
            <a:ext cx="7286888" cy="26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92" y="2606631"/>
            <a:ext cx="7109697" cy="240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37" y="1976440"/>
            <a:ext cx="3702240" cy="42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41" y="2111754"/>
            <a:ext cx="5244288" cy="410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1 </a:t>
            </a:r>
            <a:r>
              <a:rPr lang="en-GB" dirty="0" smtClean="0"/>
              <a:t>Summer Block </a:t>
            </a:r>
            <a:r>
              <a:rPr lang="en-GB" dirty="0" smtClean="0"/>
              <a:t>1 </a:t>
            </a:r>
            <a:r>
              <a:rPr lang="en-GB" dirty="0" smtClean="0"/>
              <a:t>Number: Multiplication and Division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equal groups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endParaRPr lang="en-GB" sz="3200" dirty="0"/>
          </a:p>
          <a:p>
            <a:r>
              <a:rPr lang="en-GB" sz="3200" dirty="0" smtClean="0"/>
              <a:t>Count in multiples of 2’s 5’s and 10’s.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83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Equals, </a:t>
            </a:r>
            <a:r>
              <a:rPr lang="en-GB" dirty="0" smtClean="0">
                <a:solidFill>
                  <a:srgbClr val="FF0000"/>
                </a:solidFill>
              </a:rPr>
              <a:t>Sharing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>
                <a:solidFill>
                  <a:srgbClr val="FF0000"/>
                </a:solidFill>
              </a:rPr>
              <a:t>A</a:t>
            </a:r>
            <a:r>
              <a:rPr lang="en-GB" dirty="0" smtClean="0">
                <a:solidFill>
                  <a:srgbClr val="FF0000"/>
                </a:solidFill>
              </a:rPr>
              <a:t>rray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smtClean="0">
                <a:solidFill>
                  <a:srgbClr val="FF0000"/>
                </a:solidFill>
              </a:rPr>
              <a:t>Pattern.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93" y="3581400"/>
            <a:ext cx="6419092" cy="24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01" y="2253742"/>
            <a:ext cx="7293765" cy="27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73" y="2669677"/>
            <a:ext cx="7396113" cy="226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84" y="2397973"/>
            <a:ext cx="6969356" cy="289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>
            <a:normAutofit/>
          </a:bodyPr>
          <a:lstStyle/>
          <a:p>
            <a:pPr algn="l"/>
            <a:endParaRPr lang="en-GB" sz="2400" dirty="0"/>
          </a:p>
          <a:p>
            <a:pPr algn="l"/>
            <a:r>
              <a:rPr lang="en-GB" sz="2400" dirty="0" smtClean="0">
                <a:solidFill>
                  <a:srgbClr val="FF0000"/>
                </a:solidFill>
              </a:rPr>
              <a:t>Array, Equal, Groups.</a:t>
            </a:r>
            <a:endParaRPr lang="en-GB" sz="2400" dirty="0" smtClean="0"/>
          </a:p>
          <a:p>
            <a:pPr algn="l"/>
            <a:endParaRPr lang="en-GB" sz="2400" dirty="0"/>
          </a:p>
          <a:p>
            <a:pPr algn="l"/>
            <a:endParaRPr lang="en-GB" sz="2400" dirty="0" smtClean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331029"/>
            <a:ext cx="5689006" cy="20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4" y="1976440"/>
            <a:ext cx="4371165" cy="43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99" y="2522271"/>
            <a:ext cx="5595344" cy="255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86" y="1976440"/>
            <a:ext cx="5105400" cy="43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1 </a:t>
            </a:r>
            <a:r>
              <a:rPr lang="en-GB" dirty="0" smtClean="0"/>
              <a:t>Summer Block </a:t>
            </a:r>
            <a:r>
              <a:rPr lang="en-GB" dirty="0" smtClean="0"/>
              <a:t>1 </a:t>
            </a:r>
            <a:r>
              <a:rPr lang="en-GB" dirty="0" smtClean="0"/>
              <a:t>Number: Multiplication and Division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Make Arrays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endParaRPr lang="en-GB" sz="3200" dirty="0"/>
          </a:p>
          <a:p>
            <a:r>
              <a:rPr lang="en-GB" sz="3200" dirty="0" smtClean="0"/>
              <a:t>Count in multiples of 2’s 5’s and 10’s.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92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endParaRPr lang="en-GB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41" y="3570909"/>
            <a:ext cx="5759746" cy="2241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641" y="2786743"/>
            <a:ext cx="756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Row, Equal, Array,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99" y="2295466"/>
            <a:ext cx="6452081" cy="30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25" y="3397248"/>
            <a:ext cx="6350" cy="6350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8" y="2270037"/>
            <a:ext cx="6027651" cy="372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82" y="2209737"/>
            <a:ext cx="5146317" cy="339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9" y="2327217"/>
            <a:ext cx="5726081" cy="33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02" y="2241476"/>
            <a:ext cx="4623798" cy="36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33" y="2536371"/>
            <a:ext cx="5954053" cy="303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1 </a:t>
            </a:r>
            <a:r>
              <a:rPr lang="en-GB" dirty="0" smtClean="0"/>
              <a:t>Summer Block </a:t>
            </a:r>
            <a:r>
              <a:rPr lang="en-GB" dirty="0" smtClean="0"/>
              <a:t>1 </a:t>
            </a:r>
            <a:r>
              <a:rPr lang="en-GB" dirty="0" smtClean="0"/>
              <a:t>Number: Multiplication and Division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Make Doubles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endParaRPr lang="en-GB" sz="3200" dirty="0"/>
          </a:p>
          <a:p>
            <a:pPr algn="l"/>
            <a:r>
              <a:rPr lang="en-GB" sz="3200" dirty="0" smtClean="0"/>
              <a:t>Count in multiples of 2’s 5’s and 10’s.</a:t>
            </a:r>
            <a:r>
              <a:rPr lang="en-US" sz="3200" dirty="0"/>
              <a:t> </a:t>
            </a:r>
            <a:endParaRPr lang="en-US" sz="3200" dirty="0" smtClean="0"/>
          </a:p>
          <a:p>
            <a:pPr algn="l"/>
            <a:r>
              <a:rPr lang="en-US" sz="3200" dirty="0" smtClean="0"/>
              <a:t>Solve </a:t>
            </a:r>
            <a:r>
              <a:rPr lang="en-US" sz="3200" dirty="0"/>
              <a:t>one step problems involving multiplication and division, by calculating the answer using concrete objects, pictorial representations and arrays with the support of the teacher. </a:t>
            </a:r>
          </a:p>
          <a:p>
            <a:r>
              <a:rPr lang="en-US" sz="3200" dirty="0"/>
              <a:t>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52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481943"/>
            <a:ext cx="7886700" cy="3487933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Representations, Doubles, Array, Pattern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51" y="3117779"/>
            <a:ext cx="5499383" cy="27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16" y="2254188"/>
            <a:ext cx="6580098" cy="288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5" y="2797629"/>
            <a:ext cx="7472750" cy="13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85" y="2177985"/>
            <a:ext cx="5067844" cy="365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00" y="1976440"/>
            <a:ext cx="5270186" cy="44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13" y="1974600"/>
            <a:ext cx="4521759" cy="4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1 </a:t>
            </a:r>
            <a:r>
              <a:rPr lang="en-GB" dirty="0" smtClean="0"/>
              <a:t>Summer Block </a:t>
            </a:r>
            <a:r>
              <a:rPr lang="en-GB" dirty="0" smtClean="0"/>
              <a:t>1 </a:t>
            </a:r>
            <a:r>
              <a:rPr lang="en-GB" dirty="0" smtClean="0"/>
              <a:t>Number: Multiplication and Division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Make Equal Groups Grouping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endParaRPr lang="en-GB" sz="3200" dirty="0"/>
          </a:p>
          <a:p>
            <a:r>
              <a:rPr lang="en-US" sz="3200" dirty="0"/>
              <a:t>Solve one step problems involving multiplication and division, by calculating the answer using concrete objects, pictorial representations and arrays with the support of the teacher. </a:t>
            </a:r>
          </a:p>
          <a:p>
            <a:r>
              <a:rPr lang="en-US" sz="3200" dirty="0"/>
              <a:t> </a:t>
            </a:r>
            <a:r>
              <a:rPr lang="en-GB" sz="3200" dirty="0" smtClean="0"/>
              <a:t>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798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Total, Equal, Groups, Array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61" y="3198772"/>
            <a:ext cx="6821980" cy="267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02" y="2571706"/>
            <a:ext cx="6856730" cy="215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51" y="2494589"/>
            <a:ext cx="5720092" cy="301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35" y="2461044"/>
            <a:ext cx="6621994" cy="226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97" y="2206095"/>
            <a:ext cx="5500574" cy="366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89" y="2238310"/>
            <a:ext cx="4843782" cy="33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67" y="2214715"/>
            <a:ext cx="4470489" cy="370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28" y="2104941"/>
            <a:ext cx="4395657" cy="382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1 </a:t>
            </a:r>
            <a:r>
              <a:rPr lang="en-GB" dirty="0" smtClean="0"/>
              <a:t>Summer Block </a:t>
            </a:r>
            <a:r>
              <a:rPr lang="en-GB" dirty="0" smtClean="0"/>
              <a:t>1 </a:t>
            </a:r>
            <a:r>
              <a:rPr lang="en-GB" dirty="0" smtClean="0"/>
              <a:t>Number: Multiplication and Division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Make Equal Groups Sharing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endParaRPr lang="en-GB" sz="3200" dirty="0"/>
          </a:p>
          <a:p>
            <a:r>
              <a:rPr lang="en-US" sz="3200" dirty="0"/>
              <a:t>Solve one step problems involving multiplication and division, by calculating the answer using concrete objects, pictorial representations and arrays with the support of the teacher. </a:t>
            </a:r>
          </a:p>
          <a:p>
            <a:r>
              <a:rPr lang="en-US" sz="3200" dirty="0"/>
              <a:t>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938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9830" y="2676454"/>
            <a:ext cx="7445520" cy="3103859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endParaRPr lang="en-GB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5" y="2819399"/>
            <a:ext cx="6417535" cy="3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56" y="2479618"/>
            <a:ext cx="6849287" cy="293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76" y="2505019"/>
            <a:ext cx="5958384" cy="282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17" y="2642935"/>
            <a:ext cx="6909718" cy="16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88" y="2478274"/>
            <a:ext cx="7380603" cy="25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49" y="3406774"/>
            <a:ext cx="12701" cy="4445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57" y="1976440"/>
            <a:ext cx="4954972" cy="43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46" y="2148021"/>
            <a:ext cx="4954968" cy="36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14" y="1976440"/>
            <a:ext cx="3473629" cy="384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1976440"/>
            <a:ext cx="3484887" cy="438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1 </a:t>
            </a:r>
            <a:r>
              <a:rPr lang="en-GB" dirty="0" smtClean="0"/>
              <a:t>Summer Block </a:t>
            </a:r>
            <a:r>
              <a:rPr lang="en-GB" dirty="0" smtClean="0"/>
              <a:t>1 </a:t>
            </a:r>
            <a:r>
              <a:rPr lang="en-GB" dirty="0" smtClean="0"/>
              <a:t>Number: Multiplication and Division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Make Equal Groups 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endParaRPr lang="en-GB" sz="3200" dirty="0"/>
          </a:p>
          <a:p>
            <a:r>
              <a:rPr lang="en-GB" sz="3200" dirty="0" smtClean="0"/>
              <a:t>Count in multiples of 2’s 5’s and 10’s.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475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Array, Equal, </a:t>
            </a:r>
            <a:r>
              <a:rPr lang="en-GB" dirty="0" smtClean="0">
                <a:solidFill>
                  <a:srgbClr val="FF0000"/>
                </a:solidFill>
              </a:rPr>
              <a:t>Groups.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28" y="3152885"/>
            <a:ext cx="6342886" cy="232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403</TotalTime>
  <Words>409</Words>
  <Application>Microsoft Office PowerPoint</Application>
  <PresentationFormat>On-screen Show (4:3)</PresentationFormat>
  <Paragraphs>95</Paragraphs>
  <Slides>51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Title slide</vt:lpstr>
      <vt:lpstr>Slides</vt:lpstr>
      <vt:lpstr>Year 1 Summer Block 1 Number: Multiplication and Division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Summer Block 1 Number: Multiplication and Division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Summer Block 1 Number: Multiplication and Division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1 Summer Block 1 Number: Multiplication and Division</vt:lpstr>
      <vt:lpstr>Key vocabulary and questions</vt:lpstr>
      <vt:lpstr>Fluency</vt:lpstr>
      <vt:lpstr>Fluency</vt:lpstr>
      <vt:lpstr>Reasoning and problem solving</vt:lpstr>
      <vt:lpstr>Reasoning and problem solving</vt:lpstr>
      <vt:lpstr>Reasoning and problem solving</vt:lpstr>
      <vt:lpstr>Year 1 Summer Block 1 Number: Multiplication and Division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Summer Block 1 Number: Multiplication and Division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1 Summer Block 1 Number: Multiplication and Division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paula wills</cp:lastModifiedBy>
  <cp:revision>55</cp:revision>
  <dcterms:created xsi:type="dcterms:W3CDTF">2017-06-27T15:09:43Z</dcterms:created>
  <dcterms:modified xsi:type="dcterms:W3CDTF">2018-04-10T11:34:08Z</dcterms:modified>
</cp:coreProperties>
</file>