
<file path=[Content_Types].xml><?xml version="1.0" encoding="utf-8"?>
<Types xmlns="http://schemas.openxmlformats.org/package/2006/content-types">
  <Default Extension="png" ContentType="image/png"/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36"/>
  </p:notesMasterIdLst>
  <p:handoutMasterIdLst>
    <p:handoutMasterId r:id="rId37"/>
  </p:handoutMasterIdLst>
  <p:sldIdLst>
    <p:sldId id="260" r:id="rId3"/>
    <p:sldId id="417" r:id="rId4"/>
    <p:sldId id="310" r:id="rId5"/>
    <p:sldId id="311" r:id="rId6"/>
    <p:sldId id="313" r:id="rId7"/>
    <p:sldId id="314" r:id="rId8"/>
    <p:sldId id="406" r:id="rId9"/>
    <p:sldId id="315" r:id="rId10"/>
    <p:sldId id="432" r:id="rId11"/>
    <p:sldId id="418" r:id="rId12"/>
    <p:sldId id="316" r:id="rId13"/>
    <p:sldId id="317" r:id="rId14"/>
    <p:sldId id="422" r:id="rId15"/>
    <p:sldId id="434" r:id="rId16"/>
    <p:sldId id="320" r:id="rId17"/>
    <p:sldId id="322" r:id="rId18"/>
    <p:sldId id="435" r:id="rId19"/>
    <p:sldId id="419" r:id="rId20"/>
    <p:sldId id="332" r:id="rId21"/>
    <p:sldId id="323" r:id="rId22"/>
    <p:sldId id="324" r:id="rId23"/>
    <p:sldId id="436" r:id="rId24"/>
    <p:sldId id="326" r:id="rId25"/>
    <p:sldId id="431" r:id="rId26"/>
    <p:sldId id="439" r:id="rId27"/>
    <p:sldId id="440" r:id="rId28"/>
    <p:sldId id="438" r:id="rId29"/>
    <p:sldId id="441" r:id="rId30"/>
    <p:sldId id="442" r:id="rId31"/>
    <p:sldId id="443" r:id="rId32"/>
    <p:sldId id="437" r:id="rId33"/>
    <p:sldId id="444" r:id="rId34"/>
    <p:sldId id="445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8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63" autoAdjust="0"/>
    <p:restoredTop sz="95856" autoAdjust="0"/>
  </p:normalViewPr>
  <p:slideViewPr>
    <p:cSldViewPr snapToGrid="0" snapToObjects="1">
      <p:cViewPr varScale="1">
        <p:scale>
          <a:sx n="81" d="100"/>
          <a:sy n="81" d="100"/>
        </p:scale>
        <p:origin x="115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77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80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109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13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2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1532127"/>
            <a:ext cx="8128000" cy="1325563"/>
          </a:xfrm>
        </p:spPr>
        <p:txBody>
          <a:bodyPr>
            <a:normAutofit/>
          </a:bodyPr>
          <a:lstStyle/>
          <a:p>
            <a:r>
              <a:rPr lang="en-GB" dirty="0" smtClean="0"/>
              <a:t>Year 2 Summer Block 1 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Position &amp; Direction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2897471"/>
            <a:ext cx="7886700" cy="2922034"/>
          </a:xfrm>
        </p:spPr>
        <p:txBody>
          <a:bodyPr>
            <a:normAutofit/>
          </a:bodyPr>
          <a:lstStyle/>
          <a:p>
            <a:r>
              <a:rPr lang="en-GB" sz="3600" b="1" u="sng" dirty="0" smtClean="0">
                <a:latin typeface="Tempus Sans ITC" panose="04020404030D07020202" pitchFamily="82" charset="0"/>
              </a:rPr>
              <a:t>Describing Movement</a:t>
            </a:r>
            <a:endParaRPr lang="en-GB" sz="3600" b="1" u="sng" dirty="0">
              <a:latin typeface="Tempus Sans ITC" panose="04020404030D07020202" pitchFamily="82" charset="0"/>
            </a:endParaRPr>
          </a:p>
          <a:p>
            <a:r>
              <a:rPr lang="en-GB" sz="3600" b="1" i="1" dirty="0">
                <a:latin typeface="Tempus Sans ITC" panose="04020404030D07020202" pitchFamily="8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</a:t>
            </a:r>
            <a:r>
              <a:rPr lang="en-GB" sz="3600" b="1" i="1" dirty="0" smtClean="0">
                <a:latin typeface="Tempus Sans ITC" panose="04020404030D07020202" pitchFamily="8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: </a:t>
            </a:r>
            <a:endParaRPr lang="en-GB" sz="3600" b="1" dirty="0">
              <a:latin typeface="Tempus Sans ITC" panose="04020404030D07020202" pitchFamily="82" charset="0"/>
            </a:endParaRPr>
          </a:p>
          <a:p>
            <a:r>
              <a:rPr lang="en-GB" sz="3600" b="1" dirty="0">
                <a:latin typeface="Tempus Sans ITC" panose="04020404030D07020202" pitchFamily="82" charset="0"/>
              </a:rPr>
              <a:t>Use mathematical vocabulary to describe </a:t>
            </a:r>
            <a:r>
              <a:rPr lang="en-GB" sz="3600" b="1" dirty="0" smtClean="0">
                <a:latin typeface="Tempus Sans ITC" panose="04020404030D07020202" pitchFamily="82" charset="0"/>
              </a:rPr>
              <a:t>movement, </a:t>
            </a:r>
            <a:r>
              <a:rPr lang="en-GB" sz="3600" b="1" dirty="0">
                <a:latin typeface="Tempus Sans ITC" panose="04020404030D07020202" pitchFamily="82" charset="0"/>
              </a:rPr>
              <a:t>including movement in a straight </a:t>
            </a:r>
            <a:r>
              <a:rPr lang="en-GB" sz="3600" b="1" dirty="0" smtClean="0">
                <a:latin typeface="Tempus Sans ITC" panose="04020404030D07020202" pitchFamily="82" charset="0"/>
              </a:rPr>
              <a:t>line </a:t>
            </a:r>
            <a:endParaRPr lang="en-GB" sz="3600" b="1" i="1" dirty="0">
              <a:latin typeface="Tempus Sans ITC" panose="04020404030D07020202" pitchFamily="8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670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7980" y="1063369"/>
            <a:ext cx="7772400" cy="854077"/>
          </a:xfrm>
        </p:spPr>
        <p:txBody>
          <a:bodyPr>
            <a:normAutofit/>
          </a:bodyPr>
          <a:lstStyle/>
          <a:p>
            <a:r>
              <a:rPr lang="en-GB" sz="4800" dirty="0" smtClean="0">
                <a:solidFill>
                  <a:srgbClr val="FF0000"/>
                </a:solidFill>
              </a:rPr>
              <a:t>Vocabulary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635742"/>
            <a:ext cx="6858000" cy="2297317"/>
          </a:xfrm>
        </p:spPr>
        <p:txBody>
          <a:bodyPr/>
          <a:lstStyle/>
          <a:p>
            <a:endParaRPr lang="en-GB" sz="3600" dirty="0"/>
          </a:p>
          <a:p>
            <a:r>
              <a:rPr lang="en-GB" sz="3600" dirty="0" smtClean="0"/>
              <a:t>Movement, forwards</a:t>
            </a:r>
            <a:r>
              <a:rPr lang="en-GB" sz="3600" dirty="0"/>
              <a:t>, backwards, up, down, left, right, movement, straight </a:t>
            </a:r>
            <a:r>
              <a:rPr lang="en-GB" sz="3600" dirty="0" smtClean="0"/>
              <a:t>line, direction, clockwise, anti- clockwise, quarter turn, half turn,</a:t>
            </a:r>
          </a:p>
          <a:p>
            <a:r>
              <a:rPr lang="en-GB" sz="3600" dirty="0" smtClean="0"/>
              <a:t>three quarter turn, full turn.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98242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06533"/>
            <a:ext cx="7772400" cy="854077"/>
          </a:xfrm>
        </p:spPr>
        <p:txBody>
          <a:bodyPr>
            <a:normAutofit/>
          </a:bodyPr>
          <a:lstStyle/>
          <a:p>
            <a:r>
              <a:rPr lang="en-GB" sz="4400" dirty="0">
                <a:solidFill>
                  <a:prstClr val="black"/>
                </a:solidFill>
              </a:rPr>
              <a:t>Key </a:t>
            </a:r>
            <a:r>
              <a:rPr lang="en-GB" sz="4400" dirty="0" smtClean="0">
                <a:solidFill>
                  <a:prstClr val="black"/>
                </a:solidFill>
              </a:rPr>
              <a:t>questions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231490" y="1799303"/>
            <a:ext cx="6858000" cy="2966884"/>
          </a:xfrm>
        </p:spPr>
        <p:txBody>
          <a:bodyPr/>
          <a:lstStyle/>
          <a:p>
            <a:r>
              <a:rPr lang="en-GB" sz="3600" dirty="0" smtClean="0"/>
              <a:t>What </a:t>
            </a:r>
            <a:r>
              <a:rPr lang="en-GB" sz="3600" dirty="0"/>
              <a:t>is each turn called? </a:t>
            </a:r>
          </a:p>
          <a:p>
            <a:r>
              <a:rPr lang="en-GB" sz="3600" dirty="0"/>
              <a:t>What direction was the turn in? </a:t>
            </a:r>
          </a:p>
          <a:p>
            <a:r>
              <a:rPr lang="en-GB" sz="3600" dirty="0"/>
              <a:t>Can we end up facing the same direction if we started facing different directions? </a:t>
            </a:r>
          </a:p>
          <a:p>
            <a:r>
              <a:rPr lang="en-GB" sz="3600" dirty="0"/>
              <a:t>How far has the shape turned? </a:t>
            </a:r>
          </a:p>
          <a:p>
            <a:r>
              <a:rPr lang="en-GB" sz="3600" dirty="0"/>
              <a:t>What does the shape look like after a turn? </a:t>
            </a:r>
          </a:p>
        </p:txBody>
      </p:sp>
    </p:spTree>
    <p:extLst>
      <p:ext uri="{BB962C8B-B14F-4D97-AF65-F5344CB8AC3E}">
        <p14:creationId xmlns:p14="http://schemas.microsoft.com/office/powerpoint/2010/main" val="232358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5324"/>
            <a:ext cx="7772400" cy="1389115"/>
          </a:xfrm>
        </p:spPr>
        <p:txBody>
          <a:bodyPr>
            <a:normAutofit/>
          </a:bodyPr>
          <a:lstStyle/>
          <a:p>
            <a:r>
              <a:rPr lang="en-GB" sz="4400" dirty="0"/>
              <a:t>Fluency</a:t>
            </a:r>
          </a:p>
        </p:txBody>
      </p:sp>
      <p:sp>
        <p:nvSpPr>
          <p:cNvPr id="3" name="Rectangle 2"/>
          <p:cNvSpPr/>
          <p:nvPr/>
        </p:nvSpPr>
        <p:spPr>
          <a:xfrm>
            <a:off x="845574" y="1860151"/>
            <a:ext cx="7452852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3600" dirty="0">
              <a:solidFill>
                <a:srgbClr val="000000"/>
              </a:solidFill>
              <a:latin typeface="Bariol"/>
            </a:endParaRPr>
          </a:p>
          <a:p>
            <a:pPr algn="ctr"/>
            <a:r>
              <a:rPr lang="en-GB" sz="4000" dirty="0">
                <a:latin typeface="Bariol"/>
              </a:rPr>
              <a:t>Using the words forwards, backwards, up, down, left and right, give your partner some instructions to complete around the classroom/playground. 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88447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5324"/>
            <a:ext cx="7772400" cy="854077"/>
          </a:xfrm>
        </p:spPr>
        <p:txBody>
          <a:bodyPr>
            <a:normAutofit/>
          </a:bodyPr>
          <a:lstStyle/>
          <a:p>
            <a:r>
              <a:rPr lang="en-GB" sz="4400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903" y="1622478"/>
            <a:ext cx="7266039" cy="4381057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 flipH="1">
            <a:off x="7580670" y="2143432"/>
            <a:ext cx="9832" cy="10127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79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8316" y="530325"/>
            <a:ext cx="7772400" cy="854077"/>
          </a:xfrm>
        </p:spPr>
        <p:txBody>
          <a:bodyPr>
            <a:normAutofit/>
          </a:bodyPr>
          <a:lstStyle/>
          <a:p>
            <a:r>
              <a:rPr lang="en-GB" sz="4400" dirty="0"/>
              <a:t>Fluency</a:t>
            </a:r>
          </a:p>
        </p:txBody>
      </p:sp>
      <p:sp>
        <p:nvSpPr>
          <p:cNvPr id="5" name="Rectangle 4"/>
          <p:cNvSpPr/>
          <p:nvPr/>
        </p:nvSpPr>
        <p:spPr>
          <a:xfrm>
            <a:off x="7785173" y="2276475"/>
            <a:ext cx="83700" cy="36797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897" y="1681316"/>
            <a:ext cx="6841276" cy="4345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62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9322" y="424462"/>
            <a:ext cx="7772400" cy="854077"/>
          </a:xfrm>
        </p:spPr>
        <p:txBody>
          <a:bodyPr/>
          <a:lstStyle/>
          <a:p>
            <a:r>
              <a:rPr lang="en-GB" sz="3600" dirty="0">
                <a:solidFill>
                  <a:prstClr val="black"/>
                </a:solidFill>
              </a:rPr>
              <a:t>Reasoning and problem solving</a:t>
            </a:r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2473" y="3195605"/>
            <a:ext cx="19053" cy="46679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2009" y="1278539"/>
            <a:ext cx="5476567" cy="5020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16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1131" y="1392551"/>
            <a:ext cx="7772400" cy="854077"/>
          </a:xfrm>
        </p:spPr>
        <p:txBody>
          <a:bodyPr/>
          <a:lstStyle/>
          <a:p>
            <a:r>
              <a:rPr lang="en-GB" sz="3600" dirty="0">
                <a:solidFill>
                  <a:prstClr val="black"/>
                </a:solidFill>
              </a:rPr>
              <a:t>Reasoning and problem solving</a:t>
            </a:r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2473" y="3195605"/>
            <a:ext cx="19053" cy="46679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31131" y="2151727"/>
            <a:ext cx="746268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600" dirty="0">
              <a:solidFill>
                <a:srgbClr val="000000"/>
              </a:solidFill>
              <a:latin typeface="Bariol"/>
            </a:endParaRPr>
          </a:p>
          <a:p>
            <a:pPr algn="ctr"/>
            <a:endParaRPr lang="en-GB" sz="3600" b="1" dirty="0" smtClean="0">
              <a:solidFill>
                <a:srgbClr val="FF0000"/>
              </a:solidFill>
              <a:latin typeface="Bariol"/>
            </a:endParaRPr>
          </a:p>
          <a:p>
            <a:pPr algn="ctr"/>
            <a:r>
              <a:rPr lang="en-GB" sz="3600" b="1" dirty="0" smtClean="0">
                <a:solidFill>
                  <a:srgbClr val="FF0000"/>
                </a:solidFill>
                <a:latin typeface="Bariol"/>
              </a:rPr>
              <a:t>Always</a:t>
            </a:r>
            <a:r>
              <a:rPr lang="en-GB" sz="3600" b="1" dirty="0">
                <a:solidFill>
                  <a:srgbClr val="FF0000"/>
                </a:solidFill>
                <a:latin typeface="Bariol"/>
              </a:rPr>
              <a:t>, Sometimes, Never </a:t>
            </a:r>
          </a:p>
          <a:p>
            <a:pPr algn="ctr"/>
            <a:r>
              <a:rPr lang="en-GB" sz="3600" dirty="0">
                <a:latin typeface="Bariol"/>
              </a:rPr>
              <a:t>If two objects turn in different directions they will not be facing the same way.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54068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7350" y="934653"/>
            <a:ext cx="8128000" cy="1325563"/>
          </a:xfrm>
        </p:spPr>
        <p:txBody>
          <a:bodyPr>
            <a:normAutofit/>
          </a:bodyPr>
          <a:lstStyle/>
          <a:p>
            <a:r>
              <a:rPr lang="en-GB" dirty="0"/>
              <a:t>Year 2 Summer Block 1 </a:t>
            </a:r>
            <a:br>
              <a:rPr lang="en-GB" dirty="0"/>
            </a:br>
            <a:r>
              <a:rPr lang="en-GB" dirty="0"/>
              <a:t>Position &amp; Direction</a:t>
            </a:r>
            <a:endParaRPr lang="en-GB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49" y="2260216"/>
            <a:ext cx="8102395" cy="4061926"/>
          </a:xfrm>
        </p:spPr>
        <p:txBody>
          <a:bodyPr>
            <a:normAutofit fontScale="92500"/>
          </a:bodyPr>
          <a:lstStyle/>
          <a:p>
            <a:r>
              <a:rPr lang="en-GB" sz="3200" b="1" u="sng" dirty="0">
                <a:latin typeface="Tempus Sans ITC" panose="04020404030D07020202" pitchFamily="82" charset="0"/>
              </a:rPr>
              <a:t>Describing </a:t>
            </a:r>
            <a:r>
              <a:rPr lang="en-GB" sz="3200" b="1" u="sng" dirty="0" smtClean="0">
                <a:latin typeface="Tempus Sans ITC" panose="04020404030D07020202" pitchFamily="82" charset="0"/>
              </a:rPr>
              <a:t>Movement and Turns</a:t>
            </a:r>
            <a:endParaRPr lang="en-GB" sz="3200" b="1" u="sng" dirty="0">
              <a:latin typeface="Tempus Sans ITC" panose="04020404030D07020202" pitchFamily="82" charset="0"/>
            </a:endParaRPr>
          </a:p>
          <a:p>
            <a:r>
              <a:rPr lang="en-GB" sz="3200" b="1" i="1" dirty="0">
                <a:latin typeface="Tempus Sans ITC" panose="04020404030D07020202" pitchFamily="8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</a:t>
            </a:r>
            <a:endParaRPr lang="en-GB" sz="3200" b="1" dirty="0">
              <a:latin typeface="Tempus Sans ITC" panose="04020404030D07020202" pitchFamily="82" charset="0"/>
            </a:endParaRPr>
          </a:p>
          <a:p>
            <a:pPr algn="l"/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Use mathematical vocabulary 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to describe </a:t>
            </a:r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position, direction 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and movement </a:t>
            </a:r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including movement in </a:t>
            </a:r>
            <a:r>
              <a:rPr lang="en-GB" sz="3200" i="1" dirty="0" err="1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astraight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 </a:t>
            </a:r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line and 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distinguishing between </a:t>
            </a:r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rotation as a turn and 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in terms </a:t>
            </a:r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of right angles for quarter, 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half and </a:t>
            </a:r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three-quarter turns (</a:t>
            </a:r>
            <a:r>
              <a:rPr lang="en-GB" sz="3200" i="1" dirty="0" err="1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clockwiseand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 </a:t>
            </a:r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anti-clockwise).</a:t>
            </a:r>
          </a:p>
        </p:txBody>
      </p:sp>
    </p:spTree>
    <p:extLst>
      <p:ext uri="{BB962C8B-B14F-4D97-AF65-F5344CB8AC3E}">
        <p14:creationId xmlns:p14="http://schemas.microsoft.com/office/powerpoint/2010/main" val="358177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1576" y="908759"/>
            <a:ext cx="7772400" cy="854077"/>
          </a:xfrm>
        </p:spPr>
        <p:txBody>
          <a:bodyPr>
            <a:normAutofit/>
          </a:bodyPr>
          <a:lstStyle/>
          <a:p>
            <a:r>
              <a:rPr lang="en-GB" sz="4800" dirty="0" smtClean="0">
                <a:solidFill>
                  <a:srgbClr val="FF0000"/>
                </a:solidFill>
              </a:rPr>
              <a:t>Vocabulary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054942"/>
            <a:ext cx="6858000" cy="3903405"/>
          </a:xfrm>
        </p:spPr>
        <p:txBody>
          <a:bodyPr/>
          <a:lstStyle/>
          <a:p>
            <a:r>
              <a:rPr lang="en-GB" sz="3600" dirty="0"/>
              <a:t>Movement, forwards, backwards, up, down, left, right, movement, straight line, direction, clockwise, anti- clockwise, quarter turn, half turn,</a:t>
            </a:r>
          </a:p>
          <a:p>
            <a:r>
              <a:rPr lang="en-GB" sz="3600" dirty="0"/>
              <a:t>three quarter turn, full turn.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919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6075" y="556138"/>
            <a:ext cx="7772400" cy="854077"/>
          </a:xfrm>
        </p:spPr>
        <p:txBody>
          <a:bodyPr>
            <a:normAutofit/>
          </a:bodyPr>
          <a:lstStyle/>
          <a:p>
            <a:r>
              <a:rPr lang="en-GB" sz="4400" dirty="0">
                <a:solidFill>
                  <a:prstClr val="black"/>
                </a:solidFill>
              </a:rPr>
              <a:t>Key </a:t>
            </a:r>
            <a:r>
              <a:rPr lang="en-GB" sz="4400" dirty="0" smtClean="0">
                <a:solidFill>
                  <a:prstClr val="black"/>
                </a:solidFill>
              </a:rPr>
              <a:t>questions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075" y="1553497"/>
            <a:ext cx="8474978" cy="3521843"/>
          </a:xfrm>
        </p:spPr>
        <p:txBody>
          <a:bodyPr/>
          <a:lstStyle/>
          <a:p>
            <a:r>
              <a:rPr lang="en-GB" sz="3600" dirty="0" smtClean="0"/>
              <a:t>Which </a:t>
            </a:r>
            <a:r>
              <a:rPr lang="en-GB" sz="3600" dirty="0"/>
              <a:t>direction is ____ facing to begin with? Why is this important? </a:t>
            </a:r>
          </a:p>
          <a:p>
            <a:r>
              <a:rPr lang="en-GB" sz="3600" dirty="0"/>
              <a:t>Is ____ moving or just changing direction? How do you know? </a:t>
            </a:r>
          </a:p>
          <a:p>
            <a:r>
              <a:rPr lang="en-GB" sz="3600" dirty="0"/>
              <a:t>How can we record the directions given? </a:t>
            </a:r>
          </a:p>
          <a:p>
            <a:r>
              <a:rPr lang="en-GB" sz="3600" dirty="0"/>
              <a:t>How can we show the difference between a turn and moving? </a:t>
            </a:r>
          </a:p>
          <a:p>
            <a:r>
              <a:rPr lang="en-GB" sz="3600" dirty="0"/>
              <a:t>Is there a more efficient route to take? </a:t>
            </a:r>
            <a:endParaRPr lang="en-GB" sz="3600" dirty="0" smtClean="0"/>
          </a:p>
        </p:txBody>
      </p:sp>
    </p:spTree>
    <p:extLst>
      <p:ext uri="{BB962C8B-B14F-4D97-AF65-F5344CB8AC3E}">
        <p14:creationId xmlns:p14="http://schemas.microsoft.com/office/powerpoint/2010/main" val="167348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626" y="984712"/>
            <a:ext cx="7772400" cy="854077"/>
          </a:xfrm>
        </p:spPr>
        <p:txBody>
          <a:bodyPr>
            <a:normAutofit/>
          </a:bodyPr>
          <a:lstStyle/>
          <a:p>
            <a:r>
              <a:rPr lang="en-GB" sz="4800" dirty="0" smtClean="0">
                <a:solidFill>
                  <a:srgbClr val="FF0000"/>
                </a:solidFill>
              </a:rPr>
              <a:t>Vocabulary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1490" y="2027445"/>
            <a:ext cx="7067550" cy="3371850"/>
          </a:xfrm>
        </p:spPr>
        <p:txBody>
          <a:bodyPr/>
          <a:lstStyle/>
          <a:p>
            <a:endParaRPr lang="en-GB" dirty="0"/>
          </a:p>
          <a:p>
            <a:r>
              <a:rPr lang="en-GB" sz="4800" dirty="0" smtClean="0"/>
              <a:t>Movement, forwards, backwards, up, down, left, right, movement, straight </a:t>
            </a:r>
            <a:r>
              <a:rPr lang="en-GB" sz="4800" dirty="0"/>
              <a:t>line. </a:t>
            </a:r>
          </a:p>
        </p:txBody>
      </p:sp>
    </p:spTree>
    <p:extLst>
      <p:ext uri="{BB962C8B-B14F-4D97-AF65-F5344CB8AC3E}">
        <p14:creationId xmlns:p14="http://schemas.microsoft.com/office/powerpoint/2010/main" val="123203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9323" y="695324"/>
            <a:ext cx="7772400" cy="854077"/>
          </a:xfrm>
        </p:spPr>
        <p:txBody>
          <a:bodyPr>
            <a:normAutofit/>
          </a:bodyPr>
          <a:lstStyle/>
          <a:p>
            <a:r>
              <a:rPr lang="en-GB" sz="4400" dirty="0"/>
              <a:t>Fluency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4012" y="1884720"/>
            <a:ext cx="4198375" cy="388988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677" y="1858297"/>
            <a:ext cx="4249846" cy="394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78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317" y="518344"/>
            <a:ext cx="7772400" cy="854077"/>
          </a:xfrm>
        </p:spPr>
        <p:txBody>
          <a:bodyPr>
            <a:normAutofit/>
          </a:bodyPr>
          <a:lstStyle/>
          <a:p>
            <a:r>
              <a:rPr lang="en-GB" sz="4400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497" y="1549401"/>
            <a:ext cx="8003434" cy="4424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80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5324"/>
            <a:ext cx="7772400" cy="854077"/>
          </a:xfrm>
        </p:spPr>
        <p:txBody>
          <a:bodyPr>
            <a:normAutofit/>
          </a:bodyPr>
          <a:lstStyle/>
          <a:p>
            <a:r>
              <a:rPr lang="en-GB" sz="4400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695" y="2005781"/>
            <a:ext cx="7381899" cy="3814916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906695" y="5574891"/>
            <a:ext cx="2859060" cy="196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262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98511"/>
            <a:ext cx="7772400" cy="854077"/>
          </a:xfrm>
        </p:spPr>
        <p:txBody>
          <a:bodyPr/>
          <a:lstStyle/>
          <a:p>
            <a:r>
              <a:rPr lang="en-GB" sz="3600" dirty="0">
                <a:solidFill>
                  <a:prstClr val="black"/>
                </a:solidFill>
              </a:rPr>
              <a:t>Reasoning and problem solving</a:t>
            </a:r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2473" y="3195605"/>
            <a:ext cx="19053" cy="46679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974" y="2191243"/>
            <a:ext cx="3314700" cy="350163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1674" y="1914157"/>
            <a:ext cx="4198528" cy="4055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88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0299" y="459349"/>
            <a:ext cx="7772400" cy="854077"/>
          </a:xfrm>
        </p:spPr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2" y="1769346"/>
            <a:ext cx="4077623" cy="377604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6636" y="1769346"/>
            <a:ext cx="3857932" cy="4031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0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12955" y="1190292"/>
            <a:ext cx="8128000" cy="1325563"/>
          </a:xfrm>
        </p:spPr>
        <p:txBody>
          <a:bodyPr>
            <a:normAutofit/>
          </a:bodyPr>
          <a:lstStyle/>
          <a:p>
            <a:r>
              <a:rPr lang="en-GB" dirty="0"/>
              <a:t>Year 2 Summer Block 1 </a:t>
            </a:r>
            <a:br>
              <a:rPr lang="en-GB" dirty="0"/>
            </a:br>
            <a:r>
              <a:rPr lang="en-GB" dirty="0"/>
              <a:t>Position &amp; Direction</a:t>
            </a:r>
            <a:endParaRPr lang="en-GB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12955" y="3027133"/>
            <a:ext cx="8102395" cy="4061926"/>
          </a:xfrm>
        </p:spPr>
        <p:txBody>
          <a:bodyPr>
            <a:normAutofit/>
          </a:bodyPr>
          <a:lstStyle/>
          <a:p>
            <a:r>
              <a:rPr lang="en-GB" sz="3200" b="1" u="sng" dirty="0" smtClean="0">
                <a:latin typeface="Tempus Sans ITC" panose="04020404030D07020202" pitchFamily="82" charset="0"/>
              </a:rPr>
              <a:t>Making Patterns with Shapes</a:t>
            </a:r>
            <a:endParaRPr lang="en-GB" sz="3200" b="1" u="sng" dirty="0">
              <a:latin typeface="Tempus Sans ITC" panose="04020404030D07020202" pitchFamily="82" charset="0"/>
            </a:endParaRPr>
          </a:p>
          <a:p>
            <a:r>
              <a:rPr lang="en-GB" sz="3200" b="1" i="1" dirty="0">
                <a:latin typeface="Tempus Sans ITC" panose="04020404030D07020202" pitchFamily="8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</a:t>
            </a:r>
            <a:endParaRPr lang="en-GB" sz="3200" b="1" i="1" dirty="0" smtClean="0">
              <a:latin typeface="Tempus Sans ITC" panose="04020404030D07020202" pitchFamily="8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b="1" dirty="0">
                <a:latin typeface="Tempus Sans ITC" panose="04020404030D07020202" pitchFamily="82" charset="0"/>
              </a:rPr>
              <a:t>Order and arrange combinations of</a:t>
            </a:r>
          </a:p>
          <a:p>
            <a:r>
              <a:rPr lang="en-GB" sz="3200" b="1" dirty="0">
                <a:latin typeface="Tempus Sans ITC" panose="04020404030D07020202" pitchFamily="82" charset="0"/>
              </a:rPr>
              <a:t>mathematical objects in patterns</a:t>
            </a:r>
          </a:p>
          <a:p>
            <a:r>
              <a:rPr lang="en-GB" sz="3200" b="1" dirty="0">
                <a:latin typeface="Tempus Sans ITC" panose="04020404030D07020202" pitchFamily="82" charset="0"/>
              </a:rPr>
              <a:t>and sequences</a:t>
            </a:r>
          </a:p>
        </p:txBody>
      </p:sp>
    </p:spTree>
    <p:extLst>
      <p:ext uri="{BB962C8B-B14F-4D97-AF65-F5344CB8AC3E}">
        <p14:creationId xmlns:p14="http://schemas.microsoft.com/office/powerpoint/2010/main" val="125112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02282"/>
            <a:ext cx="7772400" cy="854077"/>
          </a:xfrm>
        </p:spPr>
        <p:txBody>
          <a:bodyPr>
            <a:normAutofit/>
          </a:bodyPr>
          <a:lstStyle/>
          <a:p>
            <a:r>
              <a:rPr lang="en-GB" sz="4800" dirty="0" smtClean="0">
                <a:solidFill>
                  <a:srgbClr val="FF0000"/>
                </a:solidFill>
              </a:rPr>
              <a:t>Vocabulary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858298"/>
            <a:ext cx="6858000" cy="4100050"/>
          </a:xfrm>
        </p:spPr>
        <p:txBody>
          <a:bodyPr/>
          <a:lstStyle/>
          <a:p>
            <a:r>
              <a:rPr lang="en-GB" sz="3600" dirty="0"/>
              <a:t>Movement, forwards, backwards, up, down, left, right, movement, straight line, direction, clockwise, anti- clockwise, quarter turn, half turn,</a:t>
            </a:r>
          </a:p>
          <a:p>
            <a:r>
              <a:rPr lang="en-GB" sz="3600" dirty="0"/>
              <a:t>three quarter turn, full </a:t>
            </a:r>
            <a:r>
              <a:rPr lang="en-GB" sz="3600" dirty="0" smtClean="0"/>
              <a:t>turn, describing patterns, repeating patterns.</a:t>
            </a:r>
            <a:endParaRPr lang="en-GB" sz="36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926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1714" y="1332887"/>
            <a:ext cx="7772400" cy="854077"/>
          </a:xfrm>
        </p:spPr>
        <p:txBody>
          <a:bodyPr>
            <a:normAutofit/>
          </a:bodyPr>
          <a:lstStyle/>
          <a:p>
            <a:r>
              <a:rPr lang="en-GB" sz="4400" dirty="0">
                <a:solidFill>
                  <a:prstClr val="black"/>
                </a:solidFill>
              </a:rPr>
              <a:t>Key </a:t>
            </a:r>
            <a:r>
              <a:rPr lang="en-GB" sz="4400" dirty="0" smtClean="0">
                <a:solidFill>
                  <a:prstClr val="black"/>
                </a:solidFill>
              </a:rPr>
              <a:t>questions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075" y="2281084"/>
            <a:ext cx="8474978" cy="3521843"/>
          </a:xfrm>
        </p:spPr>
        <p:txBody>
          <a:bodyPr/>
          <a:lstStyle/>
          <a:p>
            <a:endParaRPr lang="en-GB" dirty="0"/>
          </a:p>
          <a:p>
            <a:r>
              <a:rPr lang="en-GB" sz="3600" dirty="0"/>
              <a:t>What is happening in the pattern? </a:t>
            </a:r>
          </a:p>
          <a:p>
            <a:r>
              <a:rPr lang="en-GB" sz="3600" dirty="0"/>
              <a:t>What would the next shape look like? </a:t>
            </a:r>
          </a:p>
          <a:p>
            <a:r>
              <a:rPr lang="en-GB" sz="3600" dirty="0"/>
              <a:t>What would the ____ shape be? </a:t>
            </a:r>
          </a:p>
          <a:p>
            <a:r>
              <a:rPr lang="en-GB" sz="3600" dirty="0"/>
              <a:t>How can we work out the missing shape? </a:t>
            </a:r>
            <a:endParaRPr lang="en-GB" sz="3600" dirty="0" smtClean="0"/>
          </a:p>
        </p:txBody>
      </p:sp>
    </p:spTree>
    <p:extLst>
      <p:ext uri="{BB962C8B-B14F-4D97-AF65-F5344CB8AC3E}">
        <p14:creationId xmlns:p14="http://schemas.microsoft.com/office/powerpoint/2010/main" val="21047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5324"/>
            <a:ext cx="7772400" cy="854077"/>
          </a:xfrm>
        </p:spPr>
        <p:txBody>
          <a:bodyPr>
            <a:normAutofit/>
          </a:bodyPr>
          <a:lstStyle/>
          <a:p>
            <a:r>
              <a:rPr lang="en-GB" sz="4400" dirty="0"/>
              <a:t>Fluency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300" y="1995948"/>
            <a:ext cx="7923400" cy="3726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66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5324"/>
            <a:ext cx="7772400" cy="854077"/>
          </a:xfrm>
        </p:spPr>
        <p:txBody>
          <a:bodyPr>
            <a:normAutofit/>
          </a:bodyPr>
          <a:lstStyle/>
          <a:p>
            <a:r>
              <a:rPr lang="en-GB" sz="4400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058" y="1819626"/>
            <a:ext cx="7256207" cy="3863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08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7477" y="738904"/>
            <a:ext cx="7772400" cy="854077"/>
          </a:xfrm>
        </p:spPr>
        <p:txBody>
          <a:bodyPr>
            <a:normAutofit/>
          </a:bodyPr>
          <a:lstStyle/>
          <a:p>
            <a:r>
              <a:rPr lang="en-GB" sz="4400" dirty="0">
                <a:solidFill>
                  <a:prstClr val="black"/>
                </a:solidFill>
              </a:rPr>
              <a:t>Key </a:t>
            </a:r>
            <a:r>
              <a:rPr lang="en-GB" sz="4400" dirty="0" smtClean="0">
                <a:solidFill>
                  <a:prstClr val="black"/>
                </a:solidFill>
              </a:rPr>
              <a:t>questions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1947" y="1769806"/>
            <a:ext cx="8239433" cy="4169600"/>
          </a:xfrm>
        </p:spPr>
        <p:txBody>
          <a:bodyPr/>
          <a:lstStyle/>
          <a:p>
            <a:r>
              <a:rPr lang="en-GB" sz="3200" dirty="0" smtClean="0"/>
              <a:t>How </a:t>
            </a:r>
            <a:r>
              <a:rPr lang="en-GB" sz="3200" dirty="0"/>
              <a:t>far have you/has your partner moved? </a:t>
            </a:r>
          </a:p>
          <a:p>
            <a:r>
              <a:rPr lang="en-GB" sz="3200" dirty="0"/>
              <a:t>In what direction have you/has your partner moved? </a:t>
            </a:r>
          </a:p>
          <a:p>
            <a:r>
              <a:rPr lang="en-GB" sz="3200" dirty="0"/>
              <a:t>What direction are we facing in at the start? Why is this important? </a:t>
            </a:r>
          </a:p>
          <a:p>
            <a:r>
              <a:rPr lang="en-GB" sz="3200" dirty="0"/>
              <a:t>Can you describe the movements made by ____? </a:t>
            </a:r>
          </a:p>
          <a:p>
            <a:r>
              <a:rPr lang="en-GB" sz="3200" dirty="0"/>
              <a:t>How could we record these movements? </a:t>
            </a:r>
          </a:p>
        </p:txBody>
      </p:sp>
    </p:spTree>
    <p:extLst>
      <p:ext uri="{BB962C8B-B14F-4D97-AF65-F5344CB8AC3E}">
        <p14:creationId xmlns:p14="http://schemas.microsoft.com/office/powerpoint/2010/main" val="36909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5324"/>
            <a:ext cx="7772400" cy="854077"/>
          </a:xfrm>
        </p:spPr>
        <p:txBody>
          <a:bodyPr>
            <a:normAutofit/>
          </a:bodyPr>
          <a:lstStyle/>
          <a:p>
            <a:r>
              <a:rPr lang="en-GB" sz="4400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419" y="1956619"/>
            <a:ext cx="7529310" cy="3932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5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168" y="911375"/>
            <a:ext cx="7772400" cy="854077"/>
          </a:xfrm>
        </p:spPr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4878" y="2031696"/>
            <a:ext cx="6686567" cy="3944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39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8020" y="577078"/>
            <a:ext cx="7772400" cy="854077"/>
          </a:xfrm>
        </p:spPr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4407" y="1685924"/>
            <a:ext cx="5089116" cy="4441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12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840" y="685439"/>
            <a:ext cx="7772400" cy="854077"/>
          </a:xfrm>
        </p:spPr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020" y="1726329"/>
            <a:ext cx="4029996" cy="436967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7408" y="2139284"/>
            <a:ext cx="4267832" cy="3769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48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4681" y="601253"/>
            <a:ext cx="7772400" cy="854077"/>
          </a:xfrm>
        </p:spPr>
        <p:txBody>
          <a:bodyPr>
            <a:normAutofit/>
          </a:bodyPr>
          <a:lstStyle/>
          <a:p>
            <a:r>
              <a:rPr lang="en-GB" sz="4400" dirty="0"/>
              <a:t>Fluency</a:t>
            </a:r>
          </a:p>
        </p:txBody>
      </p:sp>
      <p:sp>
        <p:nvSpPr>
          <p:cNvPr id="3" name="Rectangle 2"/>
          <p:cNvSpPr/>
          <p:nvPr/>
        </p:nvSpPr>
        <p:spPr>
          <a:xfrm>
            <a:off x="824681" y="1455487"/>
            <a:ext cx="765195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1600" dirty="0">
              <a:solidFill>
                <a:srgbClr val="000000"/>
              </a:solidFill>
              <a:latin typeface="Bariol"/>
            </a:endParaRPr>
          </a:p>
          <a:p>
            <a:pPr algn="ctr"/>
            <a:r>
              <a:rPr lang="en-GB" sz="4400" dirty="0">
                <a:latin typeface="Gotham"/>
              </a:rPr>
              <a:t>Using the words forwards, backwards, up, down, left and right, give your partner some instructions to complete around the classroom/playground. </a:t>
            </a:r>
          </a:p>
        </p:txBody>
      </p:sp>
    </p:spTree>
    <p:extLst>
      <p:ext uri="{BB962C8B-B14F-4D97-AF65-F5344CB8AC3E}">
        <p14:creationId xmlns:p14="http://schemas.microsoft.com/office/powerpoint/2010/main" val="195338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336" y="608995"/>
            <a:ext cx="7772400" cy="854077"/>
          </a:xfrm>
        </p:spPr>
        <p:txBody>
          <a:bodyPr>
            <a:normAutofit/>
          </a:bodyPr>
          <a:lstStyle/>
          <a:p>
            <a:r>
              <a:rPr lang="en-GB" sz="4400" dirty="0"/>
              <a:t>Fluency</a:t>
            </a:r>
          </a:p>
        </p:txBody>
      </p:sp>
      <p:sp>
        <p:nvSpPr>
          <p:cNvPr id="3" name="Rectangle 2"/>
          <p:cNvSpPr/>
          <p:nvPr/>
        </p:nvSpPr>
        <p:spPr>
          <a:xfrm>
            <a:off x="142568" y="984710"/>
            <a:ext cx="4572000" cy="532453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GB" sz="3200" dirty="0">
              <a:solidFill>
                <a:srgbClr val="000000"/>
              </a:solidFill>
              <a:latin typeface="Bariol"/>
            </a:endParaRPr>
          </a:p>
          <a:p>
            <a:r>
              <a:rPr lang="en-GB" sz="2800" dirty="0">
                <a:latin typeface="Bariol"/>
              </a:rPr>
              <a:t>Complete the stem sentences to describe the movements made. </a:t>
            </a:r>
          </a:p>
          <a:p>
            <a:r>
              <a:rPr lang="en-GB" sz="2800" dirty="0">
                <a:latin typeface="Bariol"/>
              </a:rPr>
              <a:t>The tortoise has moved </a:t>
            </a:r>
          </a:p>
          <a:p>
            <a:r>
              <a:rPr lang="en-GB" sz="2800" dirty="0">
                <a:latin typeface="Bariol"/>
              </a:rPr>
              <a:t>1 square _____. </a:t>
            </a:r>
          </a:p>
          <a:p>
            <a:r>
              <a:rPr lang="en-GB" sz="2800" dirty="0">
                <a:latin typeface="Bariol"/>
              </a:rPr>
              <a:t>The bee has moved ___ </a:t>
            </a:r>
          </a:p>
          <a:p>
            <a:r>
              <a:rPr lang="en-GB" sz="2800" dirty="0">
                <a:latin typeface="Bariol"/>
              </a:rPr>
              <a:t>squares ______. </a:t>
            </a:r>
          </a:p>
          <a:p>
            <a:r>
              <a:rPr lang="en-GB" sz="2800" dirty="0">
                <a:latin typeface="Bariol"/>
              </a:rPr>
              <a:t>The _____ has moved </a:t>
            </a:r>
          </a:p>
          <a:p>
            <a:r>
              <a:rPr lang="en-GB" sz="2800" dirty="0">
                <a:latin typeface="Bariol"/>
              </a:rPr>
              <a:t>1 square backwards. </a:t>
            </a:r>
          </a:p>
          <a:p>
            <a:r>
              <a:rPr lang="en-GB" sz="2800" dirty="0">
                <a:latin typeface="Bariol"/>
              </a:rPr>
              <a:t>The ____ has moved ___ </a:t>
            </a:r>
          </a:p>
          <a:p>
            <a:r>
              <a:rPr lang="en-GB" sz="2800" dirty="0">
                <a:latin typeface="Bariol"/>
              </a:rPr>
              <a:t>squares forwards. </a:t>
            </a:r>
            <a:endParaRPr lang="en-GB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568" y="1463072"/>
            <a:ext cx="3945193" cy="436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98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1576" y="585467"/>
            <a:ext cx="7772400" cy="854077"/>
          </a:xfrm>
        </p:spPr>
        <p:txBody>
          <a:bodyPr/>
          <a:lstStyle/>
          <a:p>
            <a:r>
              <a:rPr lang="en-GB" sz="3600" dirty="0" smtClean="0">
                <a:solidFill>
                  <a:prstClr val="black"/>
                </a:solidFill>
              </a:rPr>
              <a:t>Fluency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110" y="1661653"/>
            <a:ext cx="8217332" cy="4090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30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53915"/>
            <a:ext cx="7772400" cy="854077"/>
          </a:xfrm>
        </p:spPr>
        <p:txBody>
          <a:bodyPr/>
          <a:lstStyle/>
          <a:p>
            <a:r>
              <a:rPr lang="en-GB" sz="3600" dirty="0">
                <a:solidFill>
                  <a:prstClr val="black"/>
                </a:solidFill>
              </a:rPr>
              <a:t>Reasoning and problem solving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920" y="1997637"/>
            <a:ext cx="3352800" cy="25087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072" y="1800993"/>
            <a:ext cx="4827638" cy="365591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094" y="4506400"/>
            <a:ext cx="3792378" cy="1572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22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120" y="940414"/>
            <a:ext cx="7772400" cy="854077"/>
          </a:xfrm>
        </p:spPr>
        <p:txBody>
          <a:bodyPr/>
          <a:lstStyle/>
          <a:p>
            <a:r>
              <a:rPr lang="en-GB" sz="3600" dirty="0">
                <a:solidFill>
                  <a:prstClr val="black"/>
                </a:solidFill>
              </a:rPr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177" y="2181224"/>
            <a:ext cx="3495061" cy="36198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0159" y="1731355"/>
            <a:ext cx="4382729" cy="4069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23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34975" y="1003480"/>
            <a:ext cx="8128000" cy="1325563"/>
          </a:xfrm>
        </p:spPr>
        <p:txBody>
          <a:bodyPr>
            <a:normAutofit/>
          </a:bodyPr>
          <a:lstStyle/>
          <a:p>
            <a:r>
              <a:rPr lang="en-GB" dirty="0"/>
              <a:t>Year 2 Summer Block 1 </a:t>
            </a:r>
            <a:br>
              <a:rPr lang="en-GB" dirty="0"/>
            </a:br>
            <a:r>
              <a:rPr lang="en-GB" dirty="0"/>
              <a:t>Position &amp; Direction</a:t>
            </a:r>
            <a:endParaRPr lang="en-GB" dirty="0" smtClean="0"/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434975" y="2329043"/>
            <a:ext cx="8515350" cy="3645693"/>
          </a:xfrm>
        </p:spPr>
        <p:txBody>
          <a:bodyPr>
            <a:noAutofit/>
          </a:bodyPr>
          <a:lstStyle/>
          <a:p>
            <a:r>
              <a:rPr lang="en-GB" sz="3200" b="1" u="sng" dirty="0" smtClean="0">
                <a:latin typeface="Tempus Sans ITC" panose="04020404030D07020202" pitchFamily="82" charset="0"/>
              </a:rPr>
              <a:t>Describing Turns</a:t>
            </a:r>
            <a:endParaRPr lang="en-GB" sz="3200" b="1" u="sng" dirty="0">
              <a:latin typeface="Tempus Sans ITC" panose="04020404030D07020202" pitchFamily="82" charset="0"/>
            </a:endParaRPr>
          </a:p>
          <a:p>
            <a:r>
              <a:rPr lang="en-GB" sz="3200" b="1" i="1" dirty="0">
                <a:latin typeface="Tempus Sans ITC" panose="04020404030D07020202" pitchFamily="8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</a:t>
            </a:r>
            <a:r>
              <a:rPr lang="en-GB" sz="3200" b="1" i="1" dirty="0" smtClean="0">
                <a:latin typeface="Tempus Sans ITC" panose="04020404030D07020202" pitchFamily="8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: </a:t>
            </a:r>
            <a:endParaRPr lang="en-GB" sz="3200" b="1" dirty="0">
              <a:latin typeface="Tempus Sans ITC" panose="04020404030D07020202" pitchFamily="82" charset="0"/>
            </a:endParaRPr>
          </a:p>
          <a:p>
            <a:r>
              <a:rPr lang="en-GB" sz="3200" b="1" dirty="0">
                <a:latin typeface="Tempus Sans ITC" panose="04020404030D07020202" pitchFamily="82" charset="0"/>
              </a:rPr>
              <a:t>Use mathematical vocabulary </a:t>
            </a:r>
            <a:r>
              <a:rPr lang="en-GB" sz="3200" b="1" dirty="0" smtClean="0">
                <a:latin typeface="Tempus Sans ITC" panose="04020404030D07020202" pitchFamily="82" charset="0"/>
              </a:rPr>
              <a:t>to describe movement , distinguishing between </a:t>
            </a:r>
            <a:r>
              <a:rPr lang="en-GB" sz="3200" b="1" dirty="0">
                <a:latin typeface="Tempus Sans ITC" panose="04020404030D07020202" pitchFamily="82" charset="0"/>
              </a:rPr>
              <a:t>rotation as a turn and </a:t>
            </a:r>
            <a:r>
              <a:rPr lang="en-GB" sz="3200" b="1" dirty="0" smtClean="0">
                <a:latin typeface="Tempus Sans ITC" panose="04020404030D07020202" pitchFamily="82" charset="0"/>
              </a:rPr>
              <a:t>in terms </a:t>
            </a:r>
            <a:r>
              <a:rPr lang="en-GB" sz="3200" b="1" dirty="0">
                <a:latin typeface="Tempus Sans ITC" panose="04020404030D07020202" pitchFamily="82" charset="0"/>
              </a:rPr>
              <a:t>of right angles for quarter, half</a:t>
            </a:r>
          </a:p>
          <a:p>
            <a:r>
              <a:rPr lang="en-GB" sz="3200" b="1" dirty="0">
                <a:latin typeface="Tempus Sans ITC" panose="04020404030D07020202" pitchFamily="82" charset="0"/>
              </a:rPr>
              <a:t>and three-quarter turns (</a:t>
            </a:r>
            <a:r>
              <a:rPr lang="en-GB" sz="3200" b="1" dirty="0" smtClean="0">
                <a:latin typeface="Tempus Sans ITC" panose="04020404030D07020202" pitchFamily="82" charset="0"/>
              </a:rPr>
              <a:t>clockwise and </a:t>
            </a:r>
            <a:r>
              <a:rPr lang="en-GB" sz="3200" b="1" dirty="0">
                <a:latin typeface="Tempus Sans ITC" panose="04020404030D07020202" pitchFamily="82" charset="0"/>
              </a:rPr>
              <a:t>anti-clockwise).</a:t>
            </a:r>
            <a:endParaRPr lang="en-GB" sz="3200" b="1" i="1" dirty="0">
              <a:latin typeface="Tempus Sans ITC" panose="04020404030D07020202" pitchFamily="8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2574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Xavier presentation</Template>
  <TotalTime>994</TotalTime>
  <Words>632</Words>
  <Application>Microsoft Office PowerPoint</Application>
  <PresentationFormat>On-screen Show (4:3)</PresentationFormat>
  <Paragraphs>103</Paragraphs>
  <Slides>33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44" baseType="lpstr">
      <vt:lpstr>Arial</vt:lpstr>
      <vt:lpstr>Bariol</vt:lpstr>
      <vt:lpstr>Calibri</vt:lpstr>
      <vt:lpstr>Gotham</vt:lpstr>
      <vt:lpstr>Gotham Book</vt:lpstr>
      <vt:lpstr>Levenim MT</vt:lpstr>
      <vt:lpstr>Please write me a song</vt:lpstr>
      <vt:lpstr>Segoe Print</vt:lpstr>
      <vt:lpstr>Tempus Sans ITC</vt:lpstr>
      <vt:lpstr>Title slide</vt:lpstr>
      <vt:lpstr>Slides</vt:lpstr>
      <vt:lpstr>Year 2 Summer Block 1  Position &amp; Direction</vt:lpstr>
      <vt:lpstr>Vocabulary</vt:lpstr>
      <vt:lpstr>Key questions</vt:lpstr>
      <vt:lpstr>Fluency</vt:lpstr>
      <vt:lpstr>Fluency</vt:lpstr>
      <vt:lpstr>Fluency</vt:lpstr>
      <vt:lpstr>Reasoning and problem solving</vt:lpstr>
      <vt:lpstr>Reasoning and problem solving</vt:lpstr>
      <vt:lpstr>Year 2 Summer Block 1  Position &amp; Direction</vt:lpstr>
      <vt:lpstr>Vocabulary</vt:lpstr>
      <vt:lpstr>Key questions</vt:lpstr>
      <vt:lpstr>Fluency</vt:lpstr>
      <vt:lpstr>Fluency</vt:lpstr>
      <vt:lpstr>Fluency</vt:lpstr>
      <vt:lpstr>Reasoning and problem solving</vt:lpstr>
      <vt:lpstr>Reasoning and problem solving</vt:lpstr>
      <vt:lpstr>Year 2 Summer Block 1  Position &amp; Direction</vt:lpstr>
      <vt:lpstr>Vocabulary</vt:lpstr>
      <vt:lpstr>Key questions</vt:lpstr>
      <vt:lpstr>Fluency</vt:lpstr>
      <vt:lpstr>Fluency</vt:lpstr>
      <vt:lpstr>Fluency</vt:lpstr>
      <vt:lpstr>Reasoning and problem solving</vt:lpstr>
      <vt:lpstr>Reasoning and problem solving</vt:lpstr>
      <vt:lpstr>Year 2 Summer Block 1  Position &amp; Direction</vt:lpstr>
      <vt:lpstr>Vocabulary</vt:lpstr>
      <vt:lpstr>Key questions</vt:lpstr>
      <vt:lpstr>Fluency</vt:lpstr>
      <vt:lpstr>Fluency</vt:lpstr>
      <vt:lpstr>Fluency</vt:lpstr>
      <vt:lpstr>Reasoning and problem solving</vt:lpstr>
      <vt:lpstr>Reasoning and problem solving</vt:lpstr>
      <vt:lpstr>Reasoning and problem solving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</dc:creator>
  <cp:lastModifiedBy>Deborah Harper</cp:lastModifiedBy>
  <cp:revision>122</cp:revision>
  <dcterms:created xsi:type="dcterms:W3CDTF">2017-06-27T15:09:43Z</dcterms:created>
  <dcterms:modified xsi:type="dcterms:W3CDTF">2018-03-26T17:52:22Z</dcterms:modified>
</cp:coreProperties>
</file>