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36"/>
  </p:notesMasterIdLst>
  <p:handoutMasterIdLst>
    <p:handoutMasterId r:id="rId37"/>
  </p:handoutMasterIdLst>
  <p:sldIdLst>
    <p:sldId id="260" r:id="rId3"/>
    <p:sldId id="417" r:id="rId4"/>
    <p:sldId id="310" r:id="rId5"/>
    <p:sldId id="311" r:id="rId6"/>
    <p:sldId id="313" r:id="rId7"/>
    <p:sldId id="314" r:id="rId8"/>
    <p:sldId id="406" r:id="rId9"/>
    <p:sldId id="315" r:id="rId10"/>
    <p:sldId id="432" r:id="rId11"/>
    <p:sldId id="418" r:id="rId12"/>
    <p:sldId id="316" r:id="rId13"/>
    <p:sldId id="317" r:id="rId14"/>
    <p:sldId id="422" r:id="rId15"/>
    <p:sldId id="434" r:id="rId16"/>
    <p:sldId id="320" r:id="rId17"/>
    <p:sldId id="322" r:id="rId18"/>
    <p:sldId id="435" r:id="rId19"/>
    <p:sldId id="419" r:id="rId20"/>
    <p:sldId id="332" r:id="rId21"/>
    <p:sldId id="323" r:id="rId22"/>
    <p:sldId id="324" r:id="rId23"/>
    <p:sldId id="436" r:id="rId24"/>
    <p:sldId id="326" r:id="rId25"/>
    <p:sldId id="431" r:id="rId26"/>
    <p:sldId id="439" r:id="rId27"/>
    <p:sldId id="440" r:id="rId28"/>
    <p:sldId id="438" r:id="rId29"/>
    <p:sldId id="441" r:id="rId30"/>
    <p:sldId id="442" r:id="rId31"/>
    <p:sldId id="443" r:id="rId32"/>
    <p:sldId id="437" r:id="rId33"/>
    <p:sldId id="444" r:id="rId34"/>
    <p:sldId id="44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5856" autoAdjust="0"/>
  </p:normalViewPr>
  <p:slideViewPr>
    <p:cSldViewPr snapToGrid="0" snapToObjects="1">
      <p:cViewPr varScale="1">
        <p:scale>
          <a:sx n="81" d="100"/>
          <a:sy n="81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80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1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13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532127"/>
            <a:ext cx="8128000" cy="1325563"/>
          </a:xfrm>
        </p:spPr>
        <p:txBody>
          <a:bodyPr>
            <a:normAutofit/>
          </a:bodyPr>
          <a:lstStyle/>
          <a:p>
            <a:r>
              <a:rPr lang="en-GB" dirty="0" smtClean="0"/>
              <a:t>Year 2 Summer Block 1 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Position &amp; Direction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2897471"/>
            <a:ext cx="7886700" cy="2922034"/>
          </a:xfrm>
        </p:spPr>
        <p:txBody>
          <a:bodyPr>
            <a:normAutofit/>
          </a:bodyPr>
          <a:lstStyle/>
          <a:p>
            <a:r>
              <a:rPr lang="en-GB" sz="3600" b="1" u="sng" dirty="0" smtClean="0">
                <a:latin typeface="Tempus Sans ITC" panose="04020404030D07020202" pitchFamily="82" charset="0"/>
              </a:rPr>
              <a:t>Describing Movement</a:t>
            </a:r>
            <a:endParaRPr lang="en-GB" sz="3600" b="1" u="sng" dirty="0">
              <a:latin typeface="Tempus Sans ITC" panose="04020404030D07020202" pitchFamily="82" charset="0"/>
            </a:endParaRPr>
          </a:p>
          <a:p>
            <a:r>
              <a:rPr lang="en-GB" sz="3600" b="1" i="1" dirty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600" b="1" i="1" dirty="0" smtClean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endParaRPr lang="en-GB" sz="3600" b="1" dirty="0">
              <a:latin typeface="Tempus Sans ITC" panose="04020404030D07020202" pitchFamily="82" charset="0"/>
            </a:endParaRPr>
          </a:p>
          <a:p>
            <a:r>
              <a:rPr lang="en-GB" sz="3600" b="1" dirty="0">
                <a:latin typeface="Tempus Sans ITC" panose="04020404030D07020202" pitchFamily="82" charset="0"/>
              </a:rPr>
              <a:t>Use mathematical vocabulary to describe </a:t>
            </a:r>
            <a:r>
              <a:rPr lang="en-GB" sz="3600" b="1" dirty="0" smtClean="0">
                <a:latin typeface="Tempus Sans ITC" panose="04020404030D07020202" pitchFamily="82" charset="0"/>
              </a:rPr>
              <a:t>movement, </a:t>
            </a:r>
            <a:r>
              <a:rPr lang="en-GB" sz="3600" b="1" dirty="0">
                <a:latin typeface="Tempus Sans ITC" panose="04020404030D07020202" pitchFamily="82" charset="0"/>
              </a:rPr>
              <a:t>including movement in a straight </a:t>
            </a:r>
            <a:r>
              <a:rPr lang="en-GB" sz="3600" b="1" dirty="0" smtClean="0">
                <a:latin typeface="Tempus Sans ITC" panose="04020404030D07020202" pitchFamily="82" charset="0"/>
              </a:rPr>
              <a:t>line </a:t>
            </a:r>
            <a:endParaRPr lang="en-GB" sz="3600" b="1" i="1" dirty="0">
              <a:latin typeface="Tempus Sans ITC" panose="04020404030D07020202" pitchFamily="8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980" y="1063369"/>
            <a:ext cx="7772400" cy="854077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Vocabulary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635742"/>
            <a:ext cx="6858000" cy="2297317"/>
          </a:xfrm>
        </p:spPr>
        <p:txBody>
          <a:bodyPr/>
          <a:lstStyle/>
          <a:p>
            <a:endParaRPr lang="en-GB" sz="3600" dirty="0"/>
          </a:p>
          <a:p>
            <a:r>
              <a:rPr lang="en-GB" sz="3600" dirty="0" smtClean="0"/>
              <a:t>Movement, forwards</a:t>
            </a:r>
            <a:r>
              <a:rPr lang="en-GB" sz="3600" dirty="0"/>
              <a:t>, backwards, up, down, left, right, movement, straight </a:t>
            </a:r>
            <a:r>
              <a:rPr lang="en-GB" sz="3600" dirty="0" smtClean="0"/>
              <a:t>line, direction, clockwise, anti- clockwise, quarter turn, half turn,</a:t>
            </a:r>
          </a:p>
          <a:p>
            <a:r>
              <a:rPr lang="en-GB" sz="3600" dirty="0" smtClean="0"/>
              <a:t>three quarter turn, full turn.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82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6533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 smtClean="0">
                <a:solidFill>
                  <a:prstClr val="black"/>
                </a:solidFill>
              </a:rPr>
              <a:t>questions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31490" y="1799303"/>
            <a:ext cx="6858000" cy="2966884"/>
          </a:xfrm>
        </p:spPr>
        <p:txBody>
          <a:bodyPr/>
          <a:lstStyle/>
          <a:p>
            <a:r>
              <a:rPr lang="en-GB" sz="3600" dirty="0" smtClean="0"/>
              <a:t>What </a:t>
            </a:r>
            <a:r>
              <a:rPr lang="en-GB" sz="3600" dirty="0"/>
              <a:t>is each turn called? </a:t>
            </a:r>
          </a:p>
          <a:p>
            <a:r>
              <a:rPr lang="en-GB" sz="3600" dirty="0"/>
              <a:t>What direction was the turn in? </a:t>
            </a:r>
          </a:p>
          <a:p>
            <a:r>
              <a:rPr lang="en-GB" sz="3600" dirty="0"/>
              <a:t>Can we end up facing the same direction if we started facing different directions? </a:t>
            </a:r>
          </a:p>
          <a:p>
            <a:r>
              <a:rPr lang="en-GB" sz="3600" dirty="0"/>
              <a:t>How far has the shape turned? </a:t>
            </a:r>
          </a:p>
          <a:p>
            <a:r>
              <a:rPr lang="en-GB" sz="3600" dirty="0"/>
              <a:t>What does the shape look like after a turn? </a:t>
            </a:r>
          </a:p>
        </p:txBody>
      </p:sp>
    </p:spTree>
    <p:extLst>
      <p:ext uri="{BB962C8B-B14F-4D97-AF65-F5344CB8AC3E}">
        <p14:creationId xmlns:p14="http://schemas.microsoft.com/office/powerpoint/2010/main" val="23235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1389115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845574" y="1860151"/>
            <a:ext cx="745285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dirty="0">
              <a:solidFill>
                <a:srgbClr val="000000"/>
              </a:solidFill>
              <a:latin typeface="Bariol"/>
            </a:endParaRPr>
          </a:p>
          <a:p>
            <a:pPr algn="ctr"/>
            <a:r>
              <a:rPr lang="en-GB" sz="4000" dirty="0">
                <a:latin typeface="Bariol"/>
              </a:rPr>
              <a:t>Using the words forwards, backwards, up, down, left and right, give your partner some instructions to complete around the classroom/playground.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84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03" y="1622478"/>
            <a:ext cx="7266039" cy="438105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>
            <a:off x="7580670" y="2143432"/>
            <a:ext cx="9832" cy="101272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316" y="530325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7785173" y="2276475"/>
            <a:ext cx="83700" cy="3679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3897" y="1681316"/>
            <a:ext cx="6841276" cy="4345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6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22" y="424462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009" y="1278539"/>
            <a:ext cx="5476567" cy="502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1131" y="139255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1131" y="2151727"/>
            <a:ext cx="74626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600" dirty="0">
              <a:solidFill>
                <a:srgbClr val="000000"/>
              </a:solidFill>
              <a:latin typeface="Bariol"/>
            </a:endParaRPr>
          </a:p>
          <a:p>
            <a:pPr algn="ctr"/>
            <a:endParaRPr lang="en-GB" sz="3600" b="1" dirty="0" smtClean="0">
              <a:solidFill>
                <a:srgbClr val="FF0000"/>
              </a:solidFill>
              <a:latin typeface="Bariol"/>
            </a:endParaRPr>
          </a:p>
          <a:p>
            <a:pPr algn="ctr"/>
            <a:r>
              <a:rPr lang="en-GB" sz="3600" b="1" dirty="0" smtClean="0">
                <a:solidFill>
                  <a:srgbClr val="FF0000"/>
                </a:solidFill>
                <a:latin typeface="Bariol"/>
              </a:rPr>
              <a:t>Always</a:t>
            </a:r>
            <a:r>
              <a:rPr lang="en-GB" sz="3600" b="1" dirty="0">
                <a:solidFill>
                  <a:srgbClr val="FF0000"/>
                </a:solidFill>
                <a:latin typeface="Bariol"/>
              </a:rPr>
              <a:t>, Sometimes, Never </a:t>
            </a:r>
          </a:p>
          <a:p>
            <a:pPr algn="ctr"/>
            <a:r>
              <a:rPr lang="en-GB" sz="3600" dirty="0">
                <a:latin typeface="Bariol"/>
              </a:rPr>
              <a:t>If two objects turn in different directions they will not be facing the same way.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54068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7350" y="934653"/>
            <a:ext cx="8128000" cy="1325563"/>
          </a:xfrm>
        </p:spPr>
        <p:txBody>
          <a:bodyPr>
            <a:normAutofit/>
          </a:bodyPr>
          <a:lstStyle/>
          <a:p>
            <a:r>
              <a:rPr lang="en-GB" dirty="0"/>
              <a:t>Year 2 Summer Block 1 </a:t>
            </a:r>
            <a:br>
              <a:rPr lang="en-GB" dirty="0"/>
            </a:br>
            <a:r>
              <a:rPr lang="en-GB" dirty="0"/>
              <a:t>Position &amp; Direction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49" y="2260216"/>
            <a:ext cx="8102395" cy="4061926"/>
          </a:xfrm>
        </p:spPr>
        <p:txBody>
          <a:bodyPr>
            <a:normAutofit fontScale="92500"/>
          </a:bodyPr>
          <a:lstStyle/>
          <a:p>
            <a:r>
              <a:rPr lang="en-GB" sz="3200" b="1" u="sng" dirty="0">
                <a:latin typeface="Tempus Sans ITC" panose="04020404030D07020202" pitchFamily="82" charset="0"/>
              </a:rPr>
              <a:t>Describing </a:t>
            </a:r>
            <a:r>
              <a:rPr lang="en-GB" sz="3200" b="1" u="sng" dirty="0" smtClean="0">
                <a:latin typeface="Tempus Sans ITC" panose="04020404030D07020202" pitchFamily="82" charset="0"/>
              </a:rPr>
              <a:t>Movement and Turns</a:t>
            </a:r>
            <a:endParaRPr lang="en-GB" sz="3200" b="1" u="sng" dirty="0">
              <a:latin typeface="Tempus Sans ITC" panose="04020404030D07020202" pitchFamily="82" charset="0"/>
            </a:endParaRPr>
          </a:p>
          <a:p>
            <a:r>
              <a:rPr lang="en-GB" sz="3200" b="1" i="1" dirty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endParaRPr lang="en-GB" sz="3200" b="1" dirty="0">
              <a:latin typeface="Tempus Sans ITC" panose="04020404030D07020202" pitchFamily="82" charset="0"/>
            </a:endParaRPr>
          </a:p>
          <a:p>
            <a:pPr algn="l"/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Use mathematical vocabulary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to describe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position, direction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and movement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including movement in 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astraight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line and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distinguishing between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rotation as a turn and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in terms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of right angles for quarter,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half and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three-quarter turns (</a:t>
            </a:r>
            <a:r>
              <a:rPr lang="en-GB" sz="3200" i="1" dirty="0" err="1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clockwiseand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 </a:t>
            </a:r>
            <a:r>
              <a:rPr lang="en-GB" sz="3200" i="1" dirty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anti-clockwise).</a:t>
            </a:r>
          </a:p>
        </p:txBody>
      </p:sp>
    </p:spTree>
    <p:extLst>
      <p:ext uri="{BB962C8B-B14F-4D97-AF65-F5344CB8AC3E}">
        <p14:creationId xmlns:p14="http://schemas.microsoft.com/office/powerpoint/2010/main" val="35817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76" y="908759"/>
            <a:ext cx="7772400" cy="854077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Vocabulary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054942"/>
            <a:ext cx="6858000" cy="3903405"/>
          </a:xfrm>
        </p:spPr>
        <p:txBody>
          <a:bodyPr/>
          <a:lstStyle/>
          <a:p>
            <a:r>
              <a:rPr lang="en-GB" sz="3600" dirty="0"/>
              <a:t>Movement, forwards, backwards, up, down, left, right, movement, straight line, direction, clockwise, anti- clockwise, quarter turn, half turn,</a:t>
            </a:r>
          </a:p>
          <a:p>
            <a:r>
              <a:rPr lang="en-GB" sz="3600" dirty="0"/>
              <a:t>three quarter turn, full turn.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1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075" y="556138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 smtClean="0">
                <a:solidFill>
                  <a:prstClr val="black"/>
                </a:solidFill>
              </a:rPr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075" y="1553497"/>
            <a:ext cx="8474978" cy="3521843"/>
          </a:xfrm>
        </p:spPr>
        <p:txBody>
          <a:bodyPr/>
          <a:lstStyle/>
          <a:p>
            <a:r>
              <a:rPr lang="en-GB" sz="3600" dirty="0" smtClean="0"/>
              <a:t>Which </a:t>
            </a:r>
            <a:r>
              <a:rPr lang="en-GB" sz="3600" dirty="0"/>
              <a:t>direction is ____ facing to begin with? Why is this important? </a:t>
            </a:r>
          </a:p>
          <a:p>
            <a:r>
              <a:rPr lang="en-GB" sz="3600" dirty="0"/>
              <a:t>Is ____ moving or just changing direction? How do you know? </a:t>
            </a:r>
          </a:p>
          <a:p>
            <a:r>
              <a:rPr lang="en-GB" sz="3600" dirty="0"/>
              <a:t>How can we record the directions given? </a:t>
            </a:r>
          </a:p>
          <a:p>
            <a:r>
              <a:rPr lang="en-GB" sz="3600" dirty="0"/>
              <a:t>How can we show the difference between a turn and moving? </a:t>
            </a:r>
          </a:p>
          <a:p>
            <a:r>
              <a:rPr lang="en-GB" sz="3600" dirty="0"/>
              <a:t>Is there a more efficient route to take?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67348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626" y="984712"/>
            <a:ext cx="7772400" cy="854077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Vocabulary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490" y="2027445"/>
            <a:ext cx="7067550" cy="3371850"/>
          </a:xfrm>
        </p:spPr>
        <p:txBody>
          <a:bodyPr/>
          <a:lstStyle/>
          <a:p>
            <a:endParaRPr lang="en-GB" dirty="0"/>
          </a:p>
          <a:p>
            <a:r>
              <a:rPr lang="en-GB" sz="4800" dirty="0" smtClean="0"/>
              <a:t>Movement, forwards, backwards, up, down, left, right, movement, straight </a:t>
            </a:r>
            <a:r>
              <a:rPr lang="en-GB" sz="4800" dirty="0"/>
              <a:t>line. </a:t>
            </a:r>
          </a:p>
        </p:txBody>
      </p:sp>
    </p:spTree>
    <p:extLst>
      <p:ext uri="{BB962C8B-B14F-4D97-AF65-F5344CB8AC3E}">
        <p14:creationId xmlns:p14="http://schemas.microsoft.com/office/powerpoint/2010/main" val="123203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23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012" y="1884720"/>
            <a:ext cx="4198375" cy="38898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7" y="1858297"/>
            <a:ext cx="4249846" cy="394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317" y="51834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97" y="1549401"/>
            <a:ext cx="8003434" cy="442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8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695" y="2005781"/>
            <a:ext cx="7381899" cy="381491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06695" y="5574891"/>
            <a:ext cx="2859060" cy="19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62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98511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195605"/>
            <a:ext cx="19053" cy="4667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74" y="2191243"/>
            <a:ext cx="3314700" cy="35016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1674" y="1914157"/>
            <a:ext cx="4198528" cy="405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0299" y="45934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2" y="1769346"/>
            <a:ext cx="4077623" cy="3776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6636" y="1769346"/>
            <a:ext cx="3857932" cy="403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955" y="1190292"/>
            <a:ext cx="8128000" cy="1325563"/>
          </a:xfrm>
        </p:spPr>
        <p:txBody>
          <a:bodyPr>
            <a:normAutofit/>
          </a:bodyPr>
          <a:lstStyle/>
          <a:p>
            <a:r>
              <a:rPr lang="en-GB" dirty="0"/>
              <a:t>Year 2 Summer Block 1 </a:t>
            </a:r>
            <a:br>
              <a:rPr lang="en-GB" dirty="0"/>
            </a:br>
            <a:r>
              <a:rPr lang="en-GB" dirty="0"/>
              <a:t>Position &amp; Direction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2955" y="3027133"/>
            <a:ext cx="8102395" cy="4061926"/>
          </a:xfrm>
        </p:spPr>
        <p:txBody>
          <a:bodyPr>
            <a:normAutofit/>
          </a:bodyPr>
          <a:lstStyle/>
          <a:p>
            <a:r>
              <a:rPr lang="en-GB" sz="3200" b="1" u="sng" dirty="0" smtClean="0">
                <a:latin typeface="Tempus Sans ITC" panose="04020404030D07020202" pitchFamily="82" charset="0"/>
              </a:rPr>
              <a:t>Making Patterns with Shapes</a:t>
            </a:r>
            <a:endParaRPr lang="en-GB" sz="3200" b="1" u="sng" dirty="0">
              <a:latin typeface="Tempus Sans ITC" panose="04020404030D07020202" pitchFamily="82" charset="0"/>
            </a:endParaRPr>
          </a:p>
          <a:p>
            <a:r>
              <a:rPr lang="en-GB" sz="3200" b="1" i="1" dirty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endParaRPr lang="en-GB" sz="3200" b="1" i="1" dirty="0" smtClean="0">
              <a:latin typeface="Tempus Sans ITC" panose="04020404030D07020202" pitchFamily="8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b="1" dirty="0">
                <a:latin typeface="Tempus Sans ITC" panose="04020404030D07020202" pitchFamily="82" charset="0"/>
              </a:rPr>
              <a:t>Order and arrange combinations of</a:t>
            </a:r>
          </a:p>
          <a:p>
            <a:r>
              <a:rPr lang="en-GB" sz="3200" b="1" dirty="0">
                <a:latin typeface="Tempus Sans ITC" panose="04020404030D07020202" pitchFamily="82" charset="0"/>
              </a:rPr>
              <a:t>mathematical objects in patterns</a:t>
            </a:r>
          </a:p>
          <a:p>
            <a:r>
              <a:rPr lang="en-GB" sz="3200" b="1" dirty="0">
                <a:latin typeface="Tempus Sans ITC" panose="04020404030D07020202" pitchFamily="82" charset="0"/>
              </a:rPr>
              <a:t>and sequences</a:t>
            </a:r>
          </a:p>
        </p:txBody>
      </p:sp>
    </p:spTree>
    <p:extLst>
      <p:ext uri="{BB962C8B-B14F-4D97-AF65-F5344CB8AC3E}">
        <p14:creationId xmlns:p14="http://schemas.microsoft.com/office/powerpoint/2010/main" val="125112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282"/>
            <a:ext cx="7772400" cy="854077"/>
          </a:xfrm>
        </p:spPr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Vocabulary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1858298"/>
            <a:ext cx="6858000" cy="4100050"/>
          </a:xfrm>
        </p:spPr>
        <p:txBody>
          <a:bodyPr/>
          <a:lstStyle/>
          <a:p>
            <a:r>
              <a:rPr lang="en-GB" sz="3600" dirty="0"/>
              <a:t>Movement, forwards, backwards, up, down, left, right, movement, straight line, direction, clockwise, anti- clockwise, quarter turn, half turn,</a:t>
            </a:r>
          </a:p>
          <a:p>
            <a:r>
              <a:rPr lang="en-GB" sz="3600" dirty="0"/>
              <a:t>three quarter turn, full </a:t>
            </a:r>
            <a:r>
              <a:rPr lang="en-GB" sz="3600" dirty="0" smtClean="0"/>
              <a:t>turn, describing patterns, repeating patterns.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2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714" y="1332887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 smtClean="0">
                <a:solidFill>
                  <a:prstClr val="black"/>
                </a:solidFill>
              </a:rPr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075" y="2281084"/>
            <a:ext cx="8474978" cy="3521843"/>
          </a:xfrm>
        </p:spPr>
        <p:txBody>
          <a:bodyPr/>
          <a:lstStyle/>
          <a:p>
            <a:endParaRPr lang="en-GB" dirty="0"/>
          </a:p>
          <a:p>
            <a:r>
              <a:rPr lang="en-GB" sz="3600" dirty="0"/>
              <a:t>What is happening in the pattern? </a:t>
            </a:r>
          </a:p>
          <a:p>
            <a:r>
              <a:rPr lang="en-GB" sz="3600" dirty="0"/>
              <a:t>What would the next shape look like? </a:t>
            </a:r>
          </a:p>
          <a:p>
            <a:r>
              <a:rPr lang="en-GB" sz="3600" dirty="0"/>
              <a:t>What would the ____ shape be? </a:t>
            </a:r>
          </a:p>
          <a:p>
            <a:r>
              <a:rPr lang="en-GB" sz="3600" dirty="0"/>
              <a:t>How can we work out the missing shape? 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1047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00" y="1995948"/>
            <a:ext cx="7923400" cy="372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058" y="1819626"/>
            <a:ext cx="7256207" cy="386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477" y="73890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prstClr val="black"/>
                </a:solidFill>
              </a:rPr>
              <a:t>Key </a:t>
            </a:r>
            <a:r>
              <a:rPr lang="en-GB" sz="4400" dirty="0" smtClean="0">
                <a:solidFill>
                  <a:prstClr val="black"/>
                </a:solidFill>
              </a:rPr>
              <a:t>questions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947" y="1769806"/>
            <a:ext cx="8239433" cy="4169600"/>
          </a:xfrm>
        </p:spPr>
        <p:txBody>
          <a:bodyPr/>
          <a:lstStyle/>
          <a:p>
            <a:r>
              <a:rPr lang="en-GB" sz="3200" dirty="0" smtClean="0"/>
              <a:t>How </a:t>
            </a:r>
            <a:r>
              <a:rPr lang="en-GB" sz="3200" dirty="0"/>
              <a:t>far have you/has your partner moved? </a:t>
            </a:r>
          </a:p>
          <a:p>
            <a:r>
              <a:rPr lang="en-GB" sz="3200" dirty="0"/>
              <a:t>In what direction have you/has your partner moved? </a:t>
            </a:r>
          </a:p>
          <a:p>
            <a:r>
              <a:rPr lang="en-GB" sz="3200" dirty="0"/>
              <a:t>What direction are we facing in at the start? Why is this important? </a:t>
            </a:r>
          </a:p>
          <a:p>
            <a:r>
              <a:rPr lang="en-GB" sz="3200" dirty="0"/>
              <a:t>Can you describe the movements made by ____? </a:t>
            </a:r>
          </a:p>
          <a:p>
            <a:r>
              <a:rPr lang="en-GB" sz="3200" dirty="0"/>
              <a:t>How could we record these movements? </a:t>
            </a:r>
          </a:p>
        </p:txBody>
      </p:sp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5324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419" y="1956619"/>
            <a:ext cx="7529310" cy="3932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168" y="911375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4878" y="2031696"/>
            <a:ext cx="6686567" cy="3944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020" y="577078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407" y="1685924"/>
            <a:ext cx="5089116" cy="444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2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840" y="685439"/>
            <a:ext cx="7772400" cy="854077"/>
          </a:xfrm>
        </p:spPr>
        <p:txBody>
          <a:bodyPr/>
          <a:lstStyle/>
          <a:p>
            <a:r>
              <a:rPr lang="en-GB" dirty="0" smtClean="0"/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020" y="1726329"/>
            <a:ext cx="4029996" cy="436967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408" y="2139284"/>
            <a:ext cx="4267832" cy="376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8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681" y="601253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824681" y="1455487"/>
            <a:ext cx="76519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1600" dirty="0">
              <a:solidFill>
                <a:srgbClr val="000000"/>
              </a:solidFill>
              <a:latin typeface="Bariol"/>
            </a:endParaRPr>
          </a:p>
          <a:p>
            <a:pPr algn="ctr"/>
            <a:r>
              <a:rPr lang="en-GB" sz="4400" dirty="0">
                <a:latin typeface="Gotham"/>
              </a:rPr>
              <a:t>Using the words forwards, backwards, up, down, left and right, give your partner some instructions to complete around the classroom/playground. </a:t>
            </a:r>
          </a:p>
        </p:txBody>
      </p:sp>
    </p:spTree>
    <p:extLst>
      <p:ext uri="{BB962C8B-B14F-4D97-AF65-F5344CB8AC3E}">
        <p14:creationId xmlns:p14="http://schemas.microsoft.com/office/powerpoint/2010/main" val="195338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336" y="608995"/>
            <a:ext cx="7772400" cy="854077"/>
          </a:xfrm>
        </p:spPr>
        <p:txBody>
          <a:bodyPr>
            <a:normAutofit/>
          </a:bodyPr>
          <a:lstStyle/>
          <a:p>
            <a:r>
              <a:rPr lang="en-GB" sz="4400" dirty="0"/>
              <a:t>Fluency</a:t>
            </a:r>
          </a:p>
        </p:txBody>
      </p:sp>
      <p:sp>
        <p:nvSpPr>
          <p:cNvPr id="3" name="Rectangle 2"/>
          <p:cNvSpPr/>
          <p:nvPr/>
        </p:nvSpPr>
        <p:spPr>
          <a:xfrm>
            <a:off x="142568" y="984710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sz="3200" dirty="0">
              <a:solidFill>
                <a:srgbClr val="000000"/>
              </a:solidFill>
              <a:latin typeface="Bariol"/>
            </a:endParaRPr>
          </a:p>
          <a:p>
            <a:r>
              <a:rPr lang="en-GB" sz="2800" dirty="0">
                <a:latin typeface="Bariol"/>
              </a:rPr>
              <a:t>Complete the stem sentences to describe the movements made. </a:t>
            </a:r>
          </a:p>
          <a:p>
            <a:r>
              <a:rPr lang="en-GB" sz="2800" dirty="0">
                <a:latin typeface="Bariol"/>
              </a:rPr>
              <a:t>The tortoise has moved </a:t>
            </a:r>
          </a:p>
          <a:p>
            <a:r>
              <a:rPr lang="en-GB" sz="2800" dirty="0">
                <a:latin typeface="Bariol"/>
              </a:rPr>
              <a:t>1 square _____. </a:t>
            </a:r>
          </a:p>
          <a:p>
            <a:r>
              <a:rPr lang="en-GB" sz="2800" dirty="0">
                <a:latin typeface="Bariol"/>
              </a:rPr>
              <a:t>The bee has moved ___ </a:t>
            </a:r>
          </a:p>
          <a:p>
            <a:r>
              <a:rPr lang="en-GB" sz="2800" dirty="0">
                <a:latin typeface="Bariol"/>
              </a:rPr>
              <a:t>squares ______. </a:t>
            </a:r>
          </a:p>
          <a:p>
            <a:r>
              <a:rPr lang="en-GB" sz="2800" dirty="0">
                <a:latin typeface="Bariol"/>
              </a:rPr>
              <a:t>The _____ has moved </a:t>
            </a:r>
          </a:p>
          <a:p>
            <a:r>
              <a:rPr lang="en-GB" sz="2800" dirty="0">
                <a:latin typeface="Bariol"/>
              </a:rPr>
              <a:t>1 square backwards. </a:t>
            </a:r>
          </a:p>
          <a:p>
            <a:r>
              <a:rPr lang="en-GB" sz="2800" dirty="0">
                <a:latin typeface="Bariol"/>
              </a:rPr>
              <a:t>The ____ has moved ___ </a:t>
            </a:r>
          </a:p>
          <a:p>
            <a:r>
              <a:rPr lang="en-GB" sz="2800" dirty="0">
                <a:latin typeface="Bariol"/>
              </a:rPr>
              <a:t>squares forwards. 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568" y="1463072"/>
            <a:ext cx="3945193" cy="436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1576" y="585467"/>
            <a:ext cx="7772400" cy="854077"/>
          </a:xfrm>
        </p:spPr>
        <p:txBody>
          <a:bodyPr/>
          <a:lstStyle/>
          <a:p>
            <a:r>
              <a:rPr lang="en-GB" sz="3600" dirty="0" smtClean="0">
                <a:solidFill>
                  <a:prstClr val="black"/>
                </a:solidFill>
              </a:rPr>
              <a:t>Fluency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10" y="1661653"/>
            <a:ext cx="8217332" cy="409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0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3915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20" y="1997637"/>
            <a:ext cx="3352800" cy="2508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072" y="1800993"/>
            <a:ext cx="4827638" cy="36559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2094" y="4506400"/>
            <a:ext cx="3792378" cy="157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2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120" y="940414"/>
            <a:ext cx="7772400" cy="854077"/>
          </a:xfrm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Reasoning and problem solving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77" y="2181224"/>
            <a:ext cx="3495061" cy="36198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159" y="1731355"/>
            <a:ext cx="4382729" cy="4069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4975" y="1003480"/>
            <a:ext cx="8128000" cy="1325563"/>
          </a:xfrm>
        </p:spPr>
        <p:txBody>
          <a:bodyPr>
            <a:normAutofit/>
          </a:bodyPr>
          <a:lstStyle/>
          <a:p>
            <a:r>
              <a:rPr lang="en-GB" dirty="0"/>
              <a:t>Year 2 Summer Block 1 </a:t>
            </a:r>
            <a:br>
              <a:rPr lang="en-GB" dirty="0"/>
            </a:br>
            <a:r>
              <a:rPr lang="en-GB" dirty="0"/>
              <a:t>Position &amp; Direction</a:t>
            </a:r>
            <a:endParaRPr lang="en-GB" dirty="0" smtClean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34975" y="2329043"/>
            <a:ext cx="8515350" cy="3645693"/>
          </a:xfrm>
        </p:spPr>
        <p:txBody>
          <a:bodyPr>
            <a:noAutofit/>
          </a:bodyPr>
          <a:lstStyle/>
          <a:p>
            <a:r>
              <a:rPr lang="en-GB" sz="3200" b="1" u="sng" dirty="0" smtClean="0">
                <a:latin typeface="Tempus Sans ITC" panose="04020404030D07020202" pitchFamily="82" charset="0"/>
              </a:rPr>
              <a:t>Describing Turns</a:t>
            </a:r>
            <a:endParaRPr lang="en-GB" sz="3200" b="1" u="sng" dirty="0">
              <a:latin typeface="Tempus Sans ITC" panose="04020404030D07020202" pitchFamily="82" charset="0"/>
            </a:endParaRPr>
          </a:p>
          <a:p>
            <a:r>
              <a:rPr lang="en-GB" sz="3200" b="1" i="1" dirty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</a:t>
            </a:r>
            <a:r>
              <a:rPr lang="en-GB" sz="3200" b="1" i="1" dirty="0" smtClean="0">
                <a:latin typeface="Tempus Sans ITC" panose="04020404030D07020202" pitchFamily="8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: </a:t>
            </a:r>
            <a:endParaRPr lang="en-GB" sz="3200" b="1" dirty="0">
              <a:latin typeface="Tempus Sans ITC" panose="04020404030D07020202" pitchFamily="82" charset="0"/>
            </a:endParaRPr>
          </a:p>
          <a:p>
            <a:r>
              <a:rPr lang="en-GB" sz="3200" b="1" dirty="0">
                <a:latin typeface="Tempus Sans ITC" panose="04020404030D07020202" pitchFamily="82" charset="0"/>
              </a:rPr>
              <a:t>Use mathematical vocabulary </a:t>
            </a:r>
            <a:r>
              <a:rPr lang="en-GB" sz="3200" b="1" dirty="0" smtClean="0">
                <a:latin typeface="Tempus Sans ITC" panose="04020404030D07020202" pitchFamily="82" charset="0"/>
              </a:rPr>
              <a:t>to describe movement , distinguishing between </a:t>
            </a:r>
            <a:r>
              <a:rPr lang="en-GB" sz="3200" b="1" dirty="0">
                <a:latin typeface="Tempus Sans ITC" panose="04020404030D07020202" pitchFamily="82" charset="0"/>
              </a:rPr>
              <a:t>rotation as a turn and </a:t>
            </a:r>
            <a:r>
              <a:rPr lang="en-GB" sz="3200" b="1" dirty="0" smtClean="0">
                <a:latin typeface="Tempus Sans ITC" panose="04020404030D07020202" pitchFamily="82" charset="0"/>
              </a:rPr>
              <a:t>in terms </a:t>
            </a:r>
            <a:r>
              <a:rPr lang="en-GB" sz="3200" b="1" dirty="0">
                <a:latin typeface="Tempus Sans ITC" panose="04020404030D07020202" pitchFamily="82" charset="0"/>
              </a:rPr>
              <a:t>of right angles for quarter, half</a:t>
            </a:r>
          </a:p>
          <a:p>
            <a:r>
              <a:rPr lang="en-GB" sz="3200" b="1" dirty="0">
                <a:latin typeface="Tempus Sans ITC" panose="04020404030D07020202" pitchFamily="82" charset="0"/>
              </a:rPr>
              <a:t>and three-quarter turns (</a:t>
            </a:r>
            <a:r>
              <a:rPr lang="en-GB" sz="3200" b="1" dirty="0" smtClean="0">
                <a:latin typeface="Tempus Sans ITC" panose="04020404030D07020202" pitchFamily="82" charset="0"/>
              </a:rPr>
              <a:t>clockwise and </a:t>
            </a:r>
            <a:r>
              <a:rPr lang="en-GB" sz="3200" b="1" dirty="0">
                <a:latin typeface="Tempus Sans ITC" panose="04020404030D07020202" pitchFamily="82" charset="0"/>
              </a:rPr>
              <a:t>anti-clockwise).</a:t>
            </a:r>
            <a:endParaRPr lang="en-GB" sz="3200" b="1" i="1" dirty="0">
              <a:latin typeface="Tempus Sans ITC" panose="04020404030D07020202" pitchFamily="8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57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994</TotalTime>
  <Words>632</Words>
  <Application>Microsoft Office PowerPoint</Application>
  <PresentationFormat>On-screen Show (4:3)</PresentationFormat>
  <Paragraphs>103</Paragraphs>
  <Slides>33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4" baseType="lpstr">
      <vt:lpstr>Arial</vt:lpstr>
      <vt:lpstr>Bariol</vt:lpstr>
      <vt:lpstr>Calibri</vt:lpstr>
      <vt:lpstr>Gotham</vt:lpstr>
      <vt:lpstr>Gotham Book</vt:lpstr>
      <vt:lpstr>Levenim MT</vt:lpstr>
      <vt:lpstr>Please write me a song</vt:lpstr>
      <vt:lpstr>Segoe Print</vt:lpstr>
      <vt:lpstr>Tempus Sans ITC</vt:lpstr>
      <vt:lpstr>Title slide</vt:lpstr>
      <vt:lpstr>Slides</vt:lpstr>
      <vt:lpstr>Year 2 Summer Block 1  Position &amp; Direction</vt:lpstr>
      <vt:lpstr>Vocabulary</vt:lpstr>
      <vt:lpstr>Key questions</vt:lpstr>
      <vt:lpstr>Fluency</vt:lpstr>
      <vt:lpstr>Fluency</vt:lpstr>
      <vt:lpstr>Fluency</vt:lpstr>
      <vt:lpstr>Reasoning and problem solving</vt:lpstr>
      <vt:lpstr>Reasoning and problem solving</vt:lpstr>
      <vt:lpstr>Year 2 Summer Block 1  Position &amp; Direction</vt:lpstr>
      <vt:lpstr>Vocabulary</vt:lpstr>
      <vt:lpstr>Key questions</vt:lpstr>
      <vt:lpstr>Fluency</vt:lpstr>
      <vt:lpstr>Fluency</vt:lpstr>
      <vt:lpstr>Fluency</vt:lpstr>
      <vt:lpstr>Reasoning and problem solving</vt:lpstr>
      <vt:lpstr>Reasoning and problem solving</vt:lpstr>
      <vt:lpstr>Year 2 Summer Block 1  Position &amp; Direction</vt:lpstr>
      <vt:lpstr>Vocabulary</vt:lpstr>
      <vt:lpstr>Key questions</vt:lpstr>
      <vt:lpstr>Fluency</vt:lpstr>
      <vt:lpstr>Fluency</vt:lpstr>
      <vt:lpstr>Fluency</vt:lpstr>
      <vt:lpstr>Reasoning and problem solving</vt:lpstr>
      <vt:lpstr>Reasoning and problem solving</vt:lpstr>
      <vt:lpstr>Year 2 Summer Block 1  Position &amp; Direction</vt:lpstr>
      <vt:lpstr>Vocabulary</vt:lpstr>
      <vt:lpstr>Key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122</cp:revision>
  <dcterms:created xsi:type="dcterms:W3CDTF">2017-06-27T15:09:43Z</dcterms:created>
  <dcterms:modified xsi:type="dcterms:W3CDTF">2018-03-26T17:52:22Z</dcterms:modified>
</cp:coreProperties>
</file>