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43"/>
  </p:notesMasterIdLst>
  <p:handoutMasterIdLst>
    <p:handoutMasterId r:id="rId144"/>
  </p:handoutMasterIdLst>
  <p:sldIdLst>
    <p:sldId id="260" r:id="rId3"/>
    <p:sldId id="418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419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20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21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22" r:id="rId36"/>
    <p:sldId id="261" r:id="rId37"/>
    <p:sldId id="267" r:id="rId38"/>
    <p:sldId id="268" r:id="rId39"/>
    <p:sldId id="269" r:id="rId40"/>
    <p:sldId id="270" r:id="rId41"/>
    <p:sldId id="271" r:id="rId42"/>
    <p:sldId id="304" r:id="rId43"/>
    <p:sldId id="272" r:id="rId44"/>
    <p:sldId id="300" r:id="rId45"/>
    <p:sldId id="276" r:id="rId46"/>
    <p:sldId id="275" r:id="rId47"/>
    <p:sldId id="277" r:id="rId48"/>
    <p:sldId id="278" r:id="rId49"/>
    <p:sldId id="306" r:id="rId50"/>
    <p:sldId id="305" r:id="rId51"/>
    <p:sldId id="279" r:id="rId52"/>
    <p:sldId id="302" r:id="rId53"/>
    <p:sldId id="284" r:id="rId54"/>
    <p:sldId id="280" r:id="rId55"/>
    <p:sldId id="307" r:id="rId56"/>
    <p:sldId id="308" r:id="rId57"/>
    <p:sldId id="283" r:id="rId58"/>
    <p:sldId id="309" r:id="rId59"/>
    <p:sldId id="285" r:id="rId60"/>
    <p:sldId id="301" r:id="rId61"/>
    <p:sldId id="286" r:id="rId62"/>
    <p:sldId id="287" r:id="rId63"/>
    <p:sldId id="290" r:id="rId64"/>
    <p:sldId id="288" r:id="rId65"/>
    <p:sldId id="289" r:id="rId66"/>
    <p:sldId id="292" r:id="rId67"/>
    <p:sldId id="423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424" r:id="rId76"/>
    <p:sldId id="318" r:id="rId77"/>
    <p:sldId id="320" r:id="rId78"/>
    <p:sldId id="321" r:id="rId79"/>
    <p:sldId id="322" r:id="rId80"/>
    <p:sldId id="323" r:id="rId81"/>
    <p:sldId id="324" r:id="rId82"/>
    <p:sldId id="325" r:id="rId83"/>
    <p:sldId id="425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426" r:id="rId92"/>
    <p:sldId id="335" r:id="rId93"/>
    <p:sldId id="336" r:id="rId94"/>
    <p:sldId id="337" r:id="rId95"/>
    <p:sldId id="338" r:id="rId96"/>
    <p:sldId id="339" r:id="rId97"/>
    <p:sldId id="340" r:id="rId98"/>
    <p:sldId id="427" r:id="rId99"/>
    <p:sldId id="342" r:id="rId100"/>
    <p:sldId id="343" r:id="rId101"/>
    <p:sldId id="344" r:id="rId102"/>
    <p:sldId id="345" r:id="rId103"/>
    <p:sldId id="346" r:id="rId104"/>
    <p:sldId id="347" r:id="rId105"/>
    <p:sldId id="348" r:id="rId106"/>
    <p:sldId id="428" r:id="rId107"/>
    <p:sldId id="350" r:id="rId108"/>
    <p:sldId id="351" r:id="rId109"/>
    <p:sldId id="352" r:id="rId110"/>
    <p:sldId id="353" r:id="rId111"/>
    <p:sldId id="354" r:id="rId112"/>
    <p:sldId id="355" r:id="rId113"/>
    <p:sldId id="429" r:id="rId114"/>
    <p:sldId id="357" r:id="rId115"/>
    <p:sldId id="358" r:id="rId116"/>
    <p:sldId id="359" r:id="rId117"/>
    <p:sldId id="360" r:id="rId118"/>
    <p:sldId id="361" r:id="rId119"/>
    <p:sldId id="362" r:id="rId120"/>
    <p:sldId id="430" r:id="rId121"/>
    <p:sldId id="364" r:id="rId122"/>
    <p:sldId id="365" r:id="rId123"/>
    <p:sldId id="366" r:id="rId124"/>
    <p:sldId id="367" r:id="rId125"/>
    <p:sldId id="368" r:id="rId126"/>
    <p:sldId id="369" r:id="rId127"/>
    <p:sldId id="370" r:id="rId128"/>
    <p:sldId id="432" r:id="rId129"/>
    <p:sldId id="372" r:id="rId130"/>
    <p:sldId id="373" r:id="rId131"/>
    <p:sldId id="374" r:id="rId132"/>
    <p:sldId id="375" r:id="rId133"/>
    <p:sldId id="376" r:id="rId134"/>
    <p:sldId id="377" r:id="rId135"/>
    <p:sldId id="431" r:id="rId136"/>
    <p:sldId id="379" r:id="rId137"/>
    <p:sldId id="380" r:id="rId138"/>
    <p:sldId id="381" r:id="rId139"/>
    <p:sldId id="382" r:id="rId140"/>
    <p:sldId id="383" r:id="rId141"/>
    <p:sldId id="384" r:id="rId1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9" autoAdjust="0"/>
    <p:restoredTop sz="67350" autoAdjust="0"/>
  </p:normalViewPr>
  <p:slideViewPr>
    <p:cSldViewPr snapToGrid="0" snapToObjects="1">
      <p:cViewPr>
        <p:scale>
          <a:sx n="53" d="100"/>
          <a:sy n="53" d="100"/>
        </p:scale>
        <p:origin x="-16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Tom has subtracted 7</a:t>
            </a:r>
          </a:p>
          <a:p>
            <a:r>
              <a:rPr lang="en-GB" dirty="0" smtClean="0"/>
              <a:t>ones instead of 7 tens.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 methods: Count back in 9s </a:t>
            </a:r>
          </a:p>
          <a:p>
            <a:r>
              <a:rPr lang="en-GB" dirty="0" smtClean="0"/>
              <a:t>837 – 100 = 737</a:t>
            </a:r>
          </a:p>
          <a:p>
            <a:r>
              <a:rPr lang="en-GB" dirty="0" smtClean="0"/>
              <a:t>737 + 10 = 747</a:t>
            </a:r>
          </a:p>
          <a:p>
            <a:r>
              <a:rPr lang="en-GB" dirty="0" smtClean="0"/>
              <a:t>90 = 37 and 53 (could show in part whole model)</a:t>
            </a:r>
          </a:p>
          <a:p>
            <a:r>
              <a:rPr lang="en-GB" dirty="0" smtClean="0"/>
              <a:t>837 – 37 = 800</a:t>
            </a:r>
          </a:p>
          <a:p>
            <a:r>
              <a:rPr lang="en-GB" dirty="0" smtClean="0"/>
              <a:t>800 – 53 = 747</a:t>
            </a:r>
          </a:p>
          <a:p>
            <a:r>
              <a:rPr lang="en-GB" dirty="0" smtClean="0"/>
              <a:t>Expanded or formal written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She is correct because both give an answer of 606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Couldn’t: 100, 500, 600</a:t>
            </a:r>
          </a:p>
          <a:p>
            <a:r>
              <a:rPr lang="en-GB" dirty="0" smtClean="0"/>
              <a:t>Could: 200, 300, 400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9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than: Tim has raised £725. He has raised £300 more than his target. What was his target?</a:t>
            </a:r>
          </a:p>
          <a:p>
            <a:r>
              <a:rPr lang="en-GB" dirty="0" smtClean="0"/>
              <a:t>Less than: Amy spent £725 on a laptop. Tina spent £300 on a laptop. How much more does Amy spend?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52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3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 answers:</a:t>
            </a:r>
          </a:p>
          <a:p>
            <a:r>
              <a:rPr lang="en-GB" dirty="0" smtClean="0"/>
              <a:t>496 – 30</a:t>
            </a:r>
          </a:p>
          <a:p>
            <a:r>
              <a:rPr lang="en-GB" dirty="0" smtClean="0"/>
              <a:t>406 + 50</a:t>
            </a:r>
          </a:p>
          <a:p>
            <a:r>
              <a:rPr lang="en-GB" dirty="0" smtClean="0"/>
              <a:t>416 + 40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Charlotte was able to use this fact because 9 tens subtract 2 tens is like doing 9 ones subtract 2 ones.</a:t>
            </a:r>
          </a:p>
          <a:p>
            <a:r>
              <a:rPr lang="en-GB" dirty="0" smtClean="0"/>
              <a:t>We do not need to subtract any ones or hundreds so those columns will stay the same.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Column addition, count in tens</a:t>
            </a:r>
          </a:p>
          <a:p>
            <a:r>
              <a:rPr lang="en-GB" dirty="0" smtClean="0"/>
              <a:t>mentally, add 100 then subtract 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324 sandwiches are ordered for a school trip.</a:t>
            </a:r>
          </a:p>
          <a:p>
            <a:r>
              <a:rPr lang="en-GB" dirty="0" smtClean="0"/>
              <a:t>254 are eaten.</a:t>
            </a:r>
          </a:p>
          <a:p>
            <a:r>
              <a:rPr lang="en-GB" dirty="0" smtClean="0"/>
              <a:t>How many are left?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 ways to sort:</a:t>
            </a:r>
          </a:p>
          <a:p>
            <a:r>
              <a:rPr lang="en-GB" dirty="0" smtClean="0"/>
              <a:t>Odds and evens</a:t>
            </a:r>
          </a:p>
          <a:p>
            <a:r>
              <a:rPr lang="en-GB" dirty="0" smtClean="0"/>
              <a:t>Over and under 500</a:t>
            </a:r>
          </a:p>
          <a:p>
            <a:r>
              <a:rPr lang="en-GB" dirty="0" smtClean="0"/>
              <a:t>Exchanging and not exchanging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285 + 80 is the odd one out because in all the others the tens columns add up to 11 tens.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135 because I know when subtracting a tens number the ones stay the same.</a:t>
            </a:r>
          </a:p>
          <a:p>
            <a:r>
              <a:rPr lang="en-GB" dirty="0" smtClean="0"/>
              <a:t>40 because I counted in tens four times from 294</a:t>
            </a:r>
          </a:p>
          <a:p>
            <a:r>
              <a:rPr lang="en-GB" dirty="0" smtClean="0"/>
              <a:t>475 because I did the calculation 545 – 70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She is incorrect because 567 – 60 = 507</a:t>
            </a:r>
          </a:p>
          <a:p>
            <a:r>
              <a:rPr lang="en-GB" dirty="0" smtClean="0"/>
              <a:t>The rule is subtract 70</a:t>
            </a:r>
          </a:p>
          <a:p>
            <a:r>
              <a:rPr lang="en-GB" dirty="0" smtClean="0"/>
              <a:t>I used ____ to help 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300" dirty="0" smtClean="0"/>
              <a:t>Year 3</a:t>
            </a:r>
            <a:br>
              <a:rPr lang="en-GB" sz="5300" dirty="0" smtClean="0"/>
            </a:b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sz="5300" dirty="0" smtClean="0"/>
              <a:t>Block 2 </a:t>
            </a:r>
            <a:br>
              <a:rPr lang="en-GB" sz="5300" dirty="0" smtClean="0"/>
            </a:b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sz="5300" dirty="0" smtClean="0"/>
              <a:t>Addition and Subtraction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/>
          </a:bodyPr>
          <a:lstStyle/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3</a:t>
            </a:r>
            <a:br>
              <a:rPr lang="en-GB" dirty="0" smtClean="0"/>
            </a:br>
            <a:r>
              <a:rPr lang="en-GB" dirty="0" smtClean="0"/>
              <a:t>Block 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SMALL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STEP-Add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subtract 3-digit numbers and ones – not crossing 10.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Add and subtract numbers with up to 3-digits, using formal written methods.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24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59" y="2475378"/>
            <a:ext cx="7274043" cy="27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4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2957"/>
            <a:ext cx="7587339" cy="16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22" y="2088499"/>
            <a:ext cx="4663607" cy="39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74" y="2529448"/>
            <a:ext cx="4392426" cy="328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4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3" y="2698563"/>
            <a:ext cx="4072362" cy="25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45" y="2348939"/>
            <a:ext cx="3363419" cy="30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SMALL-Add two 3-digit number- crossing 10 or 100.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with up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3-digits,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12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271" y="2239402"/>
            <a:ext cx="6858000" cy="165576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Place value, partition, digit, exchange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3" y="3112713"/>
            <a:ext cx="7478795" cy="30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0220"/>
            <a:ext cx="7138986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7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5" y="2403662"/>
            <a:ext cx="7097405" cy="30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5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823696"/>
            <a:ext cx="7771269" cy="22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0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495" y="2516794"/>
            <a:ext cx="6858000" cy="165576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Column, method, &lt; &gt; 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95" y="3344675"/>
            <a:ext cx="6658943" cy="27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82" y="2305050"/>
            <a:ext cx="3769377" cy="398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5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15" y="2184025"/>
            <a:ext cx="4390744" cy="414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SMALL-Subtract a 3-digit number from a 3-digit number-  no exchange.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with up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3-digits,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54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636" y="2277828"/>
            <a:ext cx="6858000" cy="165576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Difference, calculation, strategy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5709"/>
            <a:ext cx="6921970" cy="299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9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94" y="3019706"/>
            <a:ext cx="6956206" cy="20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8437"/>
            <a:ext cx="6098596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3" y="2765612"/>
            <a:ext cx="782240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14" y="2206624"/>
            <a:ext cx="3392581" cy="41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97" y="1976440"/>
            <a:ext cx="2914650" cy="43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SMALL-Subtract a 3-digit number from a 3-digit number- exchange.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Subtract numbers with up to 3-digits, 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38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90" y="2623204"/>
            <a:ext cx="6006879" cy="263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2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vocabulary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92957"/>
            <a:ext cx="6858000" cy="165576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Estimate, inverse, operation, column, exchange, method, calculation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38" y="3120838"/>
            <a:ext cx="7184162" cy="290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811555"/>
            <a:ext cx="5953131" cy="282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570069"/>
            <a:ext cx="6876440" cy="318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65" y="2617040"/>
            <a:ext cx="4610056" cy="32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01" y="2476500"/>
            <a:ext cx="372694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47" y="2771682"/>
            <a:ext cx="3202081" cy="280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6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12" y="2414588"/>
            <a:ext cx="3343582" cy="3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SMALL-Estimate answers to calculations.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Estimate the answer to a calculation and use inverse operations to check answers.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92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951" y="2400768"/>
            <a:ext cx="6858000" cy="165576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Estimate, ‘near number’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0" y="3276180"/>
            <a:ext cx="7184449" cy="29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32" y="2559984"/>
            <a:ext cx="6657457" cy="242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67" y="2499191"/>
            <a:ext cx="5623923" cy="30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9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69" y="2633103"/>
            <a:ext cx="6935331" cy="262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54" y="2456237"/>
            <a:ext cx="5804839" cy="280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12" y="2629088"/>
            <a:ext cx="5130817" cy="303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15" y="2554943"/>
            <a:ext cx="4783232" cy="314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6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SMALL- Check answers.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Use inverse operations to check answers.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04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635" y="2348752"/>
            <a:ext cx="6858000" cy="1335463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Multiple, bar model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5" y="3076016"/>
            <a:ext cx="7000648" cy="31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2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8" y="2849562"/>
            <a:ext cx="7623716" cy="16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9168"/>
            <a:ext cx="7141932" cy="220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7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0350"/>
            <a:ext cx="646011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75863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84" y="2153209"/>
            <a:ext cx="3843402" cy="365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8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6" y="3279308"/>
            <a:ext cx="7499774" cy="143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69" y="2095498"/>
            <a:ext cx="3227854" cy="39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9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43" y="2200275"/>
            <a:ext cx="3547222" cy="409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22" y="2624137"/>
            <a:ext cx="4242874" cy="313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1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73" y="2279744"/>
            <a:ext cx="4123204" cy="35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2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3</a:t>
            </a:r>
            <a:br>
              <a:rPr lang="en-GB" dirty="0" smtClean="0"/>
            </a:br>
            <a:r>
              <a:rPr lang="en-GB" dirty="0" smtClean="0"/>
              <a:t>Block 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SMALL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STEP-Add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3-digit and 1-digit numbers –crossing 10.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Add and subtract numbers with up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3-digits,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12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731" y="2774157"/>
            <a:ext cx="6858000" cy="165576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Add, subtract, column, ones, tens.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9" y="3888862"/>
            <a:ext cx="8853344" cy="116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6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3</a:t>
            </a:r>
            <a:br>
              <a:rPr lang="en-GB" dirty="0" smtClean="0"/>
            </a:br>
            <a:r>
              <a:rPr lang="en-GB" dirty="0" smtClean="0"/>
              <a:t>Block 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SMALL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STEP-Add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multiples of 100.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Add and subtract numbers with up to three digits.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31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5" y="2779059"/>
            <a:ext cx="8859658" cy="247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27894"/>
            <a:ext cx="7536024" cy="30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4" y="2640853"/>
            <a:ext cx="7295296" cy="27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76" y="2591216"/>
            <a:ext cx="4766632" cy="30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52" y="2562505"/>
            <a:ext cx="3453653" cy="32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18" y="2442322"/>
            <a:ext cx="4816288" cy="336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3</a:t>
            </a:r>
            <a:br>
              <a:rPr lang="en-GB" dirty="0" smtClean="0"/>
            </a:br>
            <a:r>
              <a:rPr lang="en-GB" dirty="0" smtClean="0"/>
              <a:t>Block 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SMALL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STEP-Subtract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1-digit number from a 3-digit number –crossing 10.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with up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3-digits,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14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89795"/>
            <a:ext cx="7418294" cy="165576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Word problem, method, represent, calculation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35" y="3199747"/>
            <a:ext cx="6845938" cy="30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4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2729191"/>
            <a:ext cx="7361754" cy="267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93" y="2728353"/>
            <a:ext cx="6625306" cy="238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82" y="2413653"/>
            <a:ext cx="6858000" cy="1655762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Add, subtract, ones, tens, hundreds, equal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46685"/>
            <a:ext cx="7508874" cy="168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9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62" y="2866184"/>
            <a:ext cx="6647338" cy="267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88" y="2171139"/>
            <a:ext cx="3355854" cy="40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88" y="2943225"/>
            <a:ext cx="7169844" cy="161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3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477" y="2697302"/>
            <a:ext cx="4562194" cy="309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0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3</a:t>
            </a:r>
            <a:br>
              <a:rPr lang="en-GB" dirty="0" smtClean="0"/>
            </a:br>
            <a:r>
              <a:rPr lang="en-GB" dirty="0" smtClean="0"/>
              <a:t>Block 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SMALL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STEP-Add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subtract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3-digit numbers and tens–crossing 100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Add and subtract numbers with up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3-digits,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64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528047"/>
            <a:ext cx="7886700" cy="1068908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solidFill>
                  <a:srgbClr val="FF0000"/>
                </a:solidFill>
                <a:latin typeface="Gotham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Gotham"/>
              </a:rPr>
              <a:t>A</a:t>
            </a:r>
            <a:r>
              <a:rPr lang="en-GB" sz="2400" b="1" dirty="0" smtClean="0">
                <a:solidFill>
                  <a:srgbClr val="FF0000"/>
                </a:solidFill>
                <a:latin typeface="Gotham"/>
              </a:rPr>
              <a:t>dd, subtract, multiple, formal </a:t>
            </a:r>
            <a:r>
              <a:rPr lang="en-GB" sz="2400" b="1" dirty="0" smtClean="0">
                <a:solidFill>
                  <a:srgbClr val="FF0000"/>
                </a:solidFill>
                <a:latin typeface="Gotham"/>
              </a:rPr>
              <a:t>method                    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7" y="3596955"/>
            <a:ext cx="6274174" cy="27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/>
          <a:stretch/>
        </p:blipFill>
        <p:spPr bwMode="auto">
          <a:xfrm>
            <a:off x="896471" y="2086579"/>
            <a:ext cx="7551195" cy="31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/>
          <a:stretch/>
        </p:blipFill>
        <p:spPr bwMode="auto">
          <a:xfrm>
            <a:off x="1595717" y="2086579"/>
            <a:ext cx="6489019" cy="33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/>
          <a:stretch/>
        </p:blipFill>
        <p:spPr bwMode="auto">
          <a:xfrm>
            <a:off x="1470211" y="2579034"/>
            <a:ext cx="7121981" cy="24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74" y="2290202"/>
            <a:ext cx="623864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29" y="2600792"/>
            <a:ext cx="7370671" cy="302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6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6" y="2319662"/>
            <a:ext cx="5429079" cy="359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40" y="2381530"/>
            <a:ext cx="5754885" cy="305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8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3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Block 2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SMALL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STEP-Add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3-digit number and tens-crossing 100.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multiples of 10 to a 3-digit number with exchanging.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0"/>
            <a:ext cx="8128000" cy="222430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800" b="0" dirty="0" smtClean="0">
                <a:solidFill>
                  <a:srgbClr val="FF0000"/>
                </a:solidFill>
              </a:rPr>
              <a:t>E</a:t>
            </a:r>
            <a:r>
              <a:rPr lang="en-GB" sz="2800" b="0" dirty="0" smtClean="0">
                <a:solidFill>
                  <a:srgbClr val="FF0000"/>
                </a:solidFill>
              </a:rPr>
              <a:t>xchange, inverse</a:t>
            </a:r>
            <a:endParaRPr lang="en-GB" b="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95" y="3424518"/>
            <a:ext cx="6224869" cy="268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smtClean="0"/>
              <a:t>Fluency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/>
          <a:stretch/>
        </p:blipFill>
        <p:spPr bwMode="auto">
          <a:xfrm>
            <a:off x="1613647" y="2559424"/>
            <a:ext cx="625250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/>
          <a:stretch/>
        </p:blipFill>
        <p:spPr bwMode="auto">
          <a:xfrm>
            <a:off x="1165412" y="1574986"/>
            <a:ext cx="7803680" cy="383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25000" b="25000"/>
          <a:stretch/>
        </p:blipFill>
        <p:spPr bwMode="auto">
          <a:xfrm>
            <a:off x="1021976" y="3245572"/>
            <a:ext cx="7614024" cy="3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4" y="2086579"/>
            <a:ext cx="5767315" cy="348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8" y="2262467"/>
            <a:ext cx="5761692" cy="345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8" y="2315136"/>
            <a:ext cx="6515524" cy="311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6816"/>
            <a:ext cx="7851006" cy="271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2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3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Block 2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SMALL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STEP-Subtract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tens from a 3-digit number crossing  100.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subtract multiples of 10 from a 3-digit number, with exchanging.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382344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674731"/>
            <a:ext cx="7886700" cy="165550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Number </a:t>
            </a:r>
            <a:r>
              <a:rPr lang="en-GB" b="1" dirty="0" smtClean="0">
                <a:solidFill>
                  <a:srgbClr val="FF0000"/>
                </a:solidFill>
              </a:rPr>
              <a:t>line, part-whole, strategy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5" y="3589131"/>
            <a:ext cx="8238065" cy="24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/>
          <a:stretch/>
        </p:blipFill>
        <p:spPr bwMode="auto">
          <a:xfrm>
            <a:off x="1021975" y="2315695"/>
            <a:ext cx="8094531" cy="173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/>
          <a:stretch/>
        </p:blipFill>
        <p:spPr bwMode="auto">
          <a:xfrm>
            <a:off x="1004047" y="2033306"/>
            <a:ext cx="7697097" cy="30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/>
          <a:stretch/>
        </p:blipFill>
        <p:spPr bwMode="auto">
          <a:xfrm>
            <a:off x="1290918" y="2110344"/>
            <a:ext cx="7853082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2295526"/>
            <a:ext cx="8325971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AutoNum type="arabicPlain" startAt="13"/>
            </a:pPr>
            <a:r>
              <a:rPr lang="en-GB" dirty="0" smtClean="0"/>
              <a:t>     - 50 =  85</a:t>
            </a:r>
          </a:p>
          <a:p>
            <a:pPr algn="l"/>
            <a:r>
              <a:rPr lang="en-GB" dirty="0" smtClean="0"/>
              <a:t>334 -          =  294</a:t>
            </a:r>
          </a:p>
          <a:p>
            <a:pPr algn="l"/>
            <a:r>
              <a:rPr lang="en-GB" dirty="0" smtClean="0"/>
              <a:t>545  =          -  70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1271" y="4063999"/>
            <a:ext cx="376517" cy="418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89847" y="4566024"/>
            <a:ext cx="672353" cy="418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42247" y="5157702"/>
            <a:ext cx="672353" cy="418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2404220"/>
            <a:ext cx="6460983" cy="12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25818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907284"/>
            <a:ext cx="5449507" cy="42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8" y="2705941"/>
            <a:ext cx="6377302" cy="195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SMALL STEP-Add and subtract 100s.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add and subtract 100s from a 3-digit number.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11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7999" y="1056781"/>
            <a:ext cx="8367059" cy="2009148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Digit, word problem, calculation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25346"/>
            <a:ext cx="6966368" cy="255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3" y="2678018"/>
            <a:ext cx="8630541" cy="257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/>
          <a:stretch/>
        </p:blipFill>
        <p:spPr bwMode="auto">
          <a:xfrm>
            <a:off x="1201270" y="1703014"/>
            <a:ext cx="6804573" cy="372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/>
          <a:stretch/>
        </p:blipFill>
        <p:spPr bwMode="auto">
          <a:xfrm>
            <a:off x="251012" y="2886632"/>
            <a:ext cx="8229600" cy="107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/>
          <a:stretch/>
        </p:blipFill>
        <p:spPr bwMode="auto">
          <a:xfrm>
            <a:off x="735106" y="2101383"/>
            <a:ext cx="7722812" cy="31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84" y="2300568"/>
            <a:ext cx="5751300" cy="293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30" y="2014073"/>
            <a:ext cx="4120493" cy="417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0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7" y="2526365"/>
            <a:ext cx="7279367" cy="213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SMALL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STEP-Spotting patterns.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Using number facts, place value and more complex addition and subtraction.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10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494" y="2169458"/>
            <a:ext cx="6858000" cy="1462743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Hundreds, column, pattern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" y="2747405"/>
            <a:ext cx="7841412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/>
          <a:stretch/>
        </p:blipFill>
        <p:spPr bwMode="auto">
          <a:xfrm>
            <a:off x="1438835" y="1976440"/>
            <a:ext cx="6562165" cy="398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5247"/>
          <a:stretch/>
        </p:blipFill>
        <p:spPr bwMode="auto">
          <a:xfrm>
            <a:off x="506644" y="2599763"/>
            <a:ext cx="8000862" cy="26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9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64" y="3011488"/>
            <a:ext cx="6634036" cy="17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/>
          <a:stretch/>
        </p:blipFill>
        <p:spPr bwMode="auto">
          <a:xfrm>
            <a:off x="385481" y="2488171"/>
            <a:ext cx="8365051" cy="263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41" y="2205037"/>
            <a:ext cx="3820365" cy="400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2"/>
          <a:stretch/>
        </p:blipFill>
        <p:spPr bwMode="auto">
          <a:xfrm>
            <a:off x="1783977" y="2460534"/>
            <a:ext cx="5513294" cy="367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0862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10" y="2382837"/>
            <a:ext cx="5762744" cy="31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172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SMALL-Add and subtract a 2-digit and 3-digit number- not crossing 10 or 100.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Add and subtract numbers with up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3-digits,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1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87388"/>
            <a:ext cx="6858000" cy="136170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Partition, digit, represent, calculation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7" y="2852457"/>
            <a:ext cx="7431053" cy="333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8014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36" y="2401888"/>
            <a:ext cx="5420845" cy="365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4445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19738"/>
            <a:ext cx="7653683" cy="176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6601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1" y="2139761"/>
            <a:ext cx="4504204" cy="41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091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59" y="2396284"/>
            <a:ext cx="3510384" cy="35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43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8" y="3570662"/>
            <a:ext cx="6325753" cy="121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0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296645"/>
            <a:ext cx="4842902" cy="38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401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436" y="3636123"/>
            <a:ext cx="6858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63" y="2119876"/>
            <a:ext cx="4267760" cy="38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712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SMALL-Add a 2-digit and 3-digit number- crossing 10 or 100.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Add and subtract numbers with up to 3-digits 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92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918" y="2294965"/>
            <a:ext cx="6858000" cy="1337796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Exchange, column addition, bar model 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0982"/>
            <a:ext cx="7285447" cy="341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68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28" y="2137336"/>
            <a:ext cx="6265568" cy="340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694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9987"/>
            <a:ext cx="7131234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89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2" y="2992251"/>
            <a:ext cx="7293581" cy="206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770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67" y="2115110"/>
            <a:ext cx="3962680" cy="397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87" y="2515627"/>
            <a:ext cx="5878092" cy="295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2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54288"/>
            <a:ext cx="3527612" cy="328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35" y="2669470"/>
            <a:ext cx="4072813" cy="288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49" y="2381669"/>
            <a:ext cx="6551280" cy="36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SMALL-Subtract a 2-digit number from a 3-digit numbers- cross the 10 or 100.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Add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with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3-digits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83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847" y="2402541"/>
            <a:ext cx="6858000" cy="1255105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Exchange, ones, column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" y="3349719"/>
            <a:ext cx="7173649" cy="319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8664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1" y="2392363"/>
            <a:ext cx="5644403" cy="293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558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28" y="2457917"/>
            <a:ext cx="6695372" cy="279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848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33" y="2714159"/>
            <a:ext cx="6121283" cy="254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2748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86" y="2345951"/>
            <a:ext cx="4478431" cy="396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2169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1" y="2612091"/>
            <a:ext cx="3778624" cy="29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33" y="2612091"/>
            <a:ext cx="3867967" cy="307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376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Year </a:t>
            </a:r>
            <a:r>
              <a:rPr lang="en-GB" dirty="0" smtClean="0"/>
              <a:t>3</a:t>
            </a:r>
            <a:br>
              <a:rPr lang="en-GB" dirty="0" smtClean="0"/>
            </a:br>
            <a:r>
              <a:rPr lang="en-GB" dirty="0" smtClean="0"/>
              <a:t>Block </a:t>
            </a:r>
            <a:r>
              <a:rPr lang="en-GB" dirty="0" smtClean="0"/>
              <a:t>2 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WHITE ROSE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SMALL-Add two 3-digit numbers- not crossing 10 or 100.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Add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with up to 3-digits using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3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48753"/>
            <a:ext cx="6858000" cy="1120026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Partition, digit, column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141567"/>
            <a:ext cx="7331369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8177"/>
            <a:ext cx="6999309" cy="28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575</TotalTime>
  <Words>1273</Words>
  <Application>Microsoft Office PowerPoint</Application>
  <PresentationFormat>On-screen Show (4:3)</PresentationFormat>
  <Paragraphs>245</Paragraphs>
  <Slides>140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140</vt:i4>
      </vt:variant>
    </vt:vector>
  </HeadingPairs>
  <TitlesOfParts>
    <vt:vector size="142" baseType="lpstr">
      <vt:lpstr>Title slide</vt:lpstr>
      <vt:lpstr>Slides</vt:lpstr>
      <vt:lpstr>Year 3  Block 2   Addition and Subtraction </vt:lpstr>
      <vt:lpstr>Year 3 Block 2  Addition and Subtraction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2  Addition and Subtraction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2  Addition and Subtraction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2  Addition and Subtraction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2  Addition and Subtraction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 Block 2 Addition and Subtraction</vt:lpstr>
      <vt:lpstr>Key vocabulary and questions  Exchange, inverse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Year 3  Block 2 Addition and Subtraction</vt:lpstr>
      <vt:lpstr>Key vocabulary and questions</vt:lpstr>
      <vt:lpstr>Fluency</vt:lpstr>
      <vt:lpstr>Fluency</vt:lpstr>
      <vt:lpstr>Fluency</vt:lpstr>
      <vt:lpstr>PowerPoint Presentation</vt:lpstr>
      <vt:lpstr>Reasoning and problem solving</vt:lpstr>
      <vt:lpstr>Reasoning and problem solving</vt:lpstr>
      <vt:lpstr>Year 3 Block 2  Addition and Subtraction</vt:lpstr>
      <vt:lpstr>Key vocabulary and questions  Digit, word problem, calculation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2 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2  Addition and Subtraction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Year 3 Block 2 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2  Addition and Subtraction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3 Block 2 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2 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2 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2  Addition and Subtraction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Year 3 Block 2 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2 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Alison Rainbow</cp:lastModifiedBy>
  <cp:revision>106</cp:revision>
  <dcterms:created xsi:type="dcterms:W3CDTF">2017-06-27T15:09:43Z</dcterms:created>
  <dcterms:modified xsi:type="dcterms:W3CDTF">2017-10-31T13:23:08Z</dcterms:modified>
</cp:coreProperties>
</file>