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82"/>
  </p:notesMasterIdLst>
  <p:handoutMasterIdLst>
    <p:handoutMasterId r:id="rId83"/>
  </p:handoutMasterIdLst>
  <p:sldIdLst>
    <p:sldId id="260" r:id="rId3"/>
    <p:sldId id="417" r:id="rId4"/>
    <p:sldId id="310" r:id="rId5"/>
    <p:sldId id="311" r:id="rId6"/>
    <p:sldId id="313" r:id="rId7"/>
    <p:sldId id="314" r:id="rId8"/>
    <p:sldId id="406" r:id="rId9"/>
    <p:sldId id="315" r:id="rId10"/>
    <p:sldId id="409" r:id="rId11"/>
    <p:sldId id="272" r:id="rId12"/>
    <p:sldId id="418" r:id="rId13"/>
    <p:sldId id="316" r:id="rId14"/>
    <p:sldId id="319" r:id="rId15"/>
    <p:sldId id="317" r:id="rId16"/>
    <p:sldId id="318" r:id="rId17"/>
    <p:sldId id="320" r:id="rId18"/>
    <p:sldId id="322" r:id="rId19"/>
    <p:sldId id="410" r:id="rId20"/>
    <p:sldId id="279" r:id="rId21"/>
    <p:sldId id="419" r:id="rId22"/>
    <p:sldId id="332" r:id="rId23"/>
    <p:sldId id="323" r:id="rId24"/>
    <p:sldId id="324" r:id="rId25"/>
    <p:sldId id="331" r:id="rId26"/>
    <p:sldId id="326" r:id="rId27"/>
    <p:sldId id="327" r:id="rId28"/>
    <p:sldId id="411" r:id="rId29"/>
    <p:sldId id="329" r:id="rId30"/>
    <p:sldId id="420" r:id="rId31"/>
    <p:sldId id="337" r:id="rId32"/>
    <p:sldId id="325" r:id="rId33"/>
    <p:sldId id="333" r:id="rId34"/>
    <p:sldId id="334" r:id="rId35"/>
    <p:sldId id="335" r:id="rId36"/>
    <p:sldId id="407" r:id="rId37"/>
    <p:sldId id="330" r:id="rId38"/>
    <p:sldId id="336" r:id="rId39"/>
    <p:sldId id="421" r:id="rId40"/>
    <p:sldId id="338" r:id="rId41"/>
    <p:sldId id="339" r:id="rId42"/>
    <p:sldId id="341" r:id="rId43"/>
    <p:sldId id="342" r:id="rId44"/>
    <p:sldId id="340" r:id="rId45"/>
    <p:sldId id="343" r:id="rId46"/>
    <p:sldId id="412" r:id="rId47"/>
    <p:sldId id="345" r:id="rId48"/>
    <p:sldId id="422" r:id="rId49"/>
    <p:sldId id="346" r:id="rId50"/>
    <p:sldId id="347" r:id="rId51"/>
    <p:sldId id="348" r:id="rId52"/>
    <p:sldId id="344" r:id="rId53"/>
    <p:sldId id="350" r:id="rId54"/>
    <p:sldId id="352" r:id="rId55"/>
    <p:sldId id="423" r:id="rId56"/>
    <p:sldId id="353" r:id="rId57"/>
    <p:sldId id="355" r:id="rId58"/>
    <p:sldId id="356" r:id="rId59"/>
    <p:sldId id="413" r:id="rId60"/>
    <p:sldId id="354" r:id="rId61"/>
    <p:sldId id="358" r:id="rId62"/>
    <p:sldId id="414" r:id="rId63"/>
    <p:sldId id="359" r:id="rId64"/>
    <p:sldId id="424" r:id="rId65"/>
    <p:sldId id="375" r:id="rId66"/>
    <p:sldId id="370" r:id="rId67"/>
    <p:sldId id="381" r:id="rId68"/>
    <p:sldId id="380" r:id="rId69"/>
    <p:sldId id="365" r:id="rId70"/>
    <p:sldId id="384" r:id="rId71"/>
    <p:sldId id="415" r:id="rId72"/>
    <p:sldId id="361" r:id="rId73"/>
    <p:sldId id="425" r:id="rId74"/>
    <p:sldId id="376" r:id="rId75"/>
    <p:sldId id="371" r:id="rId76"/>
    <p:sldId id="386" r:id="rId77"/>
    <p:sldId id="385" r:id="rId78"/>
    <p:sldId id="369" r:id="rId79"/>
    <p:sldId id="387" r:id="rId80"/>
    <p:sldId id="416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81" autoAdjust="0"/>
    <p:restoredTop sz="67350" autoAdjust="0"/>
  </p:normalViewPr>
  <p:slideViewPr>
    <p:cSldViewPr snapToGrid="0" snapToObjects="1">
      <p:cViewPr>
        <p:scale>
          <a:sx n="50" d="100"/>
          <a:sy n="50" d="100"/>
        </p:scale>
        <p:origin x="-1992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presProps" Target="pres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tableStyles" Target="tableStyles.xml"/><Relationship Id="rId61" Type="http://schemas.openxmlformats.org/officeDocument/2006/relationships/slide" Target="slides/slide59.xml"/><Relationship Id="rId8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06537-7A6D-AE48-8835-DADFC7FA5A71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69170-F8B4-754D-AD68-32C90554A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5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4DA8E-9E6D-ED4F-B068-49B17AB22E2E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82436-5DD0-124E-81ED-DDD31234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77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5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5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98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4063999"/>
            <a:ext cx="7886700" cy="211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Sub headings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0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4" y="0"/>
            <a:ext cx="9178209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0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theme" Target="../theme/theme2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66806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11403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" charset="0"/>
          <a:ea typeface="Gotham" charset="0"/>
          <a:cs typeface="Gotham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44000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22806" y="5395912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7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3 </a:t>
            </a:r>
            <a:r>
              <a:rPr lang="en-GB" dirty="0" smtClean="0"/>
              <a:t>Spring Block </a:t>
            </a:r>
            <a:r>
              <a:rPr lang="en-GB" dirty="0" smtClean="0"/>
              <a:t>1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Multiplication and Division</a:t>
            </a:r>
            <a:endParaRPr lang="en-GB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Comparing Statements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To recall and use multiplication and division facts for the 3, 4 and 8 x tables.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67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3 </a:t>
            </a:r>
            <a:r>
              <a:rPr lang="en-GB" dirty="0" smtClean="0"/>
              <a:t>Spring Block </a:t>
            </a:r>
            <a:r>
              <a:rPr lang="en-GB" dirty="0" smtClean="0"/>
              <a:t>1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Multiplication and Division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749041"/>
            <a:ext cx="7886700" cy="2427922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Related calculations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To write and calculate mathematical statements for multiplication and division, using the tables we know.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5820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 smtClean="0">
                <a:solidFill>
                  <a:srgbClr val="FF0000"/>
                </a:solidFill>
              </a:rPr>
              <a:t>Vocabulary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381250"/>
            <a:ext cx="7067550" cy="3371850"/>
          </a:xfrm>
        </p:spPr>
        <p:txBody>
          <a:bodyPr/>
          <a:lstStyle/>
          <a:p>
            <a:r>
              <a:rPr lang="en-GB" sz="3200" b="1" dirty="0" smtClean="0"/>
              <a:t>multiplication</a:t>
            </a:r>
          </a:p>
          <a:p>
            <a:r>
              <a:rPr lang="en-GB" sz="3200" b="1" dirty="0"/>
              <a:t>d</a:t>
            </a:r>
            <a:r>
              <a:rPr lang="en-GB" sz="3200" b="1" dirty="0" smtClean="0"/>
              <a:t>ivision</a:t>
            </a:r>
          </a:p>
          <a:p>
            <a:r>
              <a:rPr lang="en-GB" sz="3200" b="1" dirty="0"/>
              <a:t>n</a:t>
            </a:r>
            <a:r>
              <a:rPr lang="en-GB" sz="3200" b="1" dirty="0" smtClean="0"/>
              <a:t>umber sentence</a:t>
            </a:r>
          </a:p>
          <a:p>
            <a:r>
              <a:rPr lang="en-GB" sz="3200" b="1" dirty="0"/>
              <a:t>a</a:t>
            </a:r>
            <a:r>
              <a:rPr lang="en-GB" sz="3200" b="1" dirty="0" smtClean="0"/>
              <a:t>rray</a:t>
            </a:r>
          </a:p>
          <a:p>
            <a:r>
              <a:rPr lang="en-GB" sz="3200" b="1" dirty="0"/>
              <a:t>g</a:t>
            </a:r>
            <a:r>
              <a:rPr lang="en-GB" sz="3200" b="1" dirty="0" smtClean="0"/>
              <a:t>reater than</a:t>
            </a:r>
          </a:p>
          <a:p>
            <a:r>
              <a:rPr lang="en-GB" sz="3200" b="1" dirty="0"/>
              <a:t>l</a:t>
            </a:r>
            <a:r>
              <a:rPr lang="en-GB" sz="3200" b="1" dirty="0" smtClean="0"/>
              <a:t>ess than</a:t>
            </a:r>
          </a:p>
          <a:p>
            <a:r>
              <a:rPr lang="en-GB" sz="3200" b="1" dirty="0" smtClean="0"/>
              <a:t>multiple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98242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>
                <a:solidFill>
                  <a:srgbClr val="FF0000"/>
                </a:solidFill>
              </a:rPr>
              <a:t>vocabulary</a:t>
            </a:r>
            <a:r>
              <a:rPr lang="en-GB" sz="4400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23930"/>
            <a:ext cx="6858000" cy="2633870"/>
          </a:xfrm>
        </p:spPr>
        <p:txBody>
          <a:bodyPr/>
          <a:lstStyle/>
          <a:p>
            <a:pPr algn="l"/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85987"/>
            <a:ext cx="8105776" cy="361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58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14563"/>
            <a:ext cx="8443911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17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" y="2542382"/>
            <a:ext cx="8555259" cy="21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47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38" y="2347915"/>
            <a:ext cx="7822862" cy="328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0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52588"/>
            <a:ext cx="6972300" cy="4161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16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1652588"/>
            <a:ext cx="5227912" cy="438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68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25" y="2319340"/>
            <a:ext cx="7673850" cy="364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67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Year </a:t>
            </a:r>
            <a:r>
              <a:rPr lang="en-GB" dirty="0" smtClean="0">
                <a:solidFill>
                  <a:prstClr val="black"/>
                </a:solidFill>
              </a:rPr>
              <a:t>3 </a:t>
            </a:r>
            <a:r>
              <a:rPr lang="en-GB" dirty="0" smtClean="0">
                <a:solidFill>
                  <a:prstClr val="black"/>
                </a:solidFill>
              </a:rPr>
              <a:t>Spring Block </a:t>
            </a:r>
            <a:r>
              <a:rPr lang="en-GB" dirty="0">
                <a:solidFill>
                  <a:prstClr val="black"/>
                </a:solidFill>
              </a:rPr>
              <a:t>1 </a:t>
            </a:r>
            <a:r>
              <a:rPr lang="en-GB" dirty="0">
                <a:solidFill>
                  <a:prstClr val="black"/>
                </a:solidFill>
              </a:rPr>
              <a:t/>
            </a:r>
            <a:br>
              <a:rPr lang="en-GB" dirty="0">
                <a:solidFill>
                  <a:prstClr val="black"/>
                </a:solidFill>
              </a:rPr>
            </a:br>
            <a:r>
              <a:rPr lang="en-GB" dirty="0" smtClean="0">
                <a:solidFill>
                  <a:prstClr val="black"/>
                </a:solidFill>
              </a:rPr>
              <a:t>Multiplication and Division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621089"/>
            <a:ext cx="7886700" cy="2257197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Multiply 2-digits by 1-digit.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To multiply using mental method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s and progressing to formal written methods.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73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 smtClean="0">
                <a:solidFill>
                  <a:srgbClr val="FF0000"/>
                </a:solidFill>
              </a:rPr>
              <a:t>Vocabulary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381250"/>
            <a:ext cx="7067550" cy="3371850"/>
          </a:xfrm>
        </p:spPr>
        <p:txBody>
          <a:bodyPr/>
          <a:lstStyle/>
          <a:p>
            <a:r>
              <a:rPr lang="en-GB" sz="3600" b="1" dirty="0" smtClean="0"/>
              <a:t>multiplication</a:t>
            </a:r>
          </a:p>
          <a:p>
            <a:r>
              <a:rPr lang="en-GB" sz="3600" b="1" dirty="0"/>
              <a:t>d</a:t>
            </a:r>
            <a:r>
              <a:rPr lang="en-GB" sz="3600" b="1" dirty="0" smtClean="0"/>
              <a:t>ivision</a:t>
            </a:r>
          </a:p>
          <a:p>
            <a:r>
              <a:rPr lang="en-GB" sz="3600" b="1" dirty="0"/>
              <a:t>n</a:t>
            </a:r>
            <a:r>
              <a:rPr lang="en-GB" sz="3600" b="1" dirty="0" smtClean="0"/>
              <a:t>umber sentence</a:t>
            </a:r>
          </a:p>
          <a:p>
            <a:r>
              <a:rPr lang="en-GB" sz="3600" b="1" dirty="0"/>
              <a:t>a</a:t>
            </a:r>
            <a:r>
              <a:rPr lang="en-GB" sz="3600" b="1" dirty="0" smtClean="0"/>
              <a:t>rray</a:t>
            </a:r>
          </a:p>
          <a:p>
            <a:r>
              <a:rPr lang="en-GB" sz="3600" b="1" dirty="0"/>
              <a:t>g</a:t>
            </a:r>
            <a:r>
              <a:rPr lang="en-GB" sz="3600" b="1" dirty="0" smtClean="0"/>
              <a:t>reater than</a:t>
            </a:r>
          </a:p>
          <a:p>
            <a:r>
              <a:rPr lang="en-GB" sz="3600" b="1" dirty="0"/>
              <a:t>l</a:t>
            </a:r>
            <a:r>
              <a:rPr lang="en-GB" sz="3600" b="1" dirty="0" smtClean="0"/>
              <a:t>ess than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23203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 smtClean="0">
                <a:solidFill>
                  <a:srgbClr val="FF0000"/>
                </a:solidFill>
              </a:rPr>
              <a:t>Vocabulary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381250"/>
            <a:ext cx="7067550" cy="3371850"/>
          </a:xfrm>
        </p:spPr>
        <p:txBody>
          <a:bodyPr/>
          <a:lstStyle/>
          <a:p>
            <a:r>
              <a:rPr lang="en-GB" sz="3200" b="1" dirty="0" smtClean="0"/>
              <a:t>multiplication</a:t>
            </a:r>
          </a:p>
          <a:p>
            <a:r>
              <a:rPr lang="en-GB" sz="3200" b="1" dirty="0"/>
              <a:t>d</a:t>
            </a:r>
            <a:r>
              <a:rPr lang="en-GB" sz="3200" b="1" dirty="0" smtClean="0"/>
              <a:t>ivision</a:t>
            </a:r>
          </a:p>
          <a:p>
            <a:r>
              <a:rPr lang="en-GB" sz="3200" b="1" dirty="0"/>
              <a:t>n</a:t>
            </a:r>
            <a:r>
              <a:rPr lang="en-GB" sz="3200" b="1" dirty="0" smtClean="0"/>
              <a:t>umber sentence</a:t>
            </a:r>
          </a:p>
          <a:p>
            <a:r>
              <a:rPr lang="en-GB" sz="3200" b="1" dirty="0"/>
              <a:t>a</a:t>
            </a:r>
            <a:r>
              <a:rPr lang="en-GB" sz="3200" b="1" dirty="0" smtClean="0"/>
              <a:t>rray</a:t>
            </a:r>
          </a:p>
          <a:p>
            <a:r>
              <a:rPr lang="en-GB" sz="3200" b="1" dirty="0"/>
              <a:t>g</a:t>
            </a:r>
            <a:r>
              <a:rPr lang="en-GB" sz="3200" b="1" dirty="0" smtClean="0"/>
              <a:t>reater than</a:t>
            </a:r>
          </a:p>
          <a:p>
            <a:r>
              <a:rPr lang="en-GB" sz="3200" b="1" dirty="0"/>
              <a:t>l</a:t>
            </a:r>
            <a:r>
              <a:rPr lang="en-GB" sz="3200" b="1" dirty="0" smtClean="0"/>
              <a:t>ess than</a:t>
            </a:r>
          </a:p>
          <a:p>
            <a:r>
              <a:rPr lang="en-GB" sz="3200" b="1" dirty="0" smtClean="0"/>
              <a:t>multiple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52919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>
                <a:solidFill>
                  <a:srgbClr val="FF0000"/>
                </a:solidFill>
              </a:rPr>
              <a:t>vocabulary</a:t>
            </a:r>
            <a:r>
              <a:rPr lang="en-GB" sz="4400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23930"/>
            <a:ext cx="6858000" cy="2633870"/>
          </a:xfrm>
        </p:spPr>
        <p:txBody>
          <a:bodyPr/>
          <a:lstStyle/>
          <a:p>
            <a:pPr algn="l"/>
            <a:endParaRPr lang="en-GB" dirty="0" smtClean="0">
              <a:solidFill>
                <a:srgbClr val="FF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8" y="2081213"/>
            <a:ext cx="7637302" cy="369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48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5500"/>
            <a:ext cx="8778109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78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91" y="2292351"/>
            <a:ext cx="8631361" cy="319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80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11" y="2176465"/>
            <a:ext cx="8368963" cy="3385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61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1" y="3138455"/>
            <a:ext cx="4032367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6" y="2039669"/>
            <a:ext cx="3916248" cy="386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88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852613"/>
            <a:ext cx="5581650" cy="444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34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98" y="2396364"/>
            <a:ext cx="7993002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35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Year </a:t>
            </a:r>
            <a:r>
              <a:rPr lang="en-GB" dirty="0" smtClean="0">
                <a:solidFill>
                  <a:prstClr val="black"/>
                </a:solidFill>
              </a:rPr>
              <a:t>3 </a:t>
            </a:r>
            <a:r>
              <a:rPr lang="en-GB" dirty="0" smtClean="0">
                <a:solidFill>
                  <a:prstClr val="black"/>
                </a:solidFill>
              </a:rPr>
              <a:t>Spring Block </a:t>
            </a:r>
            <a:r>
              <a:rPr lang="en-GB" dirty="0">
                <a:solidFill>
                  <a:prstClr val="black"/>
                </a:solidFill>
              </a:rPr>
              <a:t>1 </a:t>
            </a:r>
            <a:r>
              <a:rPr lang="en-GB" dirty="0" smtClean="0">
                <a:solidFill>
                  <a:prstClr val="black"/>
                </a:solidFill>
              </a:rPr>
              <a:t>Multiplication and Division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749041"/>
            <a:ext cx="7886700" cy="2427922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Multiply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2-digits by 1-digit.</a:t>
            </a: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To multiply using mental methods and progressing to formal written methods.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2867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 smtClean="0">
                <a:solidFill>
                  <a:srgbClr val="FF0000"/>
                </a:solidFill>
              </a:rPr>
              <a:t>Vocabulary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090740"/>
            <a:ext cx="7067550" cy="3371850"/>
          </a:xfrm>
        </p:spPr>
        <p:txBody>
          <a:bodyPr/>
          <a:lstStyle/>
          <a:p>
            <a:r>
              <a:rPr lang="en-GB" sz="3200" b="1" dirty="0" smtClean="0"/>
              <a:t>multiplication</a:t>
            </a:r>
          </a:p>
          <a:p>
            <a:r>
              <a:rPr lang="en-GB" sz="3200" b="1" dirty="0"/>
              <a:t>d</a:t>
            </a:r>
            <a:r>
              <a:rPr lang="en-GB" sz="3200" b="1" dirty="0" smtClean="0"/>
              <a:t>ivision</a:t>
            </a:r>
          </a:p>
          <a:p>
            <a:r>
              <a:rPr lang="en-GB" sz="3200" b="1" dirty="0"/>
              <a:t>n</a:t>
            </a:r>
            <a:r>
              <a:rPr lang="en-GB" sz="3200" b="1" dirty="0" smtClean="0"/>
              <a:t>umber sentence</a:t>
            </a:r>
          </a:p>
          <a:p>
            <a:r>
              <a:rPr lang="en-GB" sz="3200" b="1" dirty="0"/>
              <a:t>a</a:t>
            </a:r>
            <a:r>
              <a:rPr lang="en-GB" sz="3200" b="1" dirty="0" smtClean="0"/>
              <a:t>rray</a:t>
            </a:r>
          </a:p>
          <a:p>
            <a:r>
              <a:rPr lang="en-GB" sz="3200" b="1" dirty="0"/>
              <a:t>g</a:t>
            </a:r>
            <a:r>
              <a:rPr lang="en-GB" sz="3200" b="1" dirty="0" smtClean="0"/>
              <a:t>reater than</a:t>
            </a:r>
          </a:p>
          <a:p>
            <a:r>
              <a:rPr lang="en-GB" sz="3200" b="1" dirty="0"/>
              <a:t>l</a:t>
            </a:r>
            <a:r>
              <a:rPr lang="en-GB" sz="3200" b="1" dirty="0" smtClean="0"/>
              <a:t>ess than</a:t>
            </a:r>
          </a:p>
          <a:p>
            <a:r>
              <a:rPr lang="en-GB" sz="3200" b="1" dirty="0"/>
              <a:t>m</a:t>
            </a:r>
            <a:r>
              <a:rPr lang="en-GB" sz="3200" b="1" dirty="0" smtClean="0"/>
              <a:t>ultiple</a:t>
            </a:r>
          </a:p>
          <a:p>
            <a:r>
              <a:rPr lang="en-GB" sz="3200" b="1" dirty="0" smtClean="0"/>
              <a:t>exchange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83799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>
                <a:solidFill>
                  <a:srgbClr val="FF0000"/>
                </a:solidFill>
              </a:rPr>
              <a:t>vocabulary</a:t>
            </a:r>
            <a:r>
              <a:rPr lang="en-GB" sz="4400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23930"/>
            <a:ext cx="6858000" cy="2633870"/>
          </a:xfrm>
        </p:spPr>
        <p:txBody>
          <a:bodyPr/>
          <a:lstStyle/>
          <a:p>
            <a:pPr algn="l"/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" y="2623930"/>
            <a:ext cx="8392650" cy="349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9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>
                <a:solidFill>
                  <a:srgbClr val="FF0000"/>
                </a:solidFill>
              </a:rPr>
              <a:t>vocabulary</a:t>
            </a:r>
            <a:r>
              <a:rPr lang="en-GB" sz="4400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23930"/>
            <a:ext cx="6858000" cy="2633870"/>
          </a:xfrm>
        </p:spPr>
        <p:txBody>
          <a:bodyPr/>
          <a:lstStyle/>
          <a:p>
            <a:pPr algn="l"/>
            <a:endParaRPr lang="en-GB" dirty="0" smtClean="0">
              <a:solidFill>
                <a:srgbClr val="FF000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2395538"/>
            <a:ext cx="7445827" cy="33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2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205040"/>
            <a:ext cx="8480398" cy="328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4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976440"/>
            <a:ext cx="8738351" cy="359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32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47" y="2916238"/>
            <a:ext cx="833932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28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89" y="2238342"/>
            <a:ext cx="7324367" cy="350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37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62244"/>
            <a:ext cx="7821274" cy="228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72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1790732"/>
            <a:ext cx="4915010" cy="4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13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Year </a:t>
            </a:r>
            <a:r>
              <a:rPr lang="en-GB" dirty="0" smtClean="0">
                <a:solidFill>
                  <a:prstClr val="black"/>
                </a:solidFill>
              </a:rPr>
              <a:t>3 </a:t>
            </a:r>
            <a:r>
              <a:rPr lang="en-GB" dirty="0" smtClean="0">
                <a:solidFill>
                  <a:prstClr val="black"/>
                </a:solidFill>
              </a:rPr>
              <a:t>Spring Block </a:t>
            </a:r>
            <a:r>
              <a:rPr lang="en-GB" dirty="0">
                <a:solidFill>
                  <a:prstClr val="black"/>
                </a:solidFill>
              </a:rPr>
              <a:t>1 </a:t>
            </a:r>
            <a:r>
              <a:rPr lang="en-GB" dirty="0">
                <a:solidFill>
                  <a:prstClr val="black"/>
                </a:solidFill>
              </a:rPr>
              <a:t/>
            </a:r>
            <a:br>
              <a:rPr lang="en-GB" dirty="0">
                <a:solidFill>
                  <a:prstClr val="black"/>
                </a:solidFill>
              </a:rPr>
            </a:br>
            <a:r>
              <a:rPr lang="en-GB" dirty="0" smtClean="0">
                <a:solidFill>
                  <a:prstClr val="black"/>
                </a:solidFill>
              </a:rPr>
              <a:t>Multiplication and Division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749041"/>
            <a:ext cx="7886700" cy="2427922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Divide 2-digits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by 1-digit.</a:t>
            </a: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To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divide using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mental methods and progressing to formal written methods.</a:t>
            </a:r>
          </a:p>
          <a:p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5725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 smtClean="0">
                <a:solidFill>
                  <a:srgbClr val="FF0000"/>
                </a:solidFill>
              </a:rPr>
              <a:t>Vocabulary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052640"/>
            <a:ext cx="7067550" cy="3371850"/>
          </a:xfrm>
        </p:spPr>
        <p:txBody>
          <a:bodyPr/>
          <a:lstStyle/>
          <a:p>
            <a:r>
              <a:rPr lang="en-GB" sz="3200" b="1" dirty="0" smtClean="0"/>
              <a:t>multiplication</a:t>
            </a:r>
          </a:p>
          <a:p>
            <a:r>
              <a:rPr lang="en-GB" sz="3200" b="1" dirty="0"/>
              <a:t>d</a:t>
            </a:r>
            <a:r>
              <a:rPr lang="en-GB" sz="3200" b="1" dirty="0" smtClean="0"/>
              <a:t>ivision</a:t>
            </a:r>
          </a:p>
          <a:p>
            <a:r>
              <a:rPr lang="en-GB" sz="3200" b="1" dirty="0"/>
              <a:t>n</a:t>
            </a:r>
            <a:r>
              <a:rPr lang="en-GB" sz="3200" b="1" dirty="0" smtClean="0"/>
              <a:t>umber sentence</a:t>
            </a:r>
          </a:p>
          <a:p>
            <a:r>
              <a:rPr lang="en-GB" sz="3200" b="1" dirty="0"/>
              <a:t>a</a:t>
            </a:r>
            <a:r>
              <a:rPr lang="en-GB" sz="3200" b="1" dirty="0" smtClean="0"/>
              <a:t>rray</a:t>
            </a:r>
          </a:p>
          <a:p>
            <a:r>
              <a:rPr lang="en-GB" sz="3200" b="1" dirty="0"/>
              <a:t>g</a:t>
            </a:r>
            <a:r>
              <a:rPr lang="en-GB" sz="3200" b="1" dirty="0" smtClean="0"/>
              <a:t>reater than</a:t>
            </a:r>
          </a:p>
          <a:p>
            <a:r>
              <a:rPr lang="en-GB" sz="3200" b="1" dirty="0"/>
              <a:t>l</a:t>
            </a:r>
            <a:r>
              <a:rPr lang="en-GB" sz="3200" b="1" dirty="0" smtClean="0"/>
              <a:t>ess than</a:t>
            </a:r>
          </a:p>
          <a:p>
            <a:r>
              <a:rPr lang="en-GB" sz="3200" b="1" dirty="0"/>
              <a:t>m</a:t>
            </a:r>
            <a:r>
              <a:rPr lang="en-GB" sz="3200" b="1" dirty="0" smtClean="0"/>
              <a:t>ultiple</a:t>
            </a:r>
          </a:p>
          <a:p>
            <a:r>
              <a:rPr lang="en-GB" sz="3200" b="1" dirty="0" smtClean="0"/>
              <a:t>partition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12344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>
                <a:solidFill>
                  <a:srgbClr val="FF0000"/>
                </a:solidFill>
              </a:rPr>
              <a:t>vocabulary</a:t>
            </a:r>
            <a:r>
              <a:rPr lang="en-GB" sz="4400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23930"/>
            <a:ext cx="6858000" cy="2633870"/>
          </a:xfrm>
        </p:spPr>
        <p:txBody>
          <a:bodyPr/>
          <a:lstStyle/>
          <a:p>
            <a:pPr algn="l"/>
            <a:endParaRPr lang="en-GB" dirty="0" smtClean="0">
              <a:solidFill>
                <a:srgbClr val="FF0000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319338"/>
            <a:ext cx="7245478" cy="325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83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2535238"/>
            <a:ext cx="7572375" cy="322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38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4999"/>
            <a:ext cx="7767102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39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9" y="2719388"/>
            <a:ext cx="7853361" cy="299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42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2359025"/>
            <a:ext cx="718185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094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3" y="2005013"/>
            <a:ext cx="6248400" cy="406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88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48" y="1843055"/>
            <a:ext cx="5657850" cy="400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46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652588"/>
            <a:ext cx="4343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83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Year </a:t>
            </a:r>
            <a:r>
              <a:rPr lang="en-GB" dirty="0" smtClean="0">
                <a:solidFill>
                  <a:prstClr val="black"/>
                </a:solidFill>
              </a:rPr>
              <a:t>3 </a:t>
            </a:r>
            <a:r>
              <a:rPr lang="en-GB" dirty="0" smtClean="0">
                <a:solidFill>
                  <a:prstClr val="black"/>
                </a:solidFill>
              </a:rPr>
              <a:t>Spring Block 1</a:t>
            </a:r>
            <a:br>
              <a:rPr lang="en-GB" dirty="0" smtClean="0">
                <a:solidFill>
                  <a:prstClr val="black"/>
                </a:solidFill>
              </a:rPr>
            </a:br>
            <a:r>
              <a:rPr lang="en-GB" dirty="0" smtClean="0">
                <a:solidFill>
                  <a:prstClr val="black"/>
                </a:solidFill>
              </a:rPr>
              <a:t>Multiplication and Division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749041"/>
            <a:ext cx="7886700" cy="2427922"/>
          </a:xfrm>
        </p:spPr>
        <p:txBody>
          <a:bodyPr>
            <a:normAutofit lnSpcReduction="10000"/>
          </a:bodyPr>
          <a:lstStyle/>
          <a:p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Divide 2-digits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by 1-digit.</a:t>
            </a: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To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divide using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mental methods and progressing to formal written methods.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5512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 smtClean="0">
                <a:solidFill>
                  <a:srgbClr val="FF0000"/>
                </a:solidFill>
              </a:rPr>
              <a:t>Vocabulary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052640"/>
            <a:ext cx="7067550" cy="3371850"/>
          </a:xfrm>
        </p:spPr>
        <p:txBody>
          <a:bodyPr/>
          <a:lstStyle/>
          <a:p>
            <a:r>
              <a:rPr lang="en-GB" sz="3200" b="1" dirty="0" smtClean="0"/>
              <a:t>multiplication</a:t>
            </a:r>
          </a:p>
          <a:p>
            <a:r>
              <a:rPr lang="en-GB" sz="3200" b="1" dirty="0"/>
              <a:t>d</a:t>
            </a:r>
            <a:r>
              <a:rPr lang="en-GB" sz="3200" b="1" dirty="0" smtClean="0"/>
              <a:t>ivision</a:t>
            </a:r>
          </a:p>
          <a:p>
            <a:r>
              <a:rPr lang="en-GB" sz="3200" b="1" dirty="0"/>
              <a:t>n</a:t>
            </a:r>
            <a:r>
              <a:rPr lang="en-GB" sz="3200" b="1" dirty="0" smtClean="0"/>
              <a:t>umber sentence</a:t>
            </a:r>
          </a:p>
          <a:p>
            <a:r>
              <a:rPr lang="en-GB" sz="3200" b="1" dirty="0"/>
              <a:t>a</a:t>
            </a:r>
            <a:r>
              <a:rPr lang="en-GB" sz="3200" b="1" dirty="0" smtClean="0"/>
              <a:t>rray</a:t>
            </a:r>
          </a:p>
          <a:p>
            <a:r>
              <a:rPr lang="en-GB" sz="3200" b="1" dirty="0"/>
              <a:t>g</a:t>
            </a:r>
            <a:r>
              <a:rPr lang="en-GB" sz="3200" b="1" dirty="0" smtClean="0"/>
              <a:t>reater than</a:t>
            </a:r>
          </a:p>
          <a:p>
            <a:r>
              <a:rPr lang="en-GB" sz="3200" b="1" dirty="0"/>
              <a:t>l</a:t>
            </a:r>
            <a:r>
              <a:rPr lang="en-GB" sz="3200" b="1" dirty="0" smtClean="0"/>
              <a:t>ess than</a:t>
            </a:r>
          </a:p>
          <a:p>
            <a:r>
              <a:rPr lang="en-GB" sz="3200" b="1" dirty="0"/>
              <a:t>m</a:t>
            </a:r>
            <a:r>
              <a:rPr lang="en-GB" sz="3200" b="1" dirty="0" smtClean="0"/>
              <a:t>ultiple</a:t>
            </a:r>
          </a:p>
          <a:p>
            <a:r>
              <a:rPr lang="en-GB" sz="3200" b="1" dirty="0" smtClean="0"/>
              <a:t>partition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405804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>
                <a:solidFill>
                  <a:srgbClr val="FF0000"/>
                </a:solidFill>
              </a:rPr>
              <a:t>vocabulary</a:t>
            </a:r>
            <a:r>
              <a:rPr lang="en-GB" sz="4400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23930"/>
            <a:ext cx="6858000" cy="2633870"/>
          </a:xfrm>
        </p:spPr>
        <p:txBody>
          <a:bodyPr/>
          <a:lstStyle/>
          <a:p>
            <a:pPr algn="l"/>
            <a:endParaRPr lang="en-GB" dirty="0" smtClean="0">
              <a:solidFill>
                <a:srgbClr val="FF0000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76" y="2538205"/>
            <a:ext cx="8827724" cy="237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75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1976440"/>
            <a:ext cx="6772275" cy="405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94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28838"/>
            <a:ext cx="6857292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98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76440"/>
            <a:ext cx="6800850" cy="419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65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1652588"/>
            <a:ext cx="5629275" cy="466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95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5" y="1652588"/>
            <a:ext cx="4219575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65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Year </a:t>
            </a:r>
            <a:r>
              <a:rPr lang="en-GB" dirty="0" smtClean="0">
                <a:solidFill>
                  <a:prstClr val="black"/>
                </a:solidFill>
              </a:rPr>
              <a:t>3 </a:t>
            </a:r>
            <a:r>
              <a:rPr lang="en-GB" dirty="0" smtClean="0">
                <a:solidFill>
                  <a:prstClr val="black"/>
                </a:solidFill>
              </a:rPr>
              <a:t>Spring Block </a:t>
            </a:r>
            <a:r>
              <a:rPr lang="en-GB" dirty="0">
                <a:solidFill>
                  <a:prstClr val="black"/>
                </a:solidFill>
              </a:rPr>
              <a:t>1 </a:t>
            </a:r>
            <a:r>
              <a:rPr lang="en-GB" dirty="0" smtClean="0">
                <a:solidFill>
                  <a:prstClr val="black"/>
                </a:solidFill>
              </a:rPr>
              <a:t>Multiplication and Division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749041"/>
            <a:ext cx="7886700" cy="2427922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Divide 2-digits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by 1-digit.</a:t>
            </a: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To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divide using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mental methods and progressing to formal written methods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. To solve division problems.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6268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 smtClean="0">
                <a:solidFill>
                  <a:srgbClr val="FF0000"/>
                </a:solidFill>
              </a:rPr>
              <a:t>Vocabulary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052640"/>
            <a:ext cx="7067550" cy="3371850"/>
          </a:xfrm>
        </p:spPr>
        <p:txBody>
          <a:bodyPr/>
          <a:lstStyle/>
          <a:p>
            <a:r>
              <a:rPr lang="en-GB" sz="3200" b="1" dirty="0" smtClean="0"/>
              <a:t>multiplication</a:t>
            </a:r>
          </a:p>
          <a:p>
            <a:r>
              <a:rPr lang="en-GB" sz="3200" b="1" dirty="0"/>
              <a:t>d</a:t>
            </a:r>
            <a:r>
              <a:rPr lang="en-GB" sz="3200" b="1" dirty="0" smtClean="0"/>
              <a:t>ivision</a:t>
            </a:r>
          </a:p>
          <a:p>
            <a:r>
              <a:rPr lang="en-GB" sz="3200" b="1" dirty="0"/>
              <a:t>n</a:t>
            </a:r>
            <a:r>
              <a:rPr lang="en-GB" sz="3200" b="1" dirty="0" smtClean="0"/>
              <a:t>umber sentence</a:t>
            </a:r>
          </a:p>
          <a:p>
            <a:r>
              <a:rPr lang="en-GB" sz="3200" b="1" dirty="0"/>
              <a:t>a</a:t>
            </a:r>
            <a:r>
              <a:rPr lang="en-GB" sz="3200" b="1" dirty="0" smtClean="0"/>
              <a:t>rray</a:t>
            </a:r>
          </a:p>
          <a:p>
            <a:r>
              <a:rPr lang="en-GB" sz="3200" b="1" dirty="0"/>
              <a:t>g</a:t>
            </a:r>
            <a:r>
              <a:rPr lang="en-GB" sz="3200" b="1" dirty="0" smtClean="0"/>
              <a:t>reater than</a:t>
            </a:r>
          </a:p>
          <a:p>
            <a:r>
              <a:rPr lang="en-GB" sz="3200" b="1" dirty="0"/>
              <a:t>l</a:t>
            </a:r>
            <a:r>
              <a:rPr lang="en-GB" sz="3200" b="1" dirty="0" smtClean="0"/>
              <a:t>ess than</a:t>
            </a:r>
          </a:p>
          <a:p>
            <a:r>
              <a:rPr lang="en-GB" sz="3200" b="1" dirty="0"/>
              <a:t>m</a:t>
            </a:r>
            <a:r>
              <a:rPr lang="en-GB" sz="3200" b="1" dirty="0" smtClean="0"/>
              <a:t>ultiple</a:t>
            </a:r>
          </a:p>
          <a:p>
            <a:r>
              <a:rPr lang="en-GB" sz="3200" b="1" dirty="0" smtClean="0"/>
              <a:t>partition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84141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>
                <a:solidFill>
                  <a:srgbClr val="FF0000"/>
                </a:solidFill>
              </a:rPr>
              <a:t>vocabulary</a:t>
            </a:r>
            <a:r>
              <a:rPr lang="en-GB" sz="4400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23930"/>
            <a:ext cx="6858000" cy="2633870"/>
          </a:xfrm>
        </p:spPr>
        <p:txBody>
          <a:bodyPr/>
          <a:lstStyle/>
          <a:p>
            <a:pPr algn="l"/>
            <a:endParaRPr lang="en-GB" dirty="0" smtClean="0">
              <a:solidFill>
                <a:srgbClr val="FF0000"/>
              </a:solidFill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49" y="2252663"/>
            <a:ext cx="6904635" cy="34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71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35203"/>
            <a:ext cx="7772392" cy="302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452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2743200"/>
            <a:ext cx="861441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15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52" y="2330450"/>
            <a:ext cx="8053948" cy="2607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97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1652588"/>
            <a:ext cx="4333875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35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prstClr val="black"/>
                </a:solidFill>
              </a:rPr>
              <a:t>Fluency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8" y="2667795"/>
            <a:ext cx="9129582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30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01841"/>
            <a:ext cx="7171438" cy="330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42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2239963"/>
            <a:ext cx="580072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48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Year </a:t>
            </a:r>
            <a:r>
              <a:rPr lang="en-GB" dirty="0" smtClean="0">
                <a:solidFill>
                  <a:prstClr val="black"/>
                </a:solidFill>
              </a:rPr>
              <a:t>3 </a:t>
            </a:r>
            <a:r>
              <a:rPr lang="en-GB" dirty="0" smtClean="0">
                <a:solidFill>
                  <a:prstClr val="black"/>
                </a:solidFill>
              </a:rPr>
              <a:t>Spring Block 1</a:t>
            </a:r>
            <a:br>
              <a:rPr lang="en-GB" dirty="0" smtClean="0">
                <a:solidFill>
                  <a:prstClr val="black"/>
                </a:solidFill>
              </a:rPr>
            </a:br>
            <a:r>
              <a:rPr lang="en-GB" dirty="0" smtClean="0">
                <a:solidFill>
                  <a:prstClr val="black"/>
                </a:solidFill>
              </a:rPr>
              <a:t>Multiplication and Division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749041"/>
            <a:ext cx="7886700" cy="2427922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Sca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ling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To solve positive integer scaling problems and correspondence problems in which n objects are connected to m objects.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5258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 smtClean="0">
                <a:solidFill>
                  <a:srgbClr val="FF0000"/>
                </a:solidFill>
              </a:rPr>
              <a:t>Vocabulary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052640"/>
            <a:ext cx="7067550" cy="3371850"/>
          </a:xfrm>
        </p:spPr>
        <p:txBody>
          <a:bodyPr/>
          <a:lstStyle/>
          <a:p>
            <a:r>
              <a:rPr lang="en-GB" sz="3200" b="1" dirty="0" smtClean="0"/>
              <a:t>multiplication</a:t>
            </a:r>
          </a:p>
          <a:p>
            <a:r>
              <a:rPr lang="en-GB" sz="3200" b="1" dirty="0"/>
              <a:t>d</a:t>
            </a:r>
            <a:r>
              <a:rPr lang="en-GB" sz="3200" b="1" dirty="0" smtClean="0"/>
              <a:t>ivision</a:t>
            </a:r>
          </a:p>
          <a:p>
            <a:r>
              <a:rPr lang="en-GB" sz="3200" b="1" dirty="0" smtClean="0"/>
              <a:t>array</a:t>
            </a:r>
          </a:p>
          <a:p>
            <a:r>
              <a:rPr lang="en-GB" sz="3200" b="1" dirty="0"/>
              <a:t>g</a:t>
            </a:r>
            <a:r>
              <a:rPr lang="en-GB" sz="3200" b="1" dirty="0" smtClean="0"/>
              <a:t>reater than</a:t>
            </a:r>
          </a:p>
          <a:p>
            <a:r>
              <a:rPr lang="en-GB" sz="3200" b="1" dirty="0"/>
              <a:t>l</a:t>
            </a:r>
            <a:r>
              <a:rPr lang="en-GB" sz="3200" b="1" dirty="0" smtClean="0"/>
              <a:t>ess than</a:t>
            </a:r>
          </a:p>
          <a:p>
            <a:r>
              <a:rPr lang="en-GB" sz="3200" b="1" dirty="0"/>
              <a:t>m</a:t>
            </a:r>
            <a:r>
              <a:rPr lang="en-GB" sz="3200" b="1" dirty="0" smtClean="0"/>
              <a:t>ultiple</a:t>
            </a:r>
          </a:p>
          <a:p>
            <a:r>
              <a:rPr lang="en-GB" sz="3200" b="1" dirty="0"/>
              <a:t>p</a:t>
            </a:r>
            <a:r>
              <a:rPr lang="en-GB" sz="3200" b="1" dirty="0" smtClean="0"/>
              <a:t>artition</a:t>
            </a:r>
          </a:p>
          <a:p>
            <a:r>
              <a:rPr lang="en-GB" sz="3200" b="1" dirty="0" smtClean="0"/>
              <a:t>scaling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45540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>
                <a:solidFill>
                  <a:srgbClr val="FF0000"/>
                </a:solidFill>
              </a:rPr>
              <a:t>vocabulary</a:t>
            </a:r>
            <a:r>
              <a:rPr lang="en-GB" sz="4400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23930"/>
            <a:ext cx="6858000" cy="2633870"/>
          </a:xfrm>
        </p:spPr>
        <p:txBody>
          <a:bodyPr/>
          <a:lstStyle/>
          <a:p>
            <a:pPr algn="l"/>
            <a:endParaRPr lang="en-GB" dirty="0" smtClean="0">
              <a:solidFill>
                <a:srgbClr val="FF0000"/>
              </a:solidFill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2376488"/>
            <a:ext cx="7881721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12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69" y="2352674"/>
            <a:ext cx="8419805" cy="299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90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" y="2330451"/>
            <a:ext cx="8300661" cy="292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96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09" y="2488407"/>
            <a:ext cx="8278691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41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2" y="2670186"/>
            <a:ext cx="5133977" cy="186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1909729"/>
            <a:ext cx="24765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96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95467"/>
            <a:ext cx="6713249" cy="358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26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048" y="1976440"/>
            <a:ext cx="6772952" cy="431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22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3" y="2459021"/>
            <a:ext cx="8769507" cy="2798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4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Year </a:t>
            </a:r>
            <a:r>
              <a:rPr lang="en-GB" dirty="0" smtClean="0">
                <a:solidFill>
                  <a:prstClr val="black"/>
                </a:solidFill>
              </a:rPr>
              <a:t>3 </a:t>
            </a:r>
            <a:r>
              <a:rPr lang="en-GB" dirty="0" smtClean="0">
                <a:solidFill>
                  <a:prstClr val="black"/>
                </a:solidFill>
              </a:rPr>
              <a:t>Spring Block </a:t>
            </a:r>
            <a:r>
              <a:rPr lang="en-GB" dirty="0">
                <a:solidFill>
                  <a:prstClr val="black"/>
                </a:solidFill>
              </a:rPr>
              <a:t>1 </a:t>
            </a:r>
            <a:r>
              <a:rPr lang="en-GB" dirty="0" smtClean="0">
                <a:solidFill>
                  <a:prstClr val="black"/>
                </a:solidFill>
              </a:rPr>
              <a:t>Multiplication and Division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749041"/>
            <a:ext cx="7886700" cy="2427922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How many ways?</a:t>
            </a: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To solve positive integer scaling problems and correspondence problems in which n objects are connected to m objects.</a:t>
            </a: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4894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 smtClean="0">
                <a:solidFill>
                  <a:srgbClr val="FF0000"/>
                </a:solidFill>
              </a:rPr>
              <a:t>Vocabulary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052640"/>
            <a:ext cx="7067550" cy="3371850"/>
          </a:xfrm>
        </p:spPr>
        <p:txBody>
          <a:bodyPr/>
          <a:lstStyle/>
          <a:p>
            <a:r>
              <a:rPr lang="en-GB" sz="3200" b="1" dirty="0" smtClean="0"/>
              <a:t>multiplication</a:t>
            </a:r>
          </a:p>
          <a:p>
            <a:r>
              <a:rPr lang="en-GB" sz="3200" b="1" dirty="0"/>
              <a:t>d</a:t>
            </a:r>
            <a:r>
              <a:rPr lang="en-GB" sz="3200" b="1" dirty="0" smtClean="0"/>
              <a:t>ivision</a:t>
            </a:r>
          </a:p>
          <a:p>
            <a:r>
              <a:rPr lang="en-GB" sz="3200" b="1" dirty="0" smtClean="0"/>
              <a:t>array</a:t>
            </a:r>
          </a:p>
          <a:p>
            <a:r>
              <a:rPr lang="en-GB" sz="3200" b="1" dirty="0"/>
              <a:t>g</a:t>
            </a:r>
            <a:r>
              <a:rPr lang="en-GB" sz="3200" b="1" dirty="0" smtClean="0"/>
              <a:t>reater than</a:t>
            </a:r>
          </a:p>
          <a:p>
            <a:r>
              <a:rPr lang="en-GB" sz="3200" b="1" dirty="0"/>
              <a:t>l</a:t>
            </a:r>
            <a:r>
              <a:rPr lang="en-GB" sz="3200" b="1" dirty="0" smtClean="0"/>
              <a:t>ess than</a:t>
            </a:r>
          </a:p>
          <a:p>
            <a:r>
              <a:rPr lang="en-GB" sz="3200" b="1" dirty="0"/>
              <a:t>m</a:t>
            </a:r>
            <a:r>
              <a:rPr lang="en-GB" sz="3200" b="1" dirty="0" smtClean="0"/>
              <a:t>ultiple</a:t>
            </a:r>
          </a:p>
          <a:p>
            <a:r>
              <a:rPr lang="en-GB" sz="3200" b="1" dirty="0"/>
              <a:t>p</a:t>
            </a:r>
            <a:r>
              <a:rPr lang="en-GB" sz="3200" b="1" dirty="0" smtClean="0"/>
              <a:t>artition</a:t>
            </a:r>
          </a:p>
          <a:p>
            <a:r>
              <a:rPr lang="en-GB" sz="3200" b="1" dirty="0" smtClean="0"/>
              <a:t>scaling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93998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>
                <a:solidFill>
                  <a:srgbClr val="FF0000"/>
                </a:solidFill>
              </a:rPr>
              <a:t>vocabulary</a:t>
            </a:r>
            <a:r>
              <a:rPr lang="en-GB" sz="4400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23930"/>
            <a:ext cx="6858000" cy="2633870"/>
          </a:xfrm>
        </p:spPr>
        <p:txBody>
          <a:bodyPr/>
          <a:lstStyle/>
          <a:p>
            <a:pPr algn="l"/>
            <a:endParaRPr lang="en-GB" dirty="0" smtClean="0">
              <a:solidFill>
                <a:srgbClr val="FF0000"/>
              </a:solidFill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24113"/>
            <a:ext cx="7695273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6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7470577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32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91" y="2876952"/>
            <a:ext cx="8055409" cy="238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75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" y="2914650"/>
            <a:ext cx="846666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57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1943067"/>
            <a:ext cx="6629165" cy="396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02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52588"/>
            <a:ext cx="6389300" cy="459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70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1919288"/>
            <a:ext cx="424815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20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0425"/>
            <a:ext cx="7701544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23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976440"/>
            <a:ext cx="5416006" cy="414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50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A91D87DC-CC0A-A447-94FA-001A51193FBB}" vid="{CC5ADD21-0F54-224E-99B0-3A90D3AF798C}"/>
    </a:ext>
  </a:extLst>
</a:theme>
</file>

<file path=ppt/theme/theme2.xml><?xml version="1.0" encoding="utf-8"?>
<a:theme xmlns:a="http://schemas.openxmlformats.org/drawingml/2006/main" name="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Xavier presentation</Template>
  <TotalTime>755</TotalTime>
  <Words>516</Words>
  <Application>Microsoft Office PowerPoint</Application>
  <PresentationFormat>On-screen Show (4:3)</PresentationFormat>
  <Paragraphs>171</Paragraphs>
  <Slides>79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79</vt:i4>
      </vt:variant>
    </vt:vector>
  </HeadingPairs>
  <TitlesOfParts>
    <vt:vector size="81" baseType="lpstr">
      <vt:lpstr>Title slide</vt:lpstr>
      <vt:lpstr>Slides</vt:lpstr>
      <vt:lpstr>Year 3 Spring Block 1  Multiplication and Division</vt:lpstr>
      <vt:lpstr>Vocabulary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3 Spring Block 1  Multiplication and Division</vt:lpstr>
      <vt:lpstr>Vocabulary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3 Spring Block 1  Multiplication and Division</vt:lpstr>
      <vt:lpstr>Vocabulary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3 Spring Block 1 Multiplication and Division</vt:lpstr>
      <vt:lpstr>Vocabulary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3 Spring Block 1  Multiplication and Division</vt:lpstr>
      <vt:lpstr>Vocabulary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3 Spring Block 1 Multiplication and Division</vt:lpstr>
      <vt:lpstr>Vocabulary</vt:lpstr>
      <vt:lpstr>Key vocabulary and questions</vt:lpstr>
      <vt:lpstr>Fluency</vt:lpstr>
      <vt:lpstr>Fluency</vt:lpstr>
      <vt:lpstr>Reasoning and problem solving</vt:lpstr>
      <vt:lpstr>Reasoning and problem solving</vt:lpstr>
      <vt:lpstr>Year 3 Spring Block 1 Multiplication and Division</vt:lpstr>
      <vt:lpstr>Vocabulary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3 Spring Block 1 Multiplication and Division</vt:lpstr>
      <vt:lpstr>Vocabulary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3 Spring Block 1 Multiplication and Division</vt:lpstr>
      <vt:lpstr>Vocabulary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Torlop</dc:creator>
  <cp:lastModifiedBy>Alison Rainbow</cp:lastModifiedBy>
  <cp:revision>80</cp:revision>
  <dcterms:created xsi:type="dcterms:W3CDTF">2017-06-27T15:09:43Z</dcterms:created>
  <dcterms:modified xsi:type="dcterms:W3CDTF">2017-12-18T10:43:24Z</dcterms:modified>
</cp:coreProperties>
</file>