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8"/>
  </p:notesMasterIdLst>
  <p:handoutMasterIdLst>
    <p:handoutMasterId r:id="rId69"/>
  </p:handoutMasterIdLst>
  <p:sldIdLst>
    <p:sldId id="260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300" r:id="rId11"/>
    <p:sldId id="276" r:id="rId12"/>
    <p:sldId id="275" r:id="rId13"/>
    <p:sldId id="277" r:id="rId14"/>
    <p:sldId id="278" r:id="rId15"/>
    <p:sldId id="279" r:id="rId16"/>
    <p:sldId id="302" r:id="rId17"/>
    <p:sldId id="284" r:id="rId18"/>
    <p:sldId id="280" r:id="rId19"/>
    <p:sldId id="282" r:id="rId20"/>
    <p:sldId id="283" r:id="rId21"/>
    <p:sldId id="307" r:id="rId22"/>
    <p:sldId id="301" r:id="rId23"/>
    <p:sldId id="286" r:id="rId24"/>
    <p:sldId id="287" r:id="rId25"/>
    <p:sldId id="288" r:id="rId26"/>
    <p:sldId id="289" r:id="rId27"/>
    <p:sldId id="293" r:id="rId28"/>
    <p:sldId id="303" r:id="rId29"/>
    <p:sldId id="294" r:id="rId30"/>
    <p:sldId id="295" r:id="rId31"/>
    <p:sldId id="296" r:id="rId32"/>
    <p:sldId id="297" r:id="rId33"/>
    <p:sldId id="298" r:id="rId34"/>
    <p:sldId id="311" r:id="rId35"/>
    <p:sldId id="313" r:id="rId36"/>
    <p:sldId id="314" r:id="rId37"/>
    <p:sldId id="323" r:id="rId38"/>
    <p:sldId id="324" r:id="rId39"/>
    <p:sldId id="315" r:id="rId40"/>
    <p:sldId id="325" r:id="rId41"/>
    <p:sldId id="344" r:id="rId42"/>
    <p:sldId id="316" r:id="rId43"/>
    <p:sldId id="317" r:id="rId44"/>
    <p:sldId id="327" r:id="rId45"/>
    <p:sldId id="326" r:id="rId46"/>
    <p:sldId id="318" r:id="rId47"/>
    <p:sldId id="328" r:id="rId48"/>
    <p:sldId id="345" r:id="rId49"/>
    <p:sldId id="320" r:id="rId50"/>
    <p:sldId id="319" r:id="rId51"/>
    <p:sldId id="329" r:id="rId52"/>
    <p:sldId id="331" r:id="rId53"/>
    <p:sldId id="332" r:id="rId54"/>
    <p:sldId id="335" r:id="rId55"/>
    <p:sldId id="334" r:id="rId56"/>
    <p:sldId id="333" r:id="rId57"/>
    <p:sldId id="336" r:id="rId58"/>
    <p:sldId id="330" r:id="rId59"/>
    <p:sldId id="337" r:id="rId60"/>
    <p:sldId id="346" r:id="rId61"/>
    <p:sldId id="339" r:id="rId62"/>
    <p:sldId id="338" r:id="rId63"/>
    <p:sldId id="340" r:id="rId64"/>
    <p:sldId id="341" r:id="rId65"/>
    <p:sldId id="342" r:id="rId66"/>
    <p:sldId id="34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 varScale="1">
        <p:scale>
          <a:sx n="56" d="100"/>
          <a:sy n="56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children might use the inverse and subtract 6,395 from 8,949 to find the answer.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may explore what happens when more than two numbers are added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Week 5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add 1s, 10s, 100s and 1,00s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69" y="1893978"/>
            <a:ext cx="6516462" cy="38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1" y="1942827"/>
            <a:ext cx="5954802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5" y="1776412"/>
            <a:ext cx="3343684" cy="4550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97" y="1959292"/>
            <a:ext cx="1978833" cy="40104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20640" y="1672046"/>
            <a:ext cx="2612571" cy="4467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28" y="1627005"/>
            <a:ext cx="2731589" cy="4534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022" y="1722937"/>
            <a:ext cx="2142310" cy="44389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56775" y="1601226"/>
            <a:ext cx="2611847" cy="4682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60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Week 5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two 4-digit numbers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</a:t>
            </a:r>
            <a:r>
              <a:rPr lang="en-GB" sz="3200" dirty="0">
                <a:latin typeface="Segoe Print" panose="02000600000000000000" pitchFamily="2" charset="0"/>
              </a:rPr>
              <a:t>add numbers with up to 4 digits using the formal written methods of columnar addition where appropriate.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9806" y="1755327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Place value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Exchanging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Column addition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4" y="3324987"/>
            <a:ext cx="6289355" cy="28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36" y="1300569"/>
            <a:ext cx="6276927" cy="47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3" y="2190069"/>
            <a:ext cx="9087612" cy="24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931942"/>
            <a:ext cx="3915270" cy="394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317" y="2321710"/>
            <a:ext cx="3232636" cy="29687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15691" y="2086579"/>
            <a:ext cx="3920309" cy="3687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46" y="1668643"/>
            <a:ext cx="2927531" cy="481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06" y="1773147"/>
            <a:ext cx="2549997" cy="43141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20147" y="1668643"/>
            <a:ext cx="2931683" cy="4640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5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1s, 10s, 100s, 1,000s</a:t>
            </a:r>
          </a:p>
          <a:p>
            <a:pPr algn="l"/>
            <a:r>
              <a:rPr lang="en-GB" dirty="0" smtClean="0">
                <a:latin typeface="+mn-lt"/>
              </a:rPr>
              <a:t>Which is the highest value counter?</a:t>
            </a:r>
          </a:p>
          <a:p>
            <a:pPr algn="l"/>
            <a:r>
              <a:rPr lang="en-GB" dirty="0" smtClean="0">
                <a:latin typeface="+mn-lt"/>
              </a:rPr>
              <a:t>Can you make the same number using Base 10?</a:t>
            </a:r>
          </a:p>
          <a:p>
            <a:pPr algn="l"/>
            <a:r>
              <a:rPr lang="en-GB" dirty="0" smtClean="0">
                <a:latin typeface="+mn-lt"/>
              </a:rPr>
              <a:t>Which place value column are we focusing on?</a:t>
            </a:r>
          </a:p>
          <a:p>
            <a:pPr algn="l"/>
            <a:r>
              <a:rPr lang="en-GB" dirty="0" smtClean="0">
                <a:latin typeface="+mn-lt"/>
              </a:rPr>
              <a:t>If we are adding tens, is it only the tens column that changes?</a:t>
            </a:r>
          </a:p>
          <a:p>
            <a:pPr algn="l"/>
            <a:r>
              <a:rPr lang="en-GB" dirty="0" smtClean="0">
                <a:latin typeface="+mn-lt"/>
              </a:rPr>
              <a:t>5382 + 5 tens – Will only the tens column change?</a:t>
            </a:r>
          </a:p>
          <a:p>
            <a:pPr algn="l"/>
            <a:r>
              <a:rPr lang="en-GB" dirty="0" smtClean="0">
                <a:latin typeface="+mn-lt"/>
              </a:rPr>
              <a:t>Which other column will change?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Week 5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two 4-digit numbers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</a:t>
            </a:r>
            <a:r>
              <a:rPr lang="en-GB" sz="3200" dirty="0">
                <a:latin typeface="Segoe Print" panose="02000600000000000000" pitchFamily="2" charset="0"/>
              </a:rPr>
              <a:t>add numbers with up to 4 digits using the formal written methods of columnar addition where appropriate.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2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86" y="2538412"/>
            <a:ext cx="7426708" cy="337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45" y="1519100"/>
            <a:ext cx="6771186" cy="39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21" y="1709329"/>
            <a:ext cx="6934014" cy="3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88" y="1885949"/>
            <a:ext cx="3473223" cy="4278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5949"/>
            <a:ext cx="2939824" cy="37769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84957" y="1658983"/>
            <a:ext cx="3513909" cy="4245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39" y="1739809"/>
            <a:ext cx="4282042" cy="4073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992" y="1739809"/>
            <a:ext cx="2023574" cy="47007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24992" y="1578443"/>
            <a:ext cx="2259875" cy="502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5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Week 5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4-digit numbers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</a:t>
            </a:r>
            <a:r>
              <a:rPr lang="en-GB" sz="3200" dirty="0" smtClean="0">
                <a:latin typeface="Segoe Print" panose="02000600000000000000" pitchFamily="2" charset="0"/>
              </a:rPr>
              <a:t> </a:t>
            </a:r>
            <a:r>
              <a:rPr lang="en-GB" sz="3200" dirty="0">
                <a:latin typeface="Segoe Print" panose="02000600000000000000" pitchFamily="2" charset="0"/>
              </a:rPr>
              <a:t>numbers with up to 4 digits using the formal written methods of columnar </a:t>
            </a:r>
            <a:r>
              <a:rPr lang="en-GB" sz="3200" dirty="0" smtClean="0">
                <a:latin typeface="Segoe Print" panose="02000600000000000000" pitchFamily="2" charset="0"/>
              </a:rPr>
              <a:t>subtraction </a:t>
            </a:r>
            <a:r>
              <a:rPr lang="en-GB" sz="3200" dirty="0">
                <a:latin typeface="Segoe Print" panose="02000600000000000000" pitchFamily="2" charset="0"/>
              </a:rPr>
              <a:t>where appropriate.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3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2125620"/>
            <a:ext cx="560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Subtraction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Place value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3082290"/>
            <a:ext cx="6687503" cy="30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83" y="1912891"/>
            <a:ext cx="8501617" cy="27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85459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35" y="3371985"/>
            <a:ext cx="8564329" cy="1892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94" y="1916480"/>
            <a:ext cx="5816080" cy="8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86578"/>
            <a:ext cx="8176157" cy="32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89" y="1990724"/>
            <a:ext cx="7354076" cy="33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6" y="1703613"/>
            <a:ext cx="3842521" cy="4122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867" y="1657350"/>
            <a:ext cx="1784823" cy="44560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25427" y="1657350"/>
            <a:ext cx="2042024" cy="4717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72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27" y="1681162"/>
            <a:ext cx="3185703" cy="463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023" y="1872478"/>
            <a:ext cx="2412683" cy="39112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33257" y="1681162"/>
            <a:ext cx="3095897" cy="4445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39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Block 2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Subtract four digit numbers using the formal written methods of columnar subtraction..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36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54" y="2365513"/>
            <a:ext cx="6144098" cy="26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69" y="2385391"/>
            <a:ext cx="6464792" cy="34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2643809"/>
            <a:ext cx="8834456" cy="21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8" y="2862469"/>
            <a:ext cx="8681011" cy="27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65" y="2336899"/>
            <a:ext cx="5108713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2336899"/>
            <a:ext cx="5685182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6" y="1941466"/>
            <a:ext cx="8252213" cy="32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Block 2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Subtract four digit numbers using the formal written methods of columnar subtraction..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81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ocabulary </a:t>
            </a:r>
            <a:r>
              <a:rPr lang="en-GB" dirty="0" smtClean="0"/>
              <a:t>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76" y="2663687"/>
            <a:ext cx="4105848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" y="2464904"/>
            <a:ext cx="8602075" cy="28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9" y="2584174"/>
            <a:ext cx="7989438" cy="26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9" y="2544417"/>
            <a:ext cx="7756139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78" y="2220297"/>
            <a:ext cx="5287617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29" y="2392152"/>
            <a:ext cx="5526157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Block 2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Subtract four digit numbers using the formal written methods of columnar subtraction..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51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ocabulary </a:t>
            </a:r>
            <a:r>
              <a:rPr lang="en-GB" dirty="0" smtClean="0"/>
              <a:t>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3" y="2385390"/>
            <a:ext cx="6832115" cy="28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" y="2305878"/>
            <a:ext cx="6880723" cy="36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5" y="2393496"/>
            <a:ext cx="8719949" cy="23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3" y="2285997"/>
            <a:ext cx="7464580" cy="29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71016"/>
            <a:ext cx="5496339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2252018"/>
            <a:ext cx="3995530" cy="40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Block 2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estimate and use inverse operations to check answers to a calculation.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87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ocabulary </a:t>
            </a:r>
            <a:r>
              <a:rPr lang="en-GB" dirty="0" smtClean="0"/>
              <a:t>and questions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3" y="2643809"/>
            <a:ext cx="6906293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286000"/>
            <a:ext cx="800099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2276662"/>
            <a:ext cx="6450495" cy="34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</a:t>
            </a:r>
            <a:r>
              <a:rPr lang="en-GB" dirty="0"/>
              <a:t>s</a:t>
            </a:r>
            <a:r>
              <a:rPr lang="en-GB" dirty="0" smtClean="0"/>
              <a:t>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16" y="2394883"/>
            <a:ext cx="5285906" cy="372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</a:t>
            </a:r>
            <a:r>
              <a:rPr lang="en-GB" dirty="0"/>
              <a:t>s</a:t>
            </a:r>
            <a:r>
              <a:rPr lang="en-GB" dirty="0" smtClean="0"/>
              <a:t>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2117747"/>
            <a:ext cx="4174435" cy="4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Block 2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estimate and use inverse operations to check answers to a calculation.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84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227216"/>
            <a:ext cx="4730206" cy="370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09" y="2086579"/>
            <a:ext cx="2341322" cy="34495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97844" y="1727913"/>
            <a:ext cx="2795451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ocabulary </a:t>
            </a:r>
            <a:r>
              <a:rPr lang="en-GB" dirty="0" smtClean="0"/>
              <a:t>and questions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7" y="2890538"/>
            <a:ext cx="7595501" cy="26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0" y="2504661"/>
            <a:ext cx="7761881" cy="32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0" y="2345634"/>
            <a:ext cx="7090214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65" y="2385391"/>
            <a:ext cx="7181116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96" y="2160029"/>
            <a:ext cx="5109730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27" y="2125670"/>
            <a:ext cx="5333916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6" y="1883908"/>
            <a:ext cx="3349398" cy="419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022" y="2336351"/>
            <a:ext cx="3280629" cy="30716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19950" y="1883908"/>
            <a:ext cx="4118656" cy="3785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Answer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Week 5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two 4-digit numbers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</a:t>
            </a:r>
            <a:r>
              <a:rPr lang="en-GB" sz="3200" dirty="0">
                <a:latin typeface="Segoe Print" panose="02000600000000000000" pitchFamily="2" charset="0"/>
              </a:rPr>
              <a:t>add </a:t>
            </a:r>
            <a:r>
              <a:rPr lang="en-GB" sz="3200" dirty="0" smtClean="0">
                <a:latin typeface="Segoe Print" panose="02000600000000000000" pitchFamily="2" charset="0"/>
              </a:rPr>
              <a:t>numbers </a:t>
            </a:r>
            <a:r>
              <a:rPr lang="en-GB" sz="3200" dirty="0">
                <a:latin typeface="Segoe Print" panose="02000600000000000000" pitchFamily="2" charset="0"/>
              </a:rPr>
              <a:t>with up to 4 digits using the formal written methods of columnar addition </a:t>
            </a:r>
            <a:r>
              <a:rPr lang="en-GB" sz="3200" dirty="0" smtClean="0">
                <a:latin typeface="Segoe Print" panose="02000600000000000000" pitchFamily="2" charset="0"/>
              </a:rPr>
              <a:t>where </a:t>
            </a:r>
            <a:r>
              <a:rPr lang="en-GB" sz="3200" dirty="0">
                <a:latin typeface="Segoe Print" panose="02000600000000000000" pitchFamily="2" charset="0"/>
              </a:rPr>
              <a:t>appropriate.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2057" y="1951270"/>
            <a:ext cx="6255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Place value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Addition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Column addition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57" y="3276833"/>
            <a:ext cx="6456937" cy="27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441</TotalTime>
  <Words>547</Words>
  <Application>Microsoft Office PowerPoint</Application>
  <PresentationFormat>On-screen Show (4:3)</PresentationFormat>
  <Paragraphs>124</Paragraphs>
  <Slides>65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Title slide</vt:lpstr>
      <vt:lpstr>Slides</vt:lpstr>
      <vt:lpstr>Year 4 Autumn Week 5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Week 5 Maths</vt:lpstr>
      <vt:lpstr>Key vocabulary and questions</vt:lpstr>
      <vt:lpstr>Fluency</vt:lpstr>
      <vt:lpstr>Fluency</vt:lpstr>
      <vt:lpstr>Reasoning and problem solving</vt:lpstr>
      <vt:lpstr>Reasoning and problem solving</vt:lpstr>
      <vt:lpstr>Year 4 Autumn Week 5 Maths</vt:lpstr>
      <vt:lpstr>Key vocabulary and questions</vt:lpstr>
      <vt:lpstr>Fluency</vt:lpstr>
      <vt:lpstr>Fluency</vt:lpstr>
      <vt:lpstr>Reasoning and problem solving</vt:lpstr>
      <vt:lpstr>Reasoning and problem solving</vt:lpstr>
      <vt:lpstr>Year 4 Autumn Week 5 Maths</vt:lpstr>
      <vt:lpstr>Key vocabulary and questions</vt:lpstr>
      <vt:lpstr>Fluency</vt:lpstr>
      <vt:lpstr>Fluency</vt:lpstr>
      <vt:lpstr>Reasoning and problem solving</vt:lpstr>
      <vt:lpstr>Reasoning and problem solving</vt:lpstr>
      <vt:lpstr>Year 4 Autumn Week 5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2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2 Maths</vt:lpstr>
      <vt:lpstr>Key vocabulary and questions</vt:lpstr>
      <vt:lpstr>Fluency</vt:lpstr>
      <vt:lpstr>Fluency</vt:lpstr>
      <vt:lpstr>Fluency</vt:lpstr>
      <vt:lpstr>Reasoning and Problem Solving </vt:lpstr>
      <vt:lpstr>Reasoning and Problem Solving </vt:lpstr>
      <vt:lpstr>Year 4 Autumn Block 2 Maths</vt:lpstr>
      <vt:lpstr>Key vocabulary and questions</vt:lpstr>
      <vt:lpstr>Fluency</vt:lpstr>
      <vt:lpstr>Fluency</vt:lpstr>
      <vt:lpstr>Reasoning and Problem Solving</vt:lpstr>
      <vt:lpstr>Reasoning and Problem Solving</vt:lpstr>
      <vt:lpstr>Year 4 Autumn Block 2 Maths</vt:lpstr>
      <vt:lpstr>Key vocabulary and questions</vt:lpstr>
      <vt:lpstr>Fluency</vt:lpstr>
      <vt:lpstr>Fluency</vt:lpstr>
      <vt:lpstr>Reasoning and problem solving</vt:lpstr>
      <vt:lpstr>Reasoning and problem solving</vt:lpstr>
      <vt:lpstr>Year 4 Autumn Block 2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Paula Way</cp:lastModifiedBy>
  <cp:revision>45</cp:revision>
  <dcterms:created xsi:type="dcterms:W3CDTF">2017-06-27T15:09:43Z</dcterms:created>
  <dcterms:modified xsi:type="dcterms:W3CDTF">2017-10-31T13:20:15Z</dcterms:modified>
</cp:coreProperties>
</file>