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77"/>
  </p:notesMasterIdLst>
  <p:handoutMasterIdLst>
    <p:handoutMasterId r:id="rId78"/>
  </p:handoutMasterIdLst>
  <p:sldIdLst>
    <p:sldId id="260" r:id="rId3"/>
    <p:sldId id="261" r:id="rId4"/>
    <p:sldId id="304" r:id="rId5"/>
    <p:sldId id="269" r:id="rId6"/>
    <p:sldId id="267" r:id="rId7"/>
    <p:sldId id="270" r:id="rId8"/>
    <p:sldId id="271" r:id="rId9"/>
    <p:sldId id="305" r:id="rId10"/>
    <p:sldId id="309" r:id="rId11"/>
    <p:sldId id="300" r:id="rId12"/>
    <p:sldId id="276" r:id="rId13"/>
    <p:sldId id="275" r:id="rId14"/>
    <p:sldId id="310" r:id="rId15"/>
    <p:sldId id="277" r:id="rId16"/>
    <p:sldId id="311" r:id="rId17"/>
    <p:sldId id="278" r:id="rId18"/>
    <p:sldId id="312" r:id="rId19"/>
    <p:sldId id="302" r:id="rId20"/>
    <p:sldId id="284" r:id="rId21"/>
    <p:sldId id="280" r:id="rId22"/>
    <p:sldId id="307" r:id="rId23"/>
    <p:sldId id="282" r:id="rId24"/>
    <p:sldId id="283" r:id="rId25"/>
    <p:sldId id="316" r:id="rId26"/>
    <p:sldId id="314" r:id="rId27"/>
    <p:sldId id="287" r:id="rId28"/>
    <p:sldId id="286" r:id="rId29"/>
    <p:sldId id="315" r:id="rId30"/>
    <p:sldId id="288" r:id="rId31"/>
    <p:sldId id="289" r:id="rId32"/>
    <p:sldId id="313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35" r:id="rId52"/>
    <p:sldId id="336" r:id="rId53"/>
    <p:sldId id="337" r:id="rId54"/>
    <p:sldId id="338" r:id="rId55"/>
    <p:sldId id="339" r:id="rId56"/>
    <p:sldId id="340" r:id="rId57"/>
    <p:sldId id="341" r:id="rId58"/>
    <p:sldId id="347" r:id="rId59"/>
    <p:sldId id="343" r:id="rId60"/>
    <p:sldId id="344" r:id="rId61"/>
    <p:sldId id="350" r:id="rId62"/>
    <p:sldId id="345" r:id="rId63"/>
    <p:sldId id="346" r:id="rId64"/>
    <p:sldId id="342" r:id="rId65"/>
    <p:sldId id="348" r:id="rId66"/>
    <p:sldId id="349" r:id="rId67"/>
    <p:sldId id="351" r:id="rId68"/>
    <p:sldId id="352" r:id="rId69"/>
    <p:sldId id="353" r:id="rId70"/>
    <p:sldId id="354" r:id="rId71"/>
    <p:sldId id="357" r:id="rId72"/>
    <p:sldId id="355" r:id="rId73"/>
    <p:sldId id="356" r:id="rId74"/>
    <p:sldId id="359" r:id="rId75"/>
    <p:sldId id="358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67350" autoAdjust="0"/>
  </p:normalViewPr>
  <p:slideViewPr>
    <p:cSldViewPr snapToGrid="0" snapToObjects="1">
      <p:cViewPr varScale="1">
        <p:scale>
          <a:sx n="54" d="100"/>
          <a:sy n="54" d="100"/>
        </p:scale>
        <p:origin x="1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70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22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75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97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59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79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80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01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14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53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99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Children sorted into boys and girls.  </a:t>
            </a:r>
          </a:p>
          <a:p>
            <a:r>
              <a:rPr lang="en-GB" dirty="0" smtClean="0"/>
              <a:t>Children</a:t>
            </a:r>
            <a:r>
              <a:rPr lang="en-GB" baseline="0" dirty="0" smtClean="0"/>
              <a:t> sorted into wearing white, wearing red.</a:t>
            </a:r>
          </a:p>
          <a:p>
            <a:r>
              <a:rPr lang="en-GB" baseline="0" dirty="0" smtClean="0"/>
              <a:t>Children sorted into white shoes, non-white shoes.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54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724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259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17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949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034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042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796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671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042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82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85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83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30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35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97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93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1250497"/>
            <a:ext cx="8128000" cy="1908339"/>
          </a:xfrm>
        </p:spPr>
        <p:txBody>
          <a:bodyPr>
            <a:normAutofit/>
          </a:bodyPr>
          <a:lstStyle/>
          <a:p>
            <a:r>
              <a:rPr lang="en-GB" dirty="0" smtClean="0"/>
              <a:t>Year 2 Autumn Maths</a:t>
            </a:r>
            <a:br>
              <a:rPr lang="en-GB" dirty="0" smtClean="0"/>
            </a:br>
            <a:r>
              <a:rPr lang="en-GB" dirty="0" smtClean="0"/>
              <a:t>Number: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434607"/>
            <a:ext cx="7886700" cy="2112963"/>
          </a:xfrm>
        </p:spPr>
        <p:txBody>
          <a:bodyPr>
            <a:normAutofit fontScale="85000" lnSpcReduction="20000"/>
          </a:bodyPr>
          <a:lstStyle/>
          <a:p>
            <a:r>
              <a:rPr lang="en-GB" sz="3200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Count objects to 100 and read and write numbers in numerals and </a:t>
            </a:r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words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Read and write numbers to at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least 100 in numerals and in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words.</a:t>
            </a: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08000" y="2122389"/>
            <a:ext cx="62554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ones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tens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digit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numeral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n-GB" dirty="0"/>
              <a:t>How have the beads been grouped? How does this help you</a:t>
            </a:r>
          </a:p>
          <a:p>
            <a:pPr algn="l"/>
            <a:r>
              <a:rPr lang="en-GB" dirty="0"/>
              <a:t>count?</a:t>
            </a:r>
          </a:p>
          <a:p>
            <a:pPr algn="l"/>
            <a:r>
              <a:rPr lang="en-GB" dirty="0"/>
              <a:t>Which part of the resource represents tens/ones?</a:t>
            </a:r>
          </a:p>
          <a:p>
            <a:pPr algn="l"/>
            <a:r>
              <a:rPr lang="en-GB" dirty="0"/>
              <a:t>Which resource do you prefer to use for larger numbers? Which</a:t>
            </a:r>
          </a:p>
          <a:p>
            <a:pPr algn="l"/>
            <a:r>
              <a:rPr lang="en-GB" dirty="0"/>
              <a:t>is quickest? Which would take a long time?</a:t>
            </a:r>
          </a:p>
        </p:txBody>
      </p:sp>
    </p:spTree>
    <p:extLst>
      <p:ext uri="{BB962C8B-B14F-4D97-AF65-F5344CB8AC3E}">
        <p14:creationId xmlns:p14="http://schemas.microsoft.com/office/powerpoint/2010/main" val="39931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564" y="1821549"/>
            <a:ext cx="7179293" cy="396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68" y="1484508"/>
            <a:ext cx="7214648" cy="438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117" y="2547258"/>
            <a:ext cx="8038883" cy="18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634" y="1889980"/>
            <a:ext cx="6044731" cy="427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2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766" y="1862376"/>
            <a:ext cx="6871585" cy="40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6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5260913" y="2125482"/>
            <a:ext cx="38830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Challenge</a:t>
            </a:r>
            <a:r>
              <a:rPr lang="en-US" sz="2400" b="1" u="sng" dirty="0" smtClean="0">
                <a:solidFill>
                  <a:srgbClr val="FF0000"/>
                </a:solidFill>
              </a:rPr>
              <a:t>: </a:t>
            </a:r>
            <a:r>
              <a:rPr lang="en-GB" sz="2400" dirty="0">
                <a:solidFill>
                  <a:srgbClr val="FF0000"/>
                </a:solidFill>
              </a:rPr>
              <a:t>What is the largest number?</a:t>
            </a:r>
          </a:p>
          <a:p>
            <a:r>
              <a:rPr lang="en-GB" sz="2400" dirty="0">
                <a:solidFill>
                  <a:srgbClr val="FF0000"/>
                </a:solidFill>
              </a:rPr>
              <a:t>Prove it by using concrete resources.</a:t>
            </a:r>
          </a:p>
          <a:p>
            <a:r>
              <a:rPr lang="en-GB" sz="2400" dirty="0">
                <a:solidFill>
                  <a:srgbClr val="FF0000"/>
                </a:solidFill>
              </a:rPr>
              <a:t>What is the smallest number?</a:t>
            </a:r>
          </a:p>
          <a:p>
            <a:r>
              <a:rPr lang="en-GB" sz="2400" dirty="0">
                <a:solidFill>
                  <a:srgbClr val="FF0000"/>
                </a:solidFill>
              </a:rPr>
              <a:t>Prove it by using concrete resources.</a:t>
            </a:r>
          </a:p>
          <a:p>
            <a:r>
              <a:rPr lang="en-GB" sz="2400" dirty="0">
                <a:solidFill>
                  <a:srgbClr val="FF0000"/>
                </a:solidFill>
              </a:rPr>
              <a:t>Why can’t the 0 be used as a </a:t>
            </a:r>
            <a:r>
              <a:rPr lang="en-GB" sz="2400" dirty="0" smtClean="0">
                <a:solidFill>
                  <a:srgbClr val="FF0000"/>
                </a:solidFill>
              </a:rPr>
              <a:t>tens number</a:t>
            </a:r>
            <a:r>
              <a:rPr lang="en-GB" sz="24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41" y="1886691"/>
            <a:ext cx="4966669" cy="411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1250497"/>
            <a:ext cx="8128000" cy="1908339"/>
          </a:xfrm>
        </p:spPr>
        <p:txBody>
          <a:bodyPr>
            <a:normAutofit/>
          </a:bodyPr>
          <a:lstStyle/>
          <a:p>
            <a:r>
              <a:rPr lang="en-GB" dirty="0" smtClean="0"/>
              <a:t>Year 2 Autumn Maths</a:t>
            </a:r>
            <a:br>
              <a:rPr lang="en-GB" dirty="0" smtClean="0"/>
            </a:br>
            <a:r>
              <a:rPr lang="en-GB" dirty="0" smtClean="0"/>
              <a:t>Number: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158837"/>
            <a:ext cx="7886700" cy="2388734"/>
          </a:xfrm>
        </p:spPr>
        <p:txBody>
          <a:bodyPr>
            <a:normAutofit fontScale="92500" lnSpcReduction="20000"/>
          </a:bodyPr>
          <a:lstStyle/>
          <a:p>
            <a:r>
              <a:rPr lang="en-GB" sz="3200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Tens and ones with a part whole </a:t>
            </a:r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model</a:t>
            </a:r>
          </a:p>
          <a:p>
            <a:endParaRPr lang="en-GB" sz="3200" b="1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Recognise the place value of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each digit in a two digit number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(tens, ones)</a:t>
            </a:r>
          </a:p>
        </p:txBody>
      </p:sp>
    </p:spTree>
    <p:extLst>
      <p:ext uri="{BB962C8B-B14F-4D97-AF65-F5344CB8AC3E}">
        <p14:creationId xmlns:p14="http://schemas.microsoft.com/office/powerpoint/2010/main" val="3434983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28650" y="2382344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 tens digit    part whole model </a:t>
            </a:r>
          </a:p>
          <a:p>
            <a:r>
              <a:rPr lang="en-GB" sz="3200" dirty="0" smtClean="0">
                <a:solidFill>
                  <a:srgbClr val="FF0000"/>
                </a:solidFill>
              </a:rPr>
              <a:t> ones digit   tens frame    partition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5636" y="3475281"/>
            <a:ext cx="8550234" cy="2717400"/>
          </a:xfrm>
        </p:spPr>
        <p:txBody>
          <a:bodyPr>
            <a:noAutofit/>
          </a:bodyPr>
          <a:lstStyle/>
          <a:p>
            <a:pPr algn="l"/>
            <a:r>
              <a:rPr lang="en-GB" sz="2400" dirty="0"/>
              <a:t>Which </a:t>
            </a:r>
            <a:r>
              <a:rPr lang="en-GB" sz="2400" dirty="0" smtClean="0"/>
              <a:t>part </a:t>
            </a:r>
            <a:r>
              <a:rPr lang="en-GB" sz="2400" dirty="0"/>
              <a:t>do we know? How can we use the whole and part </a:t>
            </a:r>
            <a:r>
              <a:rPr lang="en-GB" sz="2400" dirty="0" smtClean="0"/>
              <a:t>to work </a:t>
            </a:r>
            <a:r>
              <a:rPr lang="en-GB" sz="2400" dirty="0"/>
              <a:t>out the missing part?</a:t>
            </a:r>
          </a:p>
          <a:p>
            <a:pPr algn="l"/>
            <a:r>
              <a:rPr lang="en-GB" sz="2400" dirty="0"/>
              <a:t>Can you use concrete materials/draw something to help you</a:t>
            </a:r>
          </a:p>
          <a:p>
            <a:pPr algn="l"/>
            <a:r>
              <a:rPr lang="en-GB" sz="2400" dirty="0"/>
              <a:t>partition?</a:t>
            </a:r>
          </a:p>
          <a:p>
            <a:pPr algn="l"/>
            <a:r>
              <a:rPr lang="en-GB" sz="2400" dirty="0"/>
              <a:t>How can you rearrange the counters to help you count the</a:t>
            </a:r>
          </a:p>
          <a:p>
            <a:pPr algn="l"/>
            <a:r>
              <a:rPr lang="en-GB" sz="2400" dirty="0"/>
              <a:t>lemon and strawberry cupcakes?</a:t>
            </a:r>
          </a:p>
        </p:txBody>
      </p:sp>
    </p:spTree>
    <p:extLst>
      <p:ext uri="{BB962C8B-B14F-4D97-AF65-F5344CB8AC3E}">
        <p14:creationId xmlns:p14="http://schemas.microsoft.com/office/powerpoint/2010/main" val="2141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63" y="1852550"/>
            <a:ext cx="8786806" cy="37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4894" y="2061710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digits</a:t>
            </a:r>
          </a:p>
          <a:p>
            <a:pPr algn="l"/>
            <a:r>
              <a:rPr lang="en-GB" sz="2400" dirty="0" smtClean="0">
                <a:solidFill>
                  <a:srgbClr val="FF0000"/>
                </a:solidFill>
              </a:rPr>
              <a:t> numerals   less   teen numbers</a:t>
            </a:r>
          </a:p>
          <a:p>
            <a:pPr algn="l"/>
            <a:r>
              <a:rPr lang="en-GB" sz="2400" dirty="0" smtClean="0">
                <a:solidFill>
                  <a:srgbClr val="FF0000"/>
                </a:solidFill>
              </a:rPr>
              <a:t> words    more </a:t>
            </a:r>
          </a:p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Images   largest    </a:t>
            </a:r>
            <a:r>
              <a:rPr lang="en-GB" sz="2400" dirty="0" smtClean="0">
                <a:solidFill>
                  <a:srgbClr val="FF0000"/>
                </a:solidFill>
              </a:rPr>
              <a:t>tens </a:t>
            </a:r>
            <a:r>
              <a:rPr lang="en-GB" sz="2400" dirty="0">
                <a:solidFill>
                  <a:srgbClr val="FF0000"/>
                </a:solidFill>
              </a:rPr>
              <a:t>numbers </a:t>
            </a:r>
          </a:p>
          <a:p>
            <a:pPr algn="l"/>
            <a:endParaRPr lang="en-GB" sz="2400" dirty="0" smtClean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1122" y="3708969"/>
            <a:ext cx="83417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How can you count the cars? Do you have a strategy?</a:t>
            </a:r>
          </a:p>
          <a:p>
            <a:r>
              <a:rPr lang="en-GB" sz="2800" dirty="0"/>
              <a:t>What is one more/one less?</a:t>
            </a:r>
          </a:p>
          <a:p>
            <a:r>
              <a:rPr lang="en-GB" sz="2800" dirty="0"/>
              <a:t>Which is the largest number?</a:t>
            </a:r>
          </a:p>
          <a:p>
            <a:r>
              <a:rPr lang="en-GB" sz="2800" dirty="0"/>
              <a:t>Which number is tricky to write in words?</a:t>
            </a:r>
          </a:p>
          <a:p>
            <a:r>
              <a:rPr lang="en-GB" sz="2800" dirty="0"/>
              <a:t>Which numbers sound similar?</a:t>
            </a:r>
          </a:p>
          <a:p>
            <a:r>
              <a:rPr lang="en-GB" sz="2800" dirty="0"/>
              <a:t>How are 17 and 70 different? Can you show me?</a:t>
            </a:r>
          </a:p>
        </p:txBody>
      </p:sp>
    </p:spTree>
    <p:extLst>
      <p:ext uri="{BB962C8B-B14F-4D97-AF65-F5344CB8AC3E}">
        <p14:creationId xmlns:p14="http://schemas.microsoft.com/office/powerpoint/2010/main" val="7058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97" y="1454939"/>
            <a:ext cx="7588332" cy="440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900" y="1828799"/>
            <a:ext cx="7231832" cy="409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1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136" y="1814141"/>
            <a:ext cx="4483555" cy="424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317" y="1761519"/>
            <a:ext cx="4465123" cy="461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6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1250497"/>
            <a:ext cx="8128000" cy="1908339"/>
          </a:xfrm>
        </p:spPr>
        <p:txBody>
          <a:bodyPr>
            <a:normAutofit/>
          </a:bodyPr>
          <a:lstStyle/>
          <a:p>
            <a:r>
              <a:rPr lang="en-GB" dirty="0" smtClean="0"/>
              <a:t>Year 2 Autumn Maths</a:t>
            </a:r>
            <a:br>
              <a:rPr lang="en-GB" dirty="0" smtClean="0"/>
            </a:br>
            <a:r>
              <a:rPr lang="en-GB" dirty="0" smtClean="0"/>
              <a:t>Number: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158837"/>
            <a:ext cx="7886700" cy="2388734"/>
          </a:xfrm>
        </p:spPr>
        <p:txBody>
          <a:bodyPr>
            <a:normAutofit fontScale="92500" lnSpcReduction="20000"/>
          </a:bodyPr>
          <a:lstStyle/>
          <a:p>
            <a:r>
              <a:rPr lang="en-GB" sz="3200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Tens and ones with a part whole </a:t>
            </a:r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model</a:t>
            </a:r>
          </a:p>
          <a:p>
            <a:endParaRPr lang="en-GB" sz="3200" b="1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Recognise the place value of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each digit in a two digit number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(tens, ones)</a:t>
            </a:r>
          </a:p>
        </p:txBody>
      </p:sp>
    </p:spTree>
    <p:extLst>
      <p:ext uri="{BB962C8B-B14F-4D97-AF65-F5344CB8AC3E}">
        <p14:creationId xmlns:p14="http://schemas.microsoft.com/office/powerpoint/2010/main" val="814126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64895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49300" y="2021488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 tens digit    part whole model   total </a:t>
            </a:r>
          </a:p>
          <a:p>
            <a:r>
              <a:rPr lang="en-GB" sz="3200" dirty="0" smtClean="0">
                <a:solidFill>
                  <a:srgbClr val="FF0000"/>
                </a:solidFill>
              </a:rPr>
              <a:t> ones digit   partition 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593" y="3098706"/>
            <a:ext cx="8002814" cy="263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4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30" y="2244438"/>
            <a:ext cx="8845739" cy="31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2030681"/>
            <a:ext cx="8636000" cy="359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923801"/>
            <a:ext cx="8244114" cy="371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8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060" y="1736456"/>
            <a:ext cx="5237018" cy="445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96" y="1781299"/>
            <a:ext cx="7864104" cy="409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5723906" y="2228671"/>
            <a:ext cx="34200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rgbClr val="FF0000"/>
                </a:solidFill>
              </a:rPr>
              <a:t>Challenge</a:t>
            </a:r>
            <a:r>
              <a:rPr lang="en-GB" sz="3200" dirty="0">
                <a:solidFill>
                  <a:srgbClr val="FF0000"/>
                </a:solidFill>
              </a:rPr>
              <a:t>:  What would the next number in the</a:t>
            </a:r>
          </a:p>
          <a:p>
            <a:r>
              <a:rPr lang="en-GB" sz="3200" dirty="0">
                <a:solidFill>
                  <a:srgbClr val="FF0000"/>
                </a:solidFill>
              </a:rPr>
              <a:t>pattern be?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22" y="1957265"/>
            <a:ext cx="4764644" cy="412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1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1250497"/>
            <a:ext cx="8128000" cy="1908339"/>
          </a:xfrm>
        </p:spPr>
        <p:txBody>
          <a:bodyPr>
            <a:normAutofit/>
          </a:bodyPr>
          <a:lstStyle/>
          <a:p>
            <a:r>
              <a:rPr lang="en-GB" dirty="0" smtClean="0"/>
              <a:t>Year 2 Autumn Maths</a:t>
            </a:r>
            <a:br>
              <a:rPr lang="en-GB" dirty="0" smtClean="0"/>
            </a:br>
            <a:r>
              <a:rPr lang="en-GB" dirty="0" smtClean="0"/>
              <a:t>Number: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158837"/>
            <a:ext cx="7886700" cy="2588820"/>
          </a:xfrm>
        </p:spPr>
        <p:txBody>
          <a:bodyPr>
            <a:normAutofit fontScale="92500" lnSpcReduction="10000"/>
          </a:bodyPr>
          <a:lstStyle/>
          <a:p>
            <a:r>
              <a:rPr lang="en-GB" sz="3200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Use a place value </a:t>
            </a:r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chart</a:t>
            </a:r>
          </a:p>
          <a:p>
            <a:endParaRPr lang="en-GB" sz="3200" b="1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Recognise the place value of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each digit in a two digit number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(tens, ones)</a:t>
            </a:r>
          </a:p>
        </p:txBody>
      </p:sp>
    </p:spTree>
    <p:extLst>
      <p:ext uri="{BB962C8B-B14F-4D97-AF65-F5344CB8AC3E}">
        <p14:creationId xmlns:p14="http://schemas.microsoft.com/office/powerpoint/2010/main" val="3532299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64895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15555" y="1969390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 tens digit    place value</a:t>
            </a:r>
          </a:p>
          <a:p>
            <a:r>
              <a:rPr lang="en-GB" sz="3200" dirty="0" smtClean="0">
                <a:solidFill>
                  <a:srgbClr val="FF0000"/>
                </a:solidFill>
              </a:rPr>
              <a:t> ones digit   place value chart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675" y="3046609"/>
            <a:ext cx="7686559" cy="284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5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34" y="1971304"/>
            <a:ext cx="8823366" cy="376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7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633" y="1864426"/>
            <a:ext cx="7242349" cy="404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2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16" y="1793174"/>
            <a:ext cx="8397967" cy="394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3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300114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682" y="1198165"/>
            <a:ext cx="50232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3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9189" y="453997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1472541"/>
            <a:ext cx="4978400" cy="3632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181" y="2086579"/>
            <a:ext cx="4146008" cy="30022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0941" y="5014468"/>
            <a:ext cx="2617355" cy="135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7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1250497"/>
            <a:ext cx="8128000" cy="1908339"/>
          </a:xfrm>
        </p:spPr>
        <p:txBody>
          <a:bodyPr>
            <a:normAutofit/>
          </a:bodyPr>
          <a:lstStyle/>
          <a:p>
            <a:r>
              <a:rPr lang="en-GB" dirty="0" smtClean="0"/>
              <a:t>Year 2 Autumn Maths</a:t>
            </a:r>
            <a:br>
              <a:rPr lang="en-GB" dirty="0" smtClean="0"/>
            </a:br>
            <a:r>
              <a:rPr lang="en-GB" dirty="0" smtClean="0"/>
              <a:t>Number: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158837"/>
            <a:ext cx="7886700" cy="2588820"/>
          </a:xfrm>
        </p:spPr>
        <p:txBody>
          <a:bodyPr>
            <a:normAutofit fontScale="92500" lnSpcReduction="10000"/>
          </a:bodyPr>
          <a:lstStyle/>
          <a:p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Comparing objects</a:t>
            </a:r>
          </a:p>
          <a:p>
            <a:endParaRPr lang="en-GB" sz="3200" b="1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Compare and order numbers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from 0 up to 100; use &lt;, &gt; and =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signs.</a:t>
            </a:r>
          </a:p>
        </p:txBody>
      </p:sp>
    </p:spTree>
    <p:extLst>
      <p:ext uri="{BB962C8B-B14F-4D97-AF65-F5344CB8AC3E}">
        <p14:creationId xmlns:p14="http://schemas.microsoft.com/office/powerpoint/2010/main" val="2049640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64895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63675" y="2119049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 more than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less then        &lt;      &gt;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equal to 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3675" y="3945246"/>
            <a:ext cx="8121725" cy="2384302"/>
          </a:xfrm>
        </p:spPr>
        <p:txBody>
          <a:bodyPr/>
          <a:lstStyle/>
          <a:p>
            <a:pPr algn="l"/>
            <a:r>
              <a:rPr lang="en-GB" dirty="0"/>
              <a:t>How can you arrange the objects to make them easy </a:t>
            </a:r>
            <a:r>
              <a:rPr lang="en-GB" dirty="0" smtClean="0"/>
              <a:t>to compare</a:t>
            </a:r>
            <a:r>
              <a:rPr lang="en-GB" dirty="0"/>
              <a:t>?</a:t>
            </a:r>
          </a:p>
          <a:p>
            <a:pPr algn="l"/>
            <a:r>
              <a:rPr lang="en-GB" dirty="0"/>
              <a:t>Do groups of ten help you count? Why?</a:t>
            </a:r>
          </a:p>
        </p:txBody>
      </p:sp>
    </p:spTree>
    <p:extLst>
      <p:ext uri="{BB962C8B-B14F-4D97-AF65-F5344CB8AC3E}">
        <p14:creationId xmlns:p14="http://schemas.microsoft.com/office/powerpoint/2010/main" val="37396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46" y="2086579"/>
            <a:ext cx="7742711" cy="370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0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054431"/>
            <a:ext cx="8434120" cy="334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9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67" y="2101933"/>
            <a:ext cx="7639465" cy="370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60" y="1901642"/>
            <a:ext cx="4356621" cy="38935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746" y="1608083"/>
            <a:ext cx="4511579" cy="412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8560" y="38274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232" y="1586964"/>
            <a:ext cx="5955042" cy="456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1686" y="19497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296" y="1068901"/>
            <a:ext cx="5830785" cy="524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2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1250497"/>
            <a:ext cx="8128000" cy="1908339"/>
          </a:xfrm>
        </p:spPr>
        <p:txBody>
          <a:bodyPr>
            <a:normAutofit/>
          </a:bodyPr>
          <a:lstStyle/>
          <a:p>
            <a:r>
              <a:rPr lang="en-GB" dirty="0" smtClean="0"/>
              <a:t>Year 2 Autumn Maths</a:t>
            </a:r>
            <a:br>
              <a:rPr lang="en-GB" dirty="0" smtClean="0"/>
            </a:br>
            <a:r>
              <a:rPr lang="en-GB" dirty="0" smtClean="0"/>
              <a:t>Number: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158837"/>
            <a:ext cx="7886700" cy="2588820"/>
          </a:xfrm>
        </p:spPr>
        <p:txBody>
          <a:bodyPr>
            <a:normAutofit fontScale="92500" lnSpcReduction="10000"/>
          </a:bodyPr>
          <a:lstStyle/>
          <a:p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Comparing numbers</a:t>
            </a:r>
          </a:p>
          <a:p>
            <a:endParaRPr lang="en-GB" sz="3200" b="1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Compare and order numbers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from 0 up to 100; use &lt;, &gt; and =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signs.</a:t>
            </a:r>
          </a:p>
        </p:txBody>
      </p:sp>
    </p:spTree>
    <p:extLst>
      <p:ext uri="{BB962C8B-B14F-4D97-AF65-F5344CB8AC3E}">
        <p14:creationId xmlns:p14="http://schemas.microsoft.com/office/powerpoint/2010/main" val="2823635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1746" y="486765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08001" y="1806817"/>
            <a:ext cx="83567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greater </a:t>
            </a:r>
            <a:r>
              <a:rPr lang="en-GB" sz="3200" dirty="0">
                <a:solidFill>
                  <a:srgbClr val="FF0000"/>
                </a:solidFill>
              </a:rPr>
              <a:t>than, </a:t>
            </a:r>
            <a:r>
              <a:rPr lang="en-GB" sz="3200" dirty="0" smtClean="0">
                <a:solidFill>
                  <a:srgbClr val="FF0000"/>
                </a:solidFill>
              </a:rPr>
              <a:t>less than</a:t>
            </a:r>
            <a:r>
              <a:rPr lang="en-GB" sz="3200" dirty="0">
                <a:solidFill>
                  <a:srgbClr val="FF0000"/>
                </a:solidFill>
              </a:rPr>
              <a:t>, more than, fewer, most, least </a:t>
            </a:r>
            <a:r>
              <a:rPr lang="en-GB" sz="3200" dirty="0" smtClean="0">
                <a:solidFill>
                  <a:srgbClr val="FF0000"/>
                </a:solidFill>
              </a:rPr>
              <a:t>, equal </a:t>
            </a:r>
            <a:r>
              <a:rPr lang="en-GB" sz="3200" dirty="0">
                <a:solidFill>
                  <a:srgbClr val="FF0000"/>
                </a:solidFill>
              </a:rPr>
              <a:t>to.</a:t>
            </a:r>
          </a:p>
          <a:p>
            <a:r>
              <a:rPr lang="en-GB" sz="3200" dirty="0">
                <a:solidFill>
                  <a:srgbClr val="FF0000"/>
                </a:solidFill>
              </a:rPr>
              <a:t>U</a:t>
            </a:r>
            <a:r>
              <a:rPr lang="en-GB" sz="3200" dirty="0" smtClean="0">
                <a:solidFill>
                  <a:srgbClr val="FF0000"/>
                </a:solidFill>
              </a:rPr>
              <a:t>se </a:t>
            </a:r>
            <a:r>
              <a:rPr lang="en-GB" sz="3200" dirty="0">
                <a:solidFill>
                  <a:srgbClr val="FF0000"/>
                </a:solidFill>
              </a:rPr>
              <a:t>the symbols &lt;, &gt; and = to write number</a:t>
            </a:r>
          </a:p>
          <a:p>
            <a:r>
              <a:rPr lang="en-GB" sz="3200" dirty="0">
                <a:solidFill>
                  <a:srgbClr val="FF0000"/>
                </a:solidFill>
              </a:rPr>
              <a:t>sentences.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7676" y="3778991"/>
            <a:ext cx="8477400" cy="2384302"/>
          </a:xfrm>
        </p:spPr>
        <p:txBody>
          <a:bodyPr>
            <a:normAutofit fontScale="92500"/>
          </a:bodyPr>
          <a:lstStyle/>
          <a:p>
            <a:pPr algn="l"/>
            <a:r>
              <a:rPr lang="en-GB" dirty="0"/>
              <a:t>Can you prove your answers using concrete resources?</a:t>
            </a:r>
          </a:p>
          <a:p>
            <a:pPr algn="l"/>
            <a:r>
              <a:rPr lang="en-GB" dirty="0"/>
              <a:t>Can you prove your answers by drawing a diagram?</a:t>
            </a:r>
          </a:p>
          <a:p>
            <a:pPr algn="l"/>
            <a:r>
              <a:rPr lang="en-GB" dirty="0"/>
              <a:t>Is there more than one answer?</a:t>
            </a:r>
          </a:p>
          <a:p>
            <a:pPr algn="l"/>
            <a:r>
              <a:rPr lang="en-GB" dirty="0"/>
              <a:t>Do you need to work the number sentences out to decide </a:t>
            </a:r>
            <a:r>
              <a:rPr lang="en-GB" dirty="0" smtClean="0"/>
              <a:t>which is </a:t>
            </a:r>
            <a:r>
              <a:rPr lang="en-GB" dirty="0"/>
              <a:t>greater?</a:t>
            </a:r>
          </a:p>
        </p:txBody>
      </p:sp>
    </p:spTree>
    <p:extLst>
      <p:ext uri="{BB962C8B-B14F-4D97-AF65-F5344CB8AC3E}">
        <p14:creationId xmlns:p14="http://schemas.microsoft.com/office/powerpoint/2010/main" val="36804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96" y="2090057"/>
            <a:ext cx="8082271" cy="340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4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41" y="1995054"/>
            <a:ext cx="7481318" cy="388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63" y="1762462"/>
            <a:ext cx="6724073" cy="432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1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791" y="1816926"/>
            <a:ext cx="7600209" cy="406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2943" y="72936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672" y="2054929"/>
            <a:ext cx="6127668" cy="387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0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2943" y="72936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907" y="2162586"/>
            <a:ext cx="7120204" cy="353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9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2943" y="72936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094" y="1754891"/>
            <a:ext cx="6518750" cy="1118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869" y="2333067"/>
            <a:ext cx="4054063" cy="396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5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1250497"/>
            <a:ext cx="8128000" cy="1908339"/>
          </a:xfrm>
        </p:spPr>
        <p:txBody>
          <a:bodyPr>
            <a:normAutofit/>
          </a:bodyPr>
          <a:lstStyle/>
          <a:p>
            <a:r>
              <a:rPr lang="en-GB" dirty="0" smtClean="0"/>
              <a:t>Year 2 Autumn Maths</a:t>
            </a:r>
            <a:br>
              <a:rPr lang="en-GB" dirty="0" smtClean="0"/>
            </a:br>
            <a:r>
              <a:rPr lang="en-GB" dirty="0" smtClean="0"/>
              <a:t>Number: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158837"/>
            <a:ext cx="7886700" cy="2588820"/>
          </a:xfrm>
        </p:spPr>
        <p:txBody>
          <a:bodyPr>
            <a:normAutofit lnSpcReduction="10000"/>
          </a:bodyPr>
          <a:lstStyle/>
          <a:p>
            <a:r>
              <a:rPr lang="en-GB" sz="3200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Order objects and </a:t>
            </a:r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numbers</a:t>
            </a:r>
          </a:p>
          <a:p>
            <a:endParaRPr lang="en-GB" sz="3200" b="1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Compare and order numbers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from 0 up to 100; use &lt;, &gt; and =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signs.</a:t>
            </a:r>
          </a:p>
        </p:txBody>
      </p:sp>
    </p:spTree>
    <p:extLst>
      <p:ext uri="{BB962C8B-B14F-4D97-AF65-F5344CB8AC3E}">
        <p14:creationId xmlns:p14="http://schemas.microsoft.com/office/powerpoint/2010/main" val="2646390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1746" y="944392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47676" y="2269955"/>
            <a:ext cx="8356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smallest   </a:t>
            </a:r>
            <a:r>
              <a:rPr lang="en-US" sz="3200" dirty="0" smtClean="0">
                <a:solidFill>
                  <a:srgbClr val="FF0000"/>
                </a:solidFill>
              </a:rPr>
              <a:t>greatest </a:t>
            </a:r>
            <a:endParaRPr lang="en-GB" sz="3200" dirty="0">
              <a:solidFill>
                <a:srgbClr val="FF0000"/>
              </a:solidFill>
            </a:endParaRPr>
          </a:p>
          <a:p>
            <a:r>
              <a:rPr lang="en-GB" sz="3200" dirty="0" smtClean="0">
                <a:solidFill>
                  <a:srgbClr val="FF0000"/>
                </a:solidFill>
              </a:rPr>
              <a:t>use </a:t>
            </a:r>
            <a:r>
              <a:rPr lang="en-GB" sz="3200" dirty="0">
                <a:solidFill>
                  <a:srgbClr val="FF0000"/>
                </a:solidFill>
              </a:rPr>
              <a:t>the symbols </a:t>
            </a:r>
            <a:r>
              <a:rPr lang="en-GB" sz="3200" dirty="0" smtClean="0">
                <a:solidFill>
                  <a:srgbClr val="FF0000"/>
                </a:solidFill>
              </a:rPr>
              <a:t>&lt; and &gt; to order numbers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number line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7351" y="3957120"/>
            <a:ext cx="8477400" cy="2384302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How does the number line help you order the numbers?</a:t>
            </a:r>
          </a:p>
          <a:p>
            <a:pPr algn="l"/>
            <a:r>
              <a:rPr lang="en-GB" dirty="0"/>
              <a:t>How does Base 10 prove that your order is correct?</a:t>
            </a:r>
          </a:p>
        </p:txBody>
      </p:sp>
    </p:spTree>
    <p:extLst>
      <p:ext uri="{BB962C8B-B14F-4D97-AF65-F5344CB8AC3E}">
        <p14:creationId xmlns:p14="http://schemas.microsoft.com/office/powerpoint/2010/main" val="171603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971303"/>
            <a:ext cx="8244114" cy="368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73" y="2268188"/>
            <a:ext cx="8550234" cy="233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4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92" y="1608083"/>
            <a:ext cx="7769508" cy="28469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4180484"/>
            <a:ext cx="7342044" cy="18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8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2943" y="72936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752" y="1686794"/>
            <a:ext cx="5112822" cy="462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9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2943" y="72936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550" y="1714328"/>
            <a:ext cx="5830785" cy="43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185" y="1698801"/>
            <a:ext cx="5605153" cy="43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2943" y="72936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550" y="1714328"/>
            <a:ext cx="5830785" cy="43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7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1250497"/>
            <a:ext cx="8128000" cy="1908339"/>
          </a:xfrm>
        </p:spPr>
        <p:txBody>
          <a:bodyPr>
            <a:normAutofit/>
          </a:bodyPr>
          <a:lstStyle/>
          <a:p>
            <a:r>
              <a:rPr lang="en-GB" dirty="0" smtClean="0"/>
              <a:t>Year 2 Autumn Maths</a:t>
            </a:r>
            <a:br>
              <a:rPr lang="en-GB" dirty="0" smtClean="0"/>
            </a:br>
            <a:r>
              <a:rPr lang="en-GB" dirty="0" smtClean="0"/>
              <a:t>Number: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158837"/>
            <a:ext cx="7886700" cy="2588820"/>
          </a:xfrm>
        </p:spPr>
        <p:txBody>
          <a:bodyPr>
            <a:normAutofit lnSpcReduction="10000"/>
          </a:bodyPr>
          <a:lstStyle/>
          <a:p>
            <a:r>
              <a:rPr lang="en-GB" sz="3200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Count in 2s, 5s and </a:t>
            </a:r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10s</a:t>
            </a:r>
          </a:p>
          <a:p>
            <a:endParaRPr lang="en-GB" sz="3200" b="1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Count </a:t>
            </a:r>
            <a:r>
              <a:rPr lang="en-GB" sz="3200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in steps of 2, </a:t>
            </a:r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and 5</a:t>
            </a:r>
            <a:endParaRPr lang="en-GB" sz="3200" b="1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from 0, and in tens from any</a:t>
            </a:r>
          </a:p>
          <a:p>
            <a:r>
              <a:rPr lang="en-GB" sz="3200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number, forward and backward.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33469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2993" y="792959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47676" y="2118522"/>
            <a:ext cx="8356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twos      multiple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fives       zero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tens       patterns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5228" y="3688182"/>
            <a:ext cx="8661646" cy="2501807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GB" dirty="0"/>
              <a:t>What do you notice? Are the numbers getting larger or smaller?</a:t>
            </a:r>
          </a:p>
          <a:p>
            <a:pPr algn="l"/>
            <a:r>
              <a:rPr lang="en-GB" dirty="0"/>
              <a:t>Are the numbers getting bigger or smaller each time? By how</a:t>
            </a:r>
          </a:p>
          <a:p>
            <a:pPr algn="l"/>
            <a:r>
              <a:rPr lang="en-GB" dirty="0"/>
              <a:t>much?</a:t>
            </a:r>
          </a:p>
          <a:p>
            <a:pPr algn="l"/>
            <a:r>
              <a:rPr lang="en-GB" dirty="0"/>
              <a:t>Can you spot a pattern?</a:t>
            </a:r>
          </a:p>
          <a:p>
            <a:pPr algn="l"/>
            <a:r>
              <a:rPr lang="en-GB" dirty="0"/>
              <a:t>Why is it the odd one out? Can you correct the mistake?</a:t>
            </a:r>
          </a:p>
        </p:txBody>
      </p:sp>
    </p:spTree>
    <p:extLst>
      <p:ext uri="{BB962C8B-B14F-4D97-AF65-F5344CB8AC3E}">
        <p14:creationId xmlns:p14="http://schemas.microsoft.com/office/powerpoint/2010/main" val="35342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50" y="1442889"/>
            <a:ext cx="6911439" cy="459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1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493818"/>
            <a:ext cx="8292276" cy="292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5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91" y="2386941"/>
            <a:ext cx="8612305" cy="244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4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2943" y="72936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71" y="1912425"/>
            <a:ext cx="4673979" cy="3740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406" y="2054929"/>
            <a:ext cx="2992365" cy="304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8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3561" y="0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39" y="984910"/>
            <a:ext cx="6792686" cy="971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632" y="1956460"/>
            <a:ext cx="2929371" cy="44160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6396" y="3321381"/>
            <a:ext cx="2974893" cy="112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7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1250497"/>
            <a:ext cx="8128000" cy="1908339"/>
          </a:xfrm>
        </p:spPr>
        <p:txBody>
          <a:bodyPr>
            <a:normAutofit/>
          </a:bodyPr>
          <a:lstStyle/>
          <a:p>
            <a:r>
              <a:rPr lang="en-GB" dirty="0" smtClean="0"/>
              <a:t>Year 2 Autumn Maths</a:t>
            </a:r>
            <a:br>
              <a:rPr lang="en-GB" dirty="0" smtClean="0"/>
            </a:br>
            <a:r>
              <a:rPr lang="en-GB" dirty="0" smtClean="0"/>
              <a:t>Number: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158837"/>
            <a:ext cx="7886700" cy="2588820"/>
          </a:xfrm>
        </p:spPr>
        <p:txBody>
          <a:bodyPr>
            <a:normAutofit/>
          </a:bodyPr>
          <a:lstStyle/>
          <a:p>
            <a:r>
              <a:rPr lang="en-GB" sz="3200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Count in </a:t>
            </a:r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3s</a:t>
            </a:r>
          </a:p>
          <a:p>
            <a:endParaRPr lang="en-GB" sz="3200" b="1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Count </a:t>
            </a:r>
            <a:r>
              <a:rPr lang="en-GB" sz="3200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in steps of </a:t>
            </a:r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3, from </a:t>
            </a:r>
            <a:r>
              <a:rPr lang="en-GB" sz="3200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any</a:t>
            </a:r>
          </a:p>
          <a:p>
            <a:r>
              <a:rPr lang="en-GB" sz="3200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number, forward and backward.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38734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2993" y="792959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47676" y="2118522"/>
            <a:ext cx="8356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threes         multiple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patterns      backwards      forwards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2993" y="3545678"/>
            <a:ext cx="8848772" cy="2501807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What do you notice</a:t>
            </a:r>
            <a:r>
              <a:rPr lang="en-GB" sz="3600" dirty="0" smtClean="0"/>
              <a:t>?</a:t>
            </a:r>
          </a:p>
          <a:p>
            <a:pPr algn="l"/>
            <a:r>
              <a:rPr lang="en-GB" sz="3600" dirty="0" smtClean="0"/>
              <a:t> </a:t>
            </a:r>
            <a:r>
              <a:rPr lang="en-GB" sz="3600" dirty="0"/>
              <a:t>Are the numbers getting larger or smaller?</a:t>
            </a:r>
          </a:p>
          <a:p>
            <a:pPr algn="l"/>
            <a:r>
              <a:rPr lang="en-GB" sz="3600" dirty="0"/>
              <a:t>Can you spot a pattern?</a:t>
            </a:r>
          </a:p>
        </p:txBody>
      </p:sp>
    </p:spTree>
    <p:extLst>
      <p:ext uri="{BB962C8B-B14F-4D97-AF65-F5344CB8AC3E}">
        <p14:creationId xmlns:p14="http://schemas.microsoft.com/office/powerpoint/2010/main" val="244784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64" y="1880036"/>
            <a:ext cx="4776001" cy="41288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3989" y="3016332"/>
            <a:ext cx="3313258" cy="30994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74526" y="2086579"/>
            <a:ext cx="366947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Challenge: </a:t>
            </a:r>
            <a:endParaRPr lang="en-US" sz="2800" b="1" u="sng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How many dots on one die?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How did you count the dots?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How many dots on a nine sided die?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1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97" y="2042556"/>
            <a:ext cx="8282196" cy="301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541" y="1608083"/>
            <a:ext cx="6507678" cy="439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8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17" y="2066306"/>
            <a:ext cx="8544183" cy="353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4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7317" y="662781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684" y="1813301"/>
            <a:ext cx="5569526" cy="435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3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7317" y="662781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46" y="1730766"/>
            <a:ext cx="3388365" cy="3399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418" y="1866900"/>
            <a:ext cx="4000686" cy="400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0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1919287"/>
            <a:ext cx="4384634" cy="41840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390" y="2086579"/>
            <a:ext cx="3756475" cy="349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9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1250497"/>
            <a:ext cx="8128000" cy="1908339"/>
          </a:xfrm>
        </p:spPr>
        <p:txBody>
          <a:bodyPr>
            <a:normAutofit/>
          </a:bodyPr>
          <a:lstStyle/>
          <a:p>
            <a:r>
              <a:rPr lang="en-GB" dirty="0" smtClean="0"/>
              <a:t>Year 2 Autumn Maths</a:t>
            </a:r>
            <a:br>
              <a:rPr lang="en-GB" dirty="0" smtClean="0"/>
            </a:br>
            <a:r>
              <a:rPr lang="en-GB" dirty="0" smtClean="0"/>
              <a:t>Number: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158837"/>
            <a:ext cx="7886700" cy="2388734"/>
          </a:xfrm>
        </p:spPr>
        <p:txBody>
          <a:bodyPr>
            <a:normAutofit fontScale="92500" lnSpcReduction="20000"/>
          </a:bodyPr>
          <a:lstStyle/>
          <a:p>
            <a:r>
              <a:rPr lang="en-GB" sz="3200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Represent numbers to </a:t>
            </a:r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100</a:t>
            </a:r>
          </a:p>
          <a:p>
            <a:endParaRPr lang="en-GB" sz="3200" b="1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Read and write numbers to at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least 100 in numerals and in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words.</a:t>
            </a:r>
          </a:p>
        </p:txBody>
      </p:sp>
    </p:spTree>
    <p:extLst>
      <p:ext uri="{BB962C8B-B14F-4D97-AF65-F5344CB8AC3E}">
        <p14:creationId xmlns:p14="http://schemas.microsoft.com/office/powerpoint/2010/main" val="1259177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469</TotalTime>
  <Words>989</Words>
  <Application>Microsoft Office PowerPoint</Application>
  <PresentationFormat>On-screen Show (4:3)</PresentationFormat>
  <Paragraphs>225</Paragraphs>
  <Slides>74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83" baseType="lpstr">
      <vt:lpstr>Arial</vt:lpstr>
      <vt:lpstr>Calibri</vt:lpstr>
      <vt:lpstr>Gotham</vt:lpstr>
      <vt:lpstr>Gotham Book</vt:lpstr>
      <vt:lpstr>Levenim MT</vt:lpstr>
      <vt:lpstr>Please write me a song</vt:lpstr>
      <vt:lpstr>Segoe Print</vt:lpstr>
      <vt:lpstr>Title slide</vt:lpstr>
      <vt:lpstr>Slides</vt:lpstr>
      <vt:lpstr>Year 2 Autumn Maths Number: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2 Autumn Maths Number: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2 Autumn Maths Number: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2 Autumn Maths Number: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2 Autumn Maths Number: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2 Autumn Maths Number: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2 Autumn Maths Number: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2 Autumn Maths Number: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2 Autumn Maths Number: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2 Autumn Maths Number: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Ann-Marie</cp:lastModifiedBy>
  <cp:revision>67</cp:revision>
  <dcterms:created xsi:type="dcterms:W3CDTF">2017-06-27T15:09:43Z</dcterms:created>
  <dcterms:modified xsi:type="dcterms:W3CDTF">2017-10-31T13:58:43Z</dcterms:modified>
</cp:coreProperties>
</file>