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</p:sldMasterIdLst>
  <p:notesMasterIdLst>
    <p:notesMasterId r:id="rId151"/>
  </p:notesMasterIdLst>
  <p:handoutMasterIdLst>
    <p:handoutMasterId r:id="rId152"/>
  </p:handoutMasterIdLst>
  <p:sldIdLst>
    <p:sldId id="260" r:id="rId3"/>
    <p:sldId id="261" r:id="rId4"/>
    <p:sldId id="267" r:id="rId5"/>
    <p:sldId id="269" r:id="rId6"/>
    <p:sldId id="304" r:id="rId7"/>
    <p:sldId id="270" r:id="rId8"/>
    <p:sldId id="271" r:id="rId9"/>
    <p:sldId id="305" r:id="rId10"/>
    <p:sldId id="399" r:id="rId11"/>
    <p:sldId id="300" r:id="rId12"/>
    <p:sldId id="401" r:id="rId13"/>
    <p:sldId id="402" r:id="rId14"/>
    <p:sldId id="403" r:id="rId15"/>
    <p:sldId id="404" r:id="rId16"/>
    <p:sldId id="405" r:id="rId17"/>
    <p:sldId id="272" r:id="rId18"/>
    <p:sldId id="400" r:id="rId19"/>
    <p:sldId id="408" r:id="rId20"/>
    <p:sldId id="409" r:id="rId21"/>
    <p:sldId id="410" r:id="rId22"/>
    <p:sldId id="411" r:id="rId23"/>
    <p:sldId id="412" r:id="rId24"/>
    <p:sldId id="406" r:id="rId25"/>
    <p:sldId id="414" r:id="rId26"/>
    <p:sldId id="417" r:id="rId27"/>
    <p:sldId id="415" r:id="rId28"/>
    <p:sldId id="416" r:id="rId29"/>
    <p:sldId id="277" r:id="rId30"/>
    <p:sldId id="420" r:id="rId31"/>
    <p:sldId id="422" r:id="rId32"/>
    <p:sldId id="413" r:id="rId33"/>
    <p:sldId id="424" r:id="rId34"/>
    <p:sldId id="425" r:id="rId35"/>
    <p:sldId id="426" r:id="rId36"/>
    <p:sldId id="427" r:id="rId37"/>
    <p:sldId id="428" r:id="rId38"/>
    <p:sldId id="423" r:id="rId39"/>
    <p:sldId id="407" r:id="rId40"/>
    <p:sldId id="276" r:id="rId41"/>
    <p:sldId id="275" r:id="rId42"/>
    <p:sldId id="306" r:id="rId43"/>
    <p:sldId id="418" r:id="rId44"/>
    <p:sldId id="278" r:id="rId45"/>
    <p:sldId id="279" r:id="rId46"/>
    <p:sldId id="302" r:id="rId47"/>
    <p:sldId id="284" r:id="rId48"/>
    <p:sldId id="280" r:id="rId49"/>
    <p:sldId id="307" r:id="rId50"/>
    <p:sldId id="282" r:id="rId51"/>
    <p:sldId id="283" r:id="rId52"/>
    <p:sldId id="308" r:id="rId53"/>
    <p:sldId id="285" r:id="rId54"/>
    <p:sldId id="301" r:id="rId55"/>
    <p:sldId id="287" r:id="rId56"/>
    <p:sldId id="286" r:id="rId57"/>
    <p:sldId id="288" r:id="rId58"/>
    <p:sldId id="289" r:id="rId59"/>
    <p:sldId id="292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  <p:sldId id="361" r:id="rId113"/>
    <p:sldId id="362" r:id="rId114"/>
    <p:sldId id="363" r:id="rId115"/>
    <p:sldId id="370" r:id="rId116"/>
    <p:sldId id="364" r:id="rId117"/>
    <p:sldId id="366" r:id="rId118"/>
    <p:sldId id="367" r:id="rId119"/>
    <p:sldId id="368" r:id="rId120"/>
    <p:sldId id="369" r:id="rId121"/>
    <p:sldId id="365" r:id="rId122"/>
    <p:sldId id="371" r:id="rId123"/>
    <p:sldId id="377" r:id="rId124"/>
    <p:sldId id="373" r:id="rId125"/>
    <p:sldId id="374" r:id="rId126"/>
    <p:sldId id="375" r:id="rId127"/>
    <p:sldId id="376" r:id="rId128"/>
    <p:sldId id="372" r:id="rId129"/>
    <p:sldId id="378" r:id="rId130"/>
    <p:sldId id="379" r:id="rId131"/>
    <p:sldId id="380" r:id="rId132"/>
    <p:sldId id="381" r:id="rId133"/>
    <p:sldId id="382" r:id="rId134"/>
    <p:sldId id="383" r:id="rId135"/>
    <p:sldId id="384" r:id="rId136"/>
    <p:sldId id="385" r:id="rId137"/>
    <p:sldId id="386" r:id="rId138"/>
    <p:sldId id="387" r:id="rId139"/>
    <p:sldId id="388" r:id="rId140"/>
    <p:sldId id="389" r:id="rId141"/>
    <p:sldId id="390" r:id="rId142"/>
    <p:sldId id="391" r:id="rId143"/>
    <p:sldId id="392" r:id="rId144"/>
    <p:sldId id="393" r:id="rId145"/>
    <p:sldId id="394" r:id="rId146"/>
    <p:sldId id="395" r:id="rId147"/>
    <p:sldId id="397" r:id="rId148"/>
    <p:sldId id="396" r:id="rId149"/>
    <p:sldId id="398" r:id="rId1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8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47357" autoAdjust="0"/>
  </p:normalViewPr>
  <p:slideViewPr>
    <p:cSldViewPr snapToGrid="0" snapToObjects="1">
      <p:cViewPr varScale="1">
        <p:scale>
          <a:sx n="38" d="100"/>
          <a:sy n="38" d="100"/>
        </p:scale>
        <p:origin x="210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29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55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51" Type="http://schemas.openxmlformats.org/officeDocument/2006/relationships/notesMaster" Target="notesMasters/notesMaster1.xml"/><Relationship Id="rId156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presProps" Target="presProps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viewProps" Target="viewProps.xml"/><Relationship Id="rId16" Type="http://schemas.openxmlformats.org/officeDocument/2006/relationships/slide" Target="slides/slide14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06537-7A6D-AE48-8835-DADFC7FA5A71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9170-F8B4-754D-AD68-32C90554A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5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4DA8E-9E6D-ED4F-B068-49B17AB22E2E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82436-5DD0-124E-81ED-DDD312349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854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414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7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10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09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87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7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73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51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8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821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83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530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819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229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32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751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977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096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602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5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854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799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524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45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371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73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48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836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59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769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153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496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561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70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3961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8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00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744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036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639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55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62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Children sorted into boys and girls.  </a:t>
            </a:r>
          </a:p>
          <a:p>
            <a:r>
              <a:rPr lang="en-GB" dirty="0" smtClean="0"/>
              <a:t>Children</a:t>
            </a:r>
            <a:r>
              <a:rPr lang="en-GB" baseline="0" dirty="0" smtClean="0"/>
              <a:t> sorted into wearing white, wearing red.</a:t>
            </a:r>
          </a:p>
          <a:p>
            <a:r>
              <a:rPr lang="en-GB" baseline="0" dirty="0" smtClean="0"/>
              <a:t>Children sorted into white shoes, non-white shoes.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501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27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893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5066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498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652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843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242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5763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3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3028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009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63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7342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1239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88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27962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480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7511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30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76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02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7749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4530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752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3195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0714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3156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949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417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01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7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82436-5DD0-124E-81ED-DDD3123492E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85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4063999"/>
            <a:ext cx="7886700" cy="211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Sub headings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01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854077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4" y="0"/>
            <a:ext cx="9178209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0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theme" Target="../theme/theme2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295526"/>
            <a:ext cx="812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66806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11403" y="5295901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otham" charset="0"/>
          <a:ea typeface="Gotham" charset="0"/>
          <a:cs typeface="Gotham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otham Book" charset="0"/>
          <a:ea typeface="Gotham Book" charset="0"/>
          <a:cs typeface="Gotham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3"/>
          <a:stretch/>
        </p:blipFill>
        <p:spPr>
          <a:xfrm>
            <a:off x="-11403" y="0"/>
            <a:ext cx="9144000" cy="21970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2"/>
          <a:stretch/>
        </p:blipFill>
        <p:spPr>
          <a:xfrm>
            <a:off x="-22806" y="5395912"/>
            <a:ext cx="9166806" cy="15620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903" y="505620"/>
            <a:ext cx="1177694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72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5.pn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915516"/>
            <a:ext cx="8128000" cy="1325563"/>
          </a:xfrm>
        </p:spPr>
        <p:txBody>
          <a:bodyPr/>
          <a:lstStyle/>
          <a:p>
            <a:r>
              <a:rPr lang="en-GB" dirty="0" smtClean="0"/>
              <a:t>Year 2 Autumn </a:t>
            </a:r>
            <a:r>
              <a:rPr lang="en-GB" dirty="0" smtClean="0"/>
              <a:t>Block 2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505859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 families </a:t>
            </a: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know addition and subtraction bonds to 20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6700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122389"/>
            <a:ext cx="6255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calculations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inverse</a:t>
            </a:r>
          </a:p>
          <a:p>
            <a:r>
              <a:rPr lang="en-US" sz="2800" dirty="0">
                <a:solidFill>
                  <a:srgbClr val="FF0000"/>
                </a:solidFill>
              </a:rPr>
              <a:t>e</a:t>
            </a:r>
            <a:r>
              <a:rPr lang="en-US" sz="2800" dirty="0" smtClean="0">
                <a:solidFill>
                  <a:srgbClr val="FF0000"/>
                </a:solidFill>
              </a:rPr>
              <a:t>stimate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</a:t>
            </a:r>
            <a:r>
              <a:rPr lang="en-US" sz="2800" dirty="0" smtClean="0">
                <a:solidFill>
                  <a:srgbClr val="FF0000"/>
                </a:solidFill>
              </a:rPr>
              <a:t>ddition subtraction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GB" dirty="0"/>
              <a:t>What resources could you use to check your calculation?</a:t>
            </a:r>
          </a:p>
          <a:p>
            <a:pPr algn="l"/>
            <a:r>
              <a:rPr lang="en-GB" dirty="0"/>
              <a:t>Can you check it in more than one way?</a:t>
            </a:r>
          </a:p>
          <a:p>
            <a:pPr algn="l"/>
            <a:r>
              <a:rPr lang="en-GB" dirty="0"/>
              <a:t>Why do we need to check our calculation?</a:t>
            </a:r>
          </a:p>
        </p:txBody>
      </p:sp>
    </p:spTree>
    <p:extLst>
      <p:ext uri="{BB962C8B-B14F-4D97-AF65-F5344CB8AC3E}">
        <p14:creationId xmlns:p14="http://schemas.microsoft.com/office/powerpoint/2010/main" val="399313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777" y="1531917"/>
            <a:ext cx="6982690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4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7995" y="250377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597" y="1251486"/>
            <a:ext cx="4984977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51" y="1793174"/>
            <a:ext cx="5937662" cy="41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943" y="1819584"/>
            <a:ext cx="4942114" cy="421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425205"/>
            <a:ext cx="8315366" cy="2112963"/>
          </a:xfrm>
        </p:spPr>
        <p:txBody>
          <a:bodyPr>
            <a:noAutofit/>
          </a:bodyPr>
          <a:lstStyle/>
          <a:p>
            <a:pPr algn="l"/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two 2 –digit numbers – not crossing ten – add ones and add tens</a:t>
            </a:r>
          </a:p>
          <a:p>
            <a:pPr algn="l"/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addition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facts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20 fluently, and derive and use</a:t>
            </a:r>
          </a:p>
          <a:p>
            <a:pPr algn="l"/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related facts up to 100. Show that the addition of two numbers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can be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done in any order (commutative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).</a:t>
            </a:r>
            <a:endParaRPr lang="en-GB" sz="3200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601683" y="190005"/>
            <a:ext cx="8128000" cy="2505694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9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19335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43222" y="1918858"/>
            <a:ext cx="69519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ones    partition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tens         Base ten equipment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column method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3222" y="3862119"/>
            <a:ext cx="7886700" cy="211296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Can you partition the number into tens and ones?</a:t>
            </a:r>
          </a:p>
          <a:p>
            <a:pPr algn="l"/>
            <a:r>
              <a:rPr lang="en-GB" dirty="0"/>
              <a:t>Can you count the ones? Can you count the tens?</a:t>
            </a:r>
          </a:p>
          <a:p>
            <a:pPr algn="l"/>
            <a:r>
              <a:rPr lang="en-GB" dirty="0"/>
              <a:t>Can you show your addition by drawing the base 10 to help?</a:t>
            </a:r>
          </a:p>
          <a:p>
            <a:pPr algn="l"/>
            <a:r>
              <a:rPr lang="en-GB" dirty="0"/>
              <a:t>Can you represent the problem?</a:t>
            </a:r>
          </a:p>
        </p:txBody>
      </p:sp>
    </p:spTree>
    <p:extLst>
      <p:ext uri="{BB962C8B-B14F-4D97-AF65-F5344CB8AC3E}">
        <p14:creationId xmlns:p14="http://schemas.microsoft.com/office/powerpoint/2010/main" val="20790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95" y="1615044"/>
            <a:ext cx="6044541" cy="342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184" y="1696254"/>
            <a:ext cx="5296395" cy="42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867" y="1888177"/>
            <a:ext cx="5118265" cy="3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486" y="1976437"/>
            <a:ext cx="5617028" cy="406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3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27" y="2086579"/>
            <a:ext cx="8416345" cy="33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918" y="1971305"/>
            <a:ext cx="6697683" cy="3966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054597"/>
            <a:ext cx="7886700" cy="3061195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two 2 –digit numbers –crossing ten – add ones and add tens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addition facts to 20 fluently, and derive and use</a:t>
            </a:r>
          </a:p>
          <a:p>
            <a:r>
              <a:rPr lang="en-GB" sz="32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related facts up to 100. Show that the addition of two numbers can be done in any order (commutative).</a:t>
            </a:r>
          </a:p>
          <a:p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8000" y="961901"/>
            <a:ext cx="8128000" cy="2505694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8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57894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3020414"/>
            <a:ext cx="6472051" cy="3606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8156" y="1635419"/>
            <a:ext cx="75078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ones    partition </a:t>
            </a:r>
          </a:p>
          <a:p>
            <a:r>
              <a:rPr lang="en-GB" sz="2800" dirty="0">
                <a:solidFill>
                  <a:srgbClr val="FF0000"/>
                </a:solidFill>
              </a:rPr>
              <a:t>tens        </a:t>
            </a:r>
            <a:r>
              <a:rPr lang="en-GB" sz="2800" dirty="0" smtClean="0">
                <a:solidFill>
                  <a:srgbClr val="FF0000"/>
                </a:solidFill>
              </a:rPr>
              <a:t>                        </a:t>
            </a:r>
            <a:r>
              <a:rPr lang="en-GB" sz="2800" dirty="0">
                <a:solidFill>
                  <a:srgbClr val="FF0000"/>
                </a:solidFill>
              </a:rPr>
              <a:t>Base ten </a:t>
            </a:r>
            <a:r>
              <a:rPr lang="en-GB" sz="2800" dirty="0" smtClean="0">
                <a:solidFill>
                  <a:srgbClr val="FF0000"/>
                </a:solidFill>
              </a:rPr>
              <a:t>equipment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column method            exchange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5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660498"/>
            <a:ext cx="6317673" cy="4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0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660498"/>
            <a:ext cx="6317673" cy="4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906" y="1389413"/>
            <a:ext cx="7113320" cy="460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96" y="2086579"/>
            <a:ext cx="6234545" cy="36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9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286" y="1530122"/>
            <a:ext cx="4533529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999" y="3301341"/>
            <a:ext cx="8469745" cy="2459986"/>
          </a:xfrm>
        </p:spPr>
        <p:txBody>
          <a:bodyPr>
            <a:noAutofit/>
          </a:bodyPr>
          <a:lstStyle/>
          <a:p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a 2-digit number from a 2-digit number</a:t>
            </a:r>
            <a:endParaRPr lang="en-GB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algn="l"/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and use the inverse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relationship between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 and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this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check calculations and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solve missing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problems.</a:t>
            </a:r>
            <a:endParaRPr lang="en-GB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8000" y="961901"/>
            <a:ext cx="8128000" cy="2505694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</a:t>
            </a:r>
            <a:r>
              <a:rPr lang="en-GB" dirty="0" smtClean="0"/>
              <a:t>Subtraction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782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5356" y="914277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91589" y="2121063"/>
            <a:ext cx="7356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subtraction     minus     tens boundary 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tens    ones 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237" y="3202100"/>
            <a:ext cx="8519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ariol Regular"/>
              </a:rPr>
              <a:t>Do we need to make both numbers in the subtraction before </a:t>
            </a:r>
            <a:r>
              <a:rPr lang="en-GB" sz="2400" dirty="0" smtClean="0">
                <a:latin typeface="Bariol Regular"/>
              </a:rPr>
              <a:t>we take </a:t>
            </a:r>
            <a:r>
              <a:rPr lang="en-GB" sz="2400" dirty="0">
                <a:latin typeface="Bariol Regular"/>
              </a:rPr>
              <a:t>away?</a:t>
            </a:r>
          </a:p>
          <a:p>
            <a:r>
              <a:rPr lang="en-GB" sz="2400" dirty="0">
                <a:latin typeface="Bariol Regular"/>
              </a:rPr>
              <a:t>Which number do we need to make? The larger number or </a:t>
            </a:r>
            <a:r>
              <a:rPr lang="en-GB" sz="2400" dirty="0" smtClean="0">
                <a:latin typeface="Bariol Regular"/>
              </a:rPr>
              <a:t>the smaller</a:t>
            </a:r>
            <a:r>
              <a:rPr lang="en-GB" sz="2400" dirty="0">
                <a:latin typeface="Bariol Regular"/>
              </a:rPr>
              <a:t>?</a:t>
            </a:r>
          </a:p>
          <a:p>
            <a:r>
              <a:rPr lang="en-GB" sz="2400" dirty="0">
                <a:latin typeface="Bariol Regular"/>
              </a:rPr>
              <a:t>What are the numbers worth? Tens or Ones?</a:t>
            </a:r>
          </a:p>
          <a:p>
            <a:r>
              <a:rPr lang="en-GB" sz="2400" dirty="0">
                <a:latin typeface="Bariol Regular"/>
              </a:rPr>
              <a:t>What happens if we have nothing left in a column? Which </a:t>
            </a:r>
            <a:r>
              <a:rPr lang="en-GB" sz="2400" dirty="0" smtClean="0">
                <a:latin typeface="Bariol Regular"/>
              </a:rPr>
              <a:t>number do </a:t>
            </a:r>
            <a:r>
              <a:rPr lang="en-GB" sz="2400" dirty="0">
                <a:latin typeface="Bariol Regular"/>
              </a:rPr>
              <a:t>we write?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0037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2086579"/>
            <a:ext cx="8471334" cy="36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71305"/>
            <a:ext cx="8527208" cy="37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1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36" y="1686296"/>
            <a:ext cx="3811978" cy="4383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469" y="2113807"/>
            <a:ext cx="4792667" cy="358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7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710047"/>
            <a:ext cx="8128000" cy="412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2997" y="870572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6306" y="1966665"/>
            <a:ext cx="5142015" cy="427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2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8816" y="1385186"/>
            <a:ext cx="4962564" cy="48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999" y="2873829"/>
            <a:ext cx="8469745" cy="3028207"/>
          </a:xfrm>
        </p:spPr>
        <p:txBody>
          <a:bodyPr>
            <a:noAutofit/>
          </a:bodyPr>
          <a:lstStyle/>
          <a:p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a 2-digit number from a 2-digit number – crossing ten – subtract ones and 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tens</a:t>
            </a:r>
          </a:p>
          <a:p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and use the inverse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relationship between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 and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this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check calculations and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solve missing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problems.</a:t>
            </a:r>
            <a:endParaRPr lang="en-GB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8000" y="961901"/>
            <a:ext cx="8128000" cy="2505694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</a:t>
            </a:r>
            <a:r>
              <a:rPr lang="en-GB" dirty="0" smtClean="0"/>
              <a:t>Subtraction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6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350" y="451989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38297" y="1618554"/>
            <a:ext cx="80277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one </a:t>
            </a:r>
            <a:r>
              <a:rPr lang="en-GB" sz="2800" dirty="0">
                <a:solidFill>
                  <a:srgbClr val="FF0000"/>
                </a:solidFill>
              </a:rPr>
              <a:t>ten is the same as ten ones 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exchange         crossing </a:t>
            </a:r>
            <a:r>
              <a:rPr lang="en-GB" sz="2800" dirty="0">
                <a:solidFill>
                  <a:srgbClr val="FF0000"/>
                </a:solidFill>
              </a:rPr>
              <a:t>a ten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Subtraction      take </a:t>
            </a:r>
            <a:r>
              <a:rPr lang="en-GB" sz="2800" dirty="0">
                <a:solidFill>
                  <a:srgbClr val="FF0000"/>
                </a:solidFill>
              </a:rPr>
              <a:t>away </a:t>
            </a:r>
            <a:r>
              <a:rPr lang="en-GB" sz="2800" dirty="0" smtClean="0">
                <a:solidFill>
                  <a:srgbClr val="FF0000"/>
                </a:solidFill>
              </a:rPr>
              <a:t>     difference column method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013" y="3434436"/>
            <a:ext cx="88233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Have we got enough ones to take away?</a:t>
            </a:r>
          </a:p>
          <a:p>
            <a:r>
              <a:rPr lang="en-GB" sz="2400" dirty="0"/>
              <a:t>Can we exchange one ten for ten ones?</a:t>
            </a:r>
          </a:p>
          <a:p>
            <a:r>
              <a:rPr lang="en-GB" sz="2400" dirty="0"/>
              <a:t>How many have we got left?</a:t>
            </a:r>
          </a:p>
          <a:p>
            <a:r>
              <a:rPr lang="en-GB" sz="2400" dirty="0"/>
              <a:t>What is the difference between the numbers?</a:t>
            </a:r>
          </a:p>
          <a:p>
            <a:r>
              <a:rPr lang="en-GB" sz="2400" dirty="0"/>
              <a:t>Do we always need to subtract the ones first? Why do we </a:t>
            </a:r>
            <a:r>
              <a:rPr lang="en-GB" sz="2400" dirty="0" smtClean="0"/>
              <a:t>always subtract </a:t>
            </a:r>
            <a:r>
              <a:rPr lang="en-GB" sz="2400" dirty="0"/>
              <a:t>the ones first?</a:t>
            </a:r>
          </a:p>
          <a:p>
            <a:r>
              <a:rPr lang="en-GB" sz="2400" dirty="0"/>
              <a:t>Which method is the most efficient? Subtraction or counting on </a:t>
            </a:r>
            <a:r>
              <a:rPr lang="en-GB" sz="2400" dirty="0" smtClean="0"/>
              <a:t>to find </a:t>
            </a:r>
            <a:r>
              <a:rPr lang="en-GB" sz="2400" dirty="0"/>
              <a:t>the difference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44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911927"/>
            <a:ext cx="8445995" cy="36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47" y="1733798"/>
            <a:ext cx="7921068" cy="39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7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823" y="1591294"/>
            <a:ext cx="7840353" cy="426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0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626" y="1900312"/>
            <a:ext cx="7493374" cy="407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4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2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350" y="1648628"/>
            <a:ext cx="3694772" cy="43365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62" y="2437411"/>
            <a:ext cx="3193369" cy="25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2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178" y="1710280"/>
            <a:ext cx="5688280" cy="43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2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89" y="1839876"/>
            <a:ext cx="6680770" cy="39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7999" y="2505694"/>
            <a:ext cx="8469745" cy="3028207"/>
          </a:xfrm>
        </p:spPr>
        <p:txBody>
          <a:bodyPr>
            <a:noAutofit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Bonds to 100 (tens and ones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)</a:t>
            </a:r>
          </a:p>
          <a:p>
            <a:endParaRPr lang="en-GB" sz="3200" b="1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algn="l"/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addition and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subtraction facts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20 fluently, and derive and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related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facts up to 100.</a:t>
            </a:r>
            <a:endParaRPr lang="en-GB" sz="3200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07999" y="605642"/>
            <a:ext cx="8128000" cy="2505694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</a:t>
            </a:r>
            <a:r>
              <a:rPr lang="en-GB" dirty="0" smtClean="0"/>
              <a:t>Subtraction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016" y="43127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38297" y="1618554"/>
            <a:ext cx="80277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number </a:t>
            </a:r>
            <a:r>
              <a:rPr lang="en-GB" sz="2800" dirty="0">
                <a:solidFill>
                  <a:srgbClr val="FF0000"/>
                </a:solidFill>
              </a:rPr>
              <a:t>bonds to 10 and </a:t>
            </a:r>
            <a:r>
              <a:rPr lang="en-GB" sz="2800" dirty="0" smtClean="0">
                <a:solidFill>
                  <a:srgbClr val="FF0000"/>
                </a:solidFill>
              </a:rPr>
              <a:t>20</a:t>
            </a:r>
          </a:p>
          <a:p>
            <a:r>
              <a:rPr lang="en-GB" sz="2800" dirty="0">
                <a:solidFill>
                  <a:srgbClr val="FF0000"/>
                </a:solidFill>
              </a:rPr>
              <a:t>number bonds to 100</a:t>
            </a:r>
          </a:p>
          <a:p>
            <a:r>
              <a:rPr lang="en-GB" sz="2800" dirty="0" smtClean="0">
                <a:solidFill>
                  <a:srgbClr val="FF0000"/>
                </a:solidFill>
              </a:rPr>
              <a:t>tens and ones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exchange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013" y="3434436"/>
            <a:ext cx="8823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 many more do we need to make 100?</a:t>
            </a:r>
          </a:p>
          <a:p>
            <a:r>
              <a:rPr lang="en-GB" sz="2800" dirty="0"/>
              <a:t>How many tens are in 100?</a:t>
            </a:r>
          </a:p>
          <a:p>
            <a:r>
              <a:rPr lang="en-GB" sz="2800" dirty="0"/>
              <a:t>If I have 35, do I need 7 tens and 5 ones to make 100? </a:t>
            </a:r>
            <a:r>
              <a:rPr lang="en-GB" sz="2800" dirty="0" smtClean="0"/>
              <a:t>Explain why</a:t>
            </a:r>
            <a:r>
              <a:rPr lang="en-GB" sz="2800" dirty="0"/>
              <a:t>.</a:t>
            </a:r>
          </a:p>
          <a:p>
            <a:r>
              <a:rPr lang="en-GB" sz="2800" dirty="0"/>
              <a:t>Can you make the number using Base 10? Can you add </a:t>
            </a:r>
            <a:r>
              <a:rPr lang="en-GB" sz="2800" dirty="0" smtClean="0"/>
              <a:t>more Base </a:t>
            </a:r>
            <a:r>
              <a:rPr lang="en-GB" sz="2800" dirty="0"/>
              <a:t>10 to the number to make 100?</a:t>
            </a:r>
          </a:p>
        </p:txBody>
      </p:sp>
    </p:spTree>
    <p:extLst>
      <p:ext uri="{BB962C8B-B14F-4D97-AF65-F5344CB8AC3E}">
        <p14:creationId xmlns:p14="http://schemas.microsoft.com/office/powerpoint/2010/main" val="147854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48" y="1757547"/>
            <a:ext cx="8615504" cy="38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32" y="1389413"/>
            <a:ext cx="7053068" cy="436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6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3797" y="1046637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7" y="2232562"/>
            <a:ext cx="8550203" cy="318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9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2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793" y="1839876"/>
            <a:ext cx="6602680" cy="41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2992" y="514313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8789" y="1839876"/>
            <a:ext cx="6680770" cy="393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7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551" y="2997654"/>
            <a:ext cx="2909454" cy="21324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01" y="1826830"/>
            <a:ext cx="5130800" cy="425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45" y="2411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75" y="1109685"/>
            <a:ext cx="5415148" cy="52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7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5009" y="2113809"/>
            <a:ext cx="8692736" cy="3028207"/>
          </a:xfrm>
        </p:spPr>
        <p:txBody>
          <a:bodyPr>
            <a:noAutofit/>
          </a:bodyPr>
          <a:lstStyle/>
          <a:p>
            <a:r>
              <a:rPr lang="en-GB" sz="3200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three 1-digit 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</a:t>
            </a:r>
          </a:p>
          <a:p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algn="l"/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using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concrete objects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pictorial representations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mentally add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three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one-digit numbers.</a:t>
            </a:r>
          </a:p>
          <a:p>
            <a:pPr algn="l"/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Show that the addition of two numbers 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can be </a:t>
            </a:r>
            <a:r>
              <a:rPr lang="en-GB" sz="3200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done in any order (commutative</a:t>
            </a:r>
            <a:r>
              <a:rPr lang="en-GB" sz="3200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).</a:t>
            </a:r>
            <a:endParaRPr lang="en-GB" sz="3200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1016000" y="47502"/>
            <a:ext cx="8128000" cy="2505694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</a:t>
            </a:r>
            <a:r>
              <a:rPr lang="en-GB" dirty="0" smtClean="0"/>
              <a:t>Subtraction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2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8016" y="43127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638297" y="1618554"/>
            <a:ext cx="83754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Commutative                        three </a:t>
            </a:r>
            <a:r>
              <a:rPr lang="en-GB" sz="3200" dirty="0">
                <a:solidFill>
                  <a:srgbClr val="FF0000"/>
                </a:solidFill>
              </a:rPr>
              <a:t>one digit </a:t>
            </a:r>
            <a:r>
              <a:rPr lang="en-GB" sz="3200" dirty="0" smtClean="0">
                <a:solidFill>
                  <a:srgbClr val="FF0000"/>
                </a:solidFill>
              </a:rPr>
              <a:t>numbers       tens frame</a:t>
            </a:r>
            <a:endParaRPr lang="en-GB" sz="3200" dirty="0">
              <a:solidFill>
                <a:srgbClr val="FF0000"/>
              </a:solidFill>
            </a:endParaRPr>
          </a:p>
          <a:p>
            <a:r>
              <a:rPr lang="en-GB" sz="3200" dirty="0" smtClean="0">
                <a:solidFill>
                  <a:srgbClr val="FF0000"/>
                </a:solidFill>
              </a:rPr>
              <a:t>number </a:t>
            </a:r>
            <a:r>
              <a:rPr lang="en-GB" sz="3200" dirty="0">
                <a:solidFill>
                  <a:srgbClr val="FF0000"/>
                </a:solidFill>
              </a:rPr>
              <a:t>bonds to </a:t>
            </a:r>
            <a:r>
              <a:rPr lang="en-GB" sz="3200" dirty="0" smtClean="0">
                <a:solidFill>
                  <a:srgbClr val="FF0000"/>
                </a:solidFill>
              </a:rPr>
              <a:t>10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314" y="3283217"/>
            <a:ext cx="8823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How many more do we need to make 100?</a:t>
            </a:r>
          </a:p>
          <a:p>
            <a:r>
              <a:rPr lang="en-GB" sz="2800" dirty="0"/>
              <a:t>How many tens are in 100?</a:t>
            </a:r>
          </a:p>
          <a:p>
            <a:r>
              <a:rPr lang="en-GB" sz="2800" dirty="0"/>
              <a:t>If I have 35, do I need 7 tens and 5 ones to make 100? </a:t>
            </a:r>
            <a:r>
              <a:rPr lang="en-GB" sz="2800" dirty="0" smtClean="0"/>
              <a:t>Explain why</a:t>
            </a:r>
            <a:r>
              <a:rPr lang="en-GB" sz="2800" dirty="0"/>
              <a:t>.</a:t>
            </a:r>
          </a:p>
          <a:p>
            <a:r>
              <a:rPr lang="en-GB" sz="2800" dirty="0"/>
              <a:t>Can you make the number using Base 10?</a:t>
            </a:r>
          </a:p>
          <a:p>
            <a:r>
              <a:rPr lang="en-GB" sz="2800" dirty="0"/>
              <a:t>Can you add more Base 10 to the number to make 100?</a:t>
            </a:r>
          </a:p>
        </p:txBody>
      </p:sp>
    </p:spTree>
    <p:extLst>
      <p:ext uri="{BB962C8B-B14F-4D97-AF65-F5344CB8AC3E}">
        <p14:creationId xmlns:p14="http://schemas.microsoft.com/office/powerpoint/2010/main" val="147896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3797" y="1046637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96" y="1757547"/>
            <a:ext cx="8552521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3797" y="1046637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30" y="1911927"/>
            <a:ext cx="7603805" cy="38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2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93797" y="1046637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71" y="1793174"/>
            <a:ext cx="8608851" cy="378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45" y="2411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557" y="1257498"/>
            <a:ext cx="6159962" cy="478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45" y="2411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302" y="1153357"/>
            <a:ext cx="5522025" cy="49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1745" y="241181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170" y="1252758"/>
            <a:ext cx="6400801" cy="475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551" y="2997654"/>
            <a:ext cx="2909454" cy="2132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33" y="1685462"/>
            <a:ext cx="5360184" cy="45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733798"/>
            <a:ext cx="8128000" cy="1887292"/>
          </a:xfrm>
        </p:spPr>
        <p:txBody>
          <a:bodyPr/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Compare number sentences</a:t>
            </a:r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show that addition can be done in any order and subtraction can not.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820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122389"/>
            <a:ext cx="62554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number </a:t>
            </a:r>
            <a:r>
              <a:rPr lang="en-GB" sz="2800" dirty="0">
                <a:solidFill>
                  <a:srgbClr val="FF0000"/>
                </a:solidFill>
              </a:rPr>
              <a:t>sentences </a:t>
            </a:r>
            <a:r>
              <a:rPr lang="en-GB" sz="2800" dirty="0" smtClean="0">
                <a:solidFill>
                  <a:srgbClr val="FF0000"/>
                </a:solidFill>
              </a:rPr>
              <a:t>   missing values</a:t>
            </a:r>
            <a:endParaRPr lang="en-GB" sz="2800" dirty="0">
              <a:solidFill>
                <a:srgbClr val="FF0000"/>
              </a:solidFill>
            </a:endParaRPr>
          </a:p>
          <a:p>
            <a:r>
              <a:rPr lang="en-GB" sz="2800" dirty="0" smtClean="0">
                <a:solidFill>
                  <a:srgbClr val="FF0000"/>
                </a:solidFill>
              </a:rPr>
              <a:t>Compare  calculations  greater </a:t>
            </a:r>
            <a:r>
              <a:rPr lang="en-GB" sz="2800" dirty="0">
                <a:solidFill>
                  <a:srgbClr val="FF0000"/>
                </a:solidFill>
              </a:rPr>
              <a:t>than,</a:t>
            </a:r>
          </a:p>
          <a:p>
            <a:r>
              <a:rPr lang="en-GB" sz="2800" dirty="0">
                <a:solidFill>
                  <a:srgbClr val="FF0000"/>
                </a:solidFill>
              </a:rPr>
              <a:t>less than </a:t>
            </a:r>
            <a:r>
              <a:rPr lang="en-GB" sz="2800" dirty="0" smtClean="0">
                <a:solidFill>
                  <a:srgbClr val="FF0000"/>
                </a:solidFill>
              </a:rPr>
              <a:t>  equals signs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8000" y="4063999"/>
            <a:ext cx="7886700" cy="2112963"/>
          </a:xfrm>
        </p:spPr>
        <p:txBody>
          <a:bodyPr/>
          <a:lstStyle/>
          <a:p>
            <a:r>
              <a:rPr lang="en-GB" dirty="0"/>
              <a:t>What other numbers make the same total?</a:t>
            </a:r>
          </a:p>
          <a:p>
            <a:r>
              <a:rPr lang="en-GB" dirty="0"/>
              <a:t>Do we need to calculate to find the answer?</a:t>
            </a:r>
          </a:p>
          <a:p>
            <a:r>
              <a:rPr lang="en-GB" dirty="0"/>
              <a:t>Do you notice a pattern? What would come next?</a:t>
            </a:r>
          </a:p>
        </p:txBody>
      </p:sp>
    </p:spTree>
    <p:extLst>
      <p:ext uri="{BB962C8B-B14F-4D97-AF65-F5344CB8AC3E}">
        <p14:creationId xmlns:p14="http://schemas.microsoft.com/office/powerpoint/2010/main" val="2486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9" y="2086579"/>
            <a:ext cx="7758753" cy="37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811867"/>
            <a:ext cx="7907385" cy="40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4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1500887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addition +               bar model 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subtraction –           part whole model</a:t>
            </a:r>
          </a:p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equals =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49" y="3883231"/>
            <a:ext cx="6978114" cy="21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0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72" y="2086579"/>
            <a:ext cx="8110975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98234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800" y="1248834"/>
            <a:ext cx="57742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2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269874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267" y="1222905"/>
            <a:ext cx="4267200" cy="486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2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733798"/>
            <a:ext cx="8128000" cy="1887292"/>
          </a:xfrm>
        </p:spPr>
        <p:txBody>
          <a:bodyPr/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Related facts</a:t>
            </a:r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and use the inverse relationship between addition and subtraction and use this to check calculations.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2287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248117"/>
            <a:ext cx="6255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tens   subtraction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ones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digits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addition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is the same?</a:t>
            </a:r>
          </a:p>
          <a:p>
            <a:r>
              <a:rPr lang="en-GB" sz="3600" dirty="0"/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42203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95" y="2086579"/>
            <a:ext cx="866801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2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9333" y="1888961"/>
            <a:ext cx="6604000" cy="408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519" y="2086579"/>
            <a:ext cx="8504962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732" y="2047875"/>
            <a:ext cx="6282267" cy="421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066" y="1551454"/>
            <a:ext cx="6383867" cy="43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8" y="2232560"/>
            <a:ext cx="6857041" cy="356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4200" y="371549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933" y="1557337"/>
            <a:ext cx="6722534" cy="479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4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733798"/>
            <a:ext cx="8128000" cy="1887292"/>
          </a:xfrm>
        </p:spPr>
        <p:txBody>
          <a:bodyPr/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Bonds to 100 (tens)</a:t>
            </a:r>
            <a:endParaRPr lang="en-GB" sz="3200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Recall and use addition and subtraction facts to 100.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587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23" y="1693333"/>
            <a:ext cx="792870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6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009" y="1730979"/>
            <a:ext cx="7316857" cy="421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09" y="1964266"/>
            <a:ext cx="7640781" cy="374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85999"/>
            <a:ext cx="7010400" cy="367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533" y="2019299"/>
            <a:ext cx="6756400" cy="411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1733798"/>
            <a:ext cx="8128000" cy="1887292"/>
          </a:xfrm>
        </p:spPr>
        <p:txBody>
          <a:bodyPr/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and subtract 1s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add and subtract 1s to/from a 2 –digit number using concrete objects, pictorial representations, and mental arithmetic strategies.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88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122389"/>
            <a:ext cx="6255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more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more than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one less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less than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37" y="3938271"/>
            <a:ext cx="6165932" cy="21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8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8" y="1971304"/>
            <a:ext cx="7077694" cy="40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4" y="2086579"/>
            <a:ext cx="6804561" cy="399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30" y="1294410"/>
            <a:ext cx="7184571" cy="4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4" y="1389413"/>
            <a:ext cx="6935191" cy="47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40" y="1694892"/>
            <a:ext cx="5428817" cy="44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91" y="1820574"/>
            <a:ext cx="4172445" cy="4366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9827" y="2936482"/>
            <a:ext cx="355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Challenge</a:t>
            </a:r>
            <a:r>
              <a:rPr lang="en-US" sz="2400" b="1" u="sng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What will be the difference in distance walked to school after 2 days?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1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998643"/>
            <a:ext cx="8128000" cy="1587705"/>
          </a:xfrm>
        </p:spPr>
        <p:txBody>
          <a:bodyPr/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 more and 10 less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find 10 more and 10 less than a 2-digit number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7340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tens digit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ones digit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023" y="3918858"/>
            <a:ext cx="5070764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" y="1769423"/>
            <a:ext cx="6483928" cy="38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94" y="2612572"/>
            <a:ext cx="5528643" cy="2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3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58" y="1733798"/>
            <a:ext cx="6103918" cy="43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9" y="1781299"/>
            <a:ext cx="5533900" cy="42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86" y="1900052"/>
            <a:ext cx="6341424" cy="37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10" y="1674421"/>
            <a:ext cx="5925787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0" y="1776226"/>
            <a:ext cx="4310742" cy="436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78286" y="2619056"/>
            <a:ext cx="266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Challenge</a:t>
            </a:r>
            <a:r>
              <a:rPr lang="en-GB" sz="2400" dirty="0">
                <a:solidFill>
                  <a:srgbClr val="FF0000"/>
                </a:solidFill>
              </a:rPr>
              <a:t>:  Can you record your findings in a part, part, whole model</a:t>
            </a:r>
            <a:r>
              <a:rPr lang="en-GB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Can you record your findings in a </a:t>
            </a:r>
            <a:r>
              <a:rPr lang="en-GB" sz="2400" dirty="0" smtClean="0">
                <a:solidFill>
                  <a:srgbClr val="FF0000"/>
                </a:solidFill>
              </a:rPr>
              <a:t>bar model?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and subtract 10s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add and subtract 10s to/from a 2-digit number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7116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1148" y="2726511"/>
            <a:ext cx="5605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ones digit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tens digit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column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45" y="4326651"/>
            <a:ext cx="5494246" cy="17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7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69" y="2636322"/>
            <a:ext cx="7168826" cy="2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21" y="1528514"/>
            <a:ext cx="5839876" cy="44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5" y="1904488"/>
            <a:ext cx="5367647" cy="41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54" y="2086578"/>
            <a:ext cx="3832947" cy="3815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4490" y="2454303"/>
            <a:ext cx="2875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Challenge</a:t>
            </a:r>
            <a:r>
              <a:rPr lang="en-GB" sz="2400" dirty="0">
                <a:solidFill>
                  <a:srgbClr val="FF0000"/>
                </a:solidFill>
              </a:rPr>
              <a:t>:  Can you record your findings in a </a:t>
            </a:r>
            <a:r>
              <a:rPr lang="en-GB" sz="2400" dirty="0" smtClean="0">
                <a:solidFill>
                  <a:srgbClr val="FF0000"/>
                </a:solidFill>
              </a:rPr>
              <a:t>bar model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Can you record your findings </a:t>
            </a:r>
            <a:r>
              <a:rPr lang="en-GB" sz="2400" dirty="0" smtClean="0">
                <a:solidFill>
                  <a:srgbClr val="FF0000"/>
                </a:solidFill>
              </a:rPr>
              <a:t>as a number sentence?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1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55" y="1817543"/>
            <a:ext cx="4275873" cy="4203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5287" y="2949670"/>
            <a:ext cx="336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Challenge</a:t>
            </a:r>
            <a:r>
              <a:rPr lang="en-GB" sz="2400" dirty="0">
                <a:solidFill>
                  <a:srgbClr val="FF0000"/>
                </a:solidFill>
              </a:rPr>
              <a:t>:  </a:t>
            </a:r>
            <a:r>
              <a:rPr lang="en-GB" sz="2400" dirty="0" smtClean="0">
                <a:solidFill>
                  <a:srgbClr val="FF0000"/>
                </a:solidFill>
              </a:rPr>
              <a:t>Change the values of the shapes to other multiples of 10s.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What is the new value of each row and column?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1250497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434607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Bonds to 100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To derive and use related addition and subtraction facts up to 100.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30518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211" y="1860776"/>
            <a:ext cx="5758389" cy="419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2382344"/>
            <a:ext cx="7886700" cy="3587532"/>
          </a:xfrm>
        </p:spPr>
        <p:txBody>
          <a:bodyPr/>
          <a:lstStyle/>
          <a:p>
            <a:pPr algn="l"/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digits</a:t>
            </a:r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 multiples</a:t>
            </a:r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 single digit bonds</a:t>
            </a:r>
          </a:p>
          <a:p>
            <a:pPr algn="l"/>
            <a:r>
              <a:rPr lang="en-GB" sz="2400" dirty="0" smtClean="0">
                <a:solidFill>
                  <a:srgbClr val="FF0000"/>
                </a:solidFill>
              </a:rPr>
              <a:t>tens bonds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50" y="4354240"/>
            <a:ext cx="7886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/>
              <a:t>What does this represent?</a:t>
            </a:r>
          </a:p>
          <a:p>
            <a:r>
              <a:rPr lang="en-GB" sz="3600" dirty="0"/>
              <a:t>Why is it different to a normal ten frame?</a:t>
            </a:r>
          </a:p>
        </p:txBody>
      </p:sp>
    </p:spTree>
    <p:extLst>
      <p:ext uri="{BB962C8B-B14F-4D97-AF65-F5344CB8AC3E}">
        <p14:creationId xmlns:p14="http://schemas.microsoft.com/office/powerpoint/2010/main" val="29109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80" y="2086579"/>
            <a:ext cx="7125194" cy="370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652" y="2086580"/>
            <a:ext cx="7650348" cy="376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895" y="1781299"/>
            <a:ext cx="7730837" cy="413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6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30" y="2086578"/>
            <a:ext cx="6970814" cy="374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57" y="2192791"/>
            <a:ext cx="7172695" cy="375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0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81" y="1632732"/>
            <a:ext cx="4875379" cy="45305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6551" y="2997654"/>
            <a:ext cx="2909454" cy="21324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37662" y="2997654"/>
            <a:ext cx="28144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Challenge: </a:t>
            </a:r>
            <a:r>
              <a:rPr lang="en-US" sz="2000" dirty="0" smtClean="0"/>
              <a:t>Can the children create another pattern on an empty grid where each line equals 60? How many possible ways are there to do this?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336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621089"/>
            <a:ext cx="7886700" cy="2555873"/>
          </a:xfrm>
        </p:spPr>
        <p:txBody>
          <a:bodyPr>
            <a:normAutofit fontScale="92500" lnSpcReduction="10000"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and subtract 1s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add and subtract 1s to/from a 2 –digit number using concrete objects, pictorial representations, and mental arithmetic strategies. 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6275" y="1562043"/>
            <a:ext cx="70301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Year 2 Autumn Block 2</a:t>
            </a:r>
            <a:br>
              <a:rPr lang="en-GB" sz="4400" b="1" dirty="0"/>
            </a:br>
            <a:r>
              <a:rPr lang="en-GB" sz="4400" b="1" dirty="0"/>
              <a:t>Addition and Subtraction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4392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08000" y="2122389"/>
            <a:ext cx="6255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more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more than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one less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less than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737" y="3938271"/>
            <a:ext cx="6165932" cy="21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3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48" y="1971304"/>
            <a:ext cx="7077694" cy="407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4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742" y="1757548"/>
            <a:ext cx="5094515" cy="437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530" y="1294410"/>
            <a:ext cx="7184571" cy="474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04" y="1389413"/>
            <a:ext cx="6935191" cy="47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240" y="1694892"/>
            <a:ext cx="5428817" cy="441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91" y="1820574"/>
            <a:ext cx="4172445" cy="43664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89827" y="2936482"/>
            <a:ext cx="3558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</a:rPr>
              <a:t>Challenge</a:t>
            </a:r>
            <a:r>
              <a:rPr lang="en-US" sz="2400" b="1" u="sng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What will be the difference in distance walked to school after 2 days?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3208976"/>
            <a:ext cx="7886700" cy="2112963"/>
          </a:xfrm>
        </p:spPr>
        <p:txBody>
          <a:bodyPr>
            <a:normAutofit/>
          </a:bodyPr>
          <a:lstStyle/>
          <a:p>
            <a:r>
              <a:rPr lang="en-GB" sz="32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10 more and 10 less</a:t>
            </a:r>
          </a:p>
          <a:p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To find 10 more and 10 less than a 2-digit number </a:t>
            </a:r>
            <a:r>
              <a:rPr lang="en-GB" sz="32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</a:t>
            </a:r>
            <a:endParaRPr lang="en-GB" sz="32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275" y="1217659"/>
            <a:ext cx="70301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Year 2 Autumn Block 2</a:t>
            </a:r>
            <a:br>
              <a:rPr lang="en-GB" sz="4400" b="1" dirty="0"/>
            </a:br>
            <a:r>
              <a:rPr lang="en-GB" sz="4400" b="1" dirty="0"/>
              <a:t>Addition and Subtraction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40620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8650" y="2382344"/>
            <a:ext cx="7886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 tens digit</a:t>
            </a:r>
          </a:p>
          <a:p>
            <a:r>
              <a:rPr lang="en-GB" sz="3200" dirty="0" smtClean="0">
                <a:solidFill>
                  <a:srgbClr val="FF0000"/>
                </a:solidFill>
              </a:rPr>
              <a:t> ones digit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5023" y="3918858"/>
            <a:ext cx="5070764" cy="188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9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23" y="1769423"/>
            <a:ext cx="6483928" cy="380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94" y="2612572"/>
            <a:ext cx="5528643" cy="2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9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158" y="1733798"/>
            <a:ext cx="6103918" cy="437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9" y="1781299"/>
            <a:ext cx="5533900" cy="42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551" y="2997654"/>
            <a:ext cx="2909454" cy="21324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1" y="2086579"/>
            <a:ext cx="3114675" cy="2687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3785" y="1705098"/>
            <a:ext cx="4376449" cy="418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10" y="1674421"/>
            <a:ext cx="5925787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650" y="1776226"/>
            <a:ext cx="4310742" cy="43633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78286" y="2619056"/>
            <a:ext cx="26600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Challenge</a:t>
            </a:r>
            <a:r>
              <a:rPr lang="en-GB" sz="2400" dirty="0">
                <a:solidFill>
                  <a:srgbClr val="FF0000"/>
                </a:solidFill>
              </a:rPr>
              <a:t>:  Can you record your findings in a part, part, whole model</a:t>
            </a:r>
            <a:r>
              <a:rPr lang="en-GB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en-GB" sz="2400" dirty="0">
                <a:solidFill>
                  <a:srgbClr val="FF0000"/>
                </a:solidFill>
              </a:rPr>
              <a:t>Can you record your findings in a </a:t>
            </a:r>
            <a:r>
              <a:rPr lang="en-GB" sz="2400" dirty="0" smtClean="0">
                <a:solidFill>
                  <a:srgbClr val="FF0000"/>
                </a:solidFill>
              </a:rPr>
              <a:t>bar model?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780" y="3292103"/>
            <a:ext cx="7886700" cy="2112963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and subtract 10s</a:t>
            </a:r>
          </a:p>
          <a:p>
            <a:pPr algn="l"/>
            <a:r>
              <a:rPr lang="en-GB" sz="2400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NCLO:  </a:t>
            </a:r>
            <a:r>
              <a:rPr lang="en-GB" sz="24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add and subtract 10s to/from a </a:t>
            </a:r>
            <a:r>
              <a:rPr lang="en-GB" sz="24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2-digit </a:t>
            </a:r>
            <a:r>
              <a:rPr lang="en-GB" sz="24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</a:t>
            </a:r>
            <a:r>
              <a:rPr lang="en-GB" sz="24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 Show that the addition of two numbers </a:t>
            </a:r>
            <a:r>
              <a:rPr lang="en-GB" sz="24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can be </a:t>
            </a:r>
            <a:r>
              <a:rPr lang="en-GB" sz="24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done in any order (commutative) </a:t>
            </a:r>
            <a:r>
              <a:rPr lang="en-GB" sz="24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subtraction </a:t>
            </a:r>
            <a:r>
              <a:rPr lang="en-GB" sz="24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of one number from </a:t>
            </a:r>
            <a:r>
              <a:rPr lang="en-GB" sz="2400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another cannot</a:t>
            </a:r>
            <a:r>
              <a:rPr lang="en-GB" sz="2400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.</a:t>
            </a:r>
            <a:endParaRPr lang="en-GB" sz="2400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6275" y="1217659"/>
            <a:ext cx="70301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Year 2 Autumn Block 2</a:t>
            </a:r>
            <a:br>
              <a:rPr lang="en-GB" sz="4400" b="1" dirty="0"/>
            </a:br>
            <a:r>
              <a:rPr lang="en-GB" sz="4400" b="1" dirty="0"/>
              <a:t>Addition and Subtraction</a:t>
            </a: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135523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1056781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51980" y="2560257"/>
            <a:ext cx="56057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0000"/>
                </a:solidFill>
              </a:rPr>
              <a:t>ones digit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tens digit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column</a:t>
            </a: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45" y="4326651"/>
            <a:ext cx="5494246" cy="174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847067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969" y="2636322"/>
            <a:ext cx="7168826" cy="21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0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321" y="1528514"/>
            <a:ext cx="5839876" cy="446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1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55" y="1904488"/>
            <a:ext cx="5367647" cy="41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8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54" y="2086578"/>
            <a:ext cx="3832947" cy="38154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84490" y="2454303"/>
            <a:ext cx="28757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Challenge</a:t>
            </a:r>
            <a:r>
              <a:rPr lang="en-GB" sz="2400" dirty="0">
                <a:solidFill>
                  <a:srgbClr val="FF0000"/>
                </a:solidFill>
              </a:rPr>
              <a:t>:  Can you record your findings in a </a:t>
            </a:r>
            <a:r>
              <a:rPr lang="en-GB" sz="2400" dirty="0" smtClean="0">
                <a:solidFill>
                  <a:srgbClr val="FF0000"/>
                </a:solidFill>
              </a:rPr>
              <a:t>bar model</a:t>
            </a:r>
            <a:r>
              <a:rPr lang="en-GB" sz="2400" dirty="0">
                <a:solidFill>
                  <a:srgbClr val="FF0000"/>
                </a:solidFill>
              </a:rPr>
              <a:t>?</a:t>
            </a:r>
          </a:p>
          <a:p>
            <a:r>
              <a:rPr lang="en-GB" sz="2400" dirty="0">
                <a:solidFill>
                  <a:srgbClr val="FF0000"/>
                </a:solidFill>
              </a:rPr>
              <a:t> Can you record your findings </a:t>
            </a:r>
            <a:r>
              <a:rPr lang="en-GB" sz="2400" dirty="0" smtClean="0">
                <a:solidFill>
                  <a:srgbClr val="FF0000"/>
                </a:solidFill>
              </a:rPr>
              <a:t>as a number sentence?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5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55" y="1817543"/>
            <a:ext cx="4275873" cy="4203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05287" y="2949670"/>
            <a:ext cx="33666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Challenge</a:t>
            </a:r>
            <a:r>
              <a:rPr lang="en-GB" sz="2400" dirty="0">
                <a:solidFill>
                  <a:srgbClr val="FF0000"/>
                </a:solidFill>
              </a:rPr>
              <a:t>:  </a:t>
            </a:r>
            <a:r>
              <a:rPr lang="en-GB" sz="2400" dirty="0" smtClean="0">
                <a:solidFill>
                  <a:srgbClr val="FF0000"/>
                </a:solidFill>
              </a:rPr>
              <a:t>Change the values of the shapes to other multiples of 10s.</a:t>
            </a:r>
            <a:endParaRPr lang="en-GB" sz="2400" dirty="0">
              <a:solidFill>
                <a:srgbClr val="FF000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What is the new value of each row and column?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8000" y="751733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8000" y="2648196"/>
            <a:ext cx="8128000" cy="3040084"/>
          </a:xfrm>
        </p:spPr>
        <p:txBody>
          <a:bodyPr>
            <a:noAutofit/>
          </a:bodyPr>
          <a:lstStyle/>
          <a:p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a 2–digit and 1-digit number crossing 10 </a:t>
            </a:r>
            <a:endParaRPr lang="en-GB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endParaRPr lang="en-GB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algn="l"/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 and subtract numbers using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concrete objects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pictorial representations,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mentally</a:t>
            </a:r>
            <a:r>
              <a:rPr lang="en-GB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, including: a two-digit number </a:t>
            </a:r>
            <a:r>
              <a:rPr lang="en-GB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ones. </a:t>
            </a:r>
            <a:endParaRPr lang="en-GB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4524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82583"/>
            <a:ext cx="8128000" cy="1325563"/>
          </a:xfrm>
        </p:spPr>
        <p:txBody>
          <a:bodyPr/>
          <a:lstStyle/>
          <a:p>
            <a:r>
              <a:rPr lang="en-GB" dirty="0" smtClean="0"/>
              <a:t>Year 2 Autumn </a:t>
            </a:r>
            <a:r>
              <a:rPr lang="en-GB" dirty="0" smtClean="0"/>
              <a:t>Block 2</a:t>
            </a:r>
            <a:br>
              <a:rPr lang="en-GB" dirty="0" smtClean="0"/>
            </a:br>
            <a:r>
              <a:rPr lang="en-GB" dirty="0" smtClean="0"/>
              <a:t>Addition and Subtraction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9300" y="2449377"/>
            <a:ext cx="7886700" cy="2112963"/>
          </a:xfrm>
        </p:spPr>
        <p:txBody>
          <a:bodyPr>
            <a:noAutofit/>
          </a:bodyPr>
          <a:lstStyle/>
          <a:p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Check 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calculations, </a:t>
            </a:r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 </a:t>
            </a:r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know addition and subtraction bonds to 20</a:t>
            </a:r>
          </a:p>
          <a:p>
            <a:pPr algn="l"/>
            <a:endParaRPr lang="en-GB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algn="l"/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 </a:t>
            </a:r>
            <a:r>
              <a:rPr lang="en-GB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Recognise </a:t>
            </a:r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use the inverse </a:t>
            </a:r>
            <a:r>
              <a:rPr lang="en-GB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relationship between </a:t>
            </a:r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addition and subtraction and </a:t>
            </a:r>
            <a:r>
              <a:rPr lang="en-GB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use this </a:t>
            </a:r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to check calculations and </a:t>
            </a:r>
            <a:r>
              <a:rPr lang="en-GB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solve missing </a:t>
            </a:r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 problems.</a:t>
            </a:r>
            <a:endParaRPr lang="en-GB" i="1" dirty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837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7350" y="771773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3283495"/>
            <a:ext cx="7886700" cy="2961552"/>
          </a:xfrm>
        </p:spPr>
        <p:txBody>
          <a:bodyPr/>
          <a:lstStyle/>
          <a:p>
            <a:pPr algn="l"/>
            <a:r>
              <a:rPr lang="en-GB" dirty="0"/>
              <a:t>Using Base 10, can you partition your numbers?</a:t>
            </a:r>
          </a:p>
          <a:p>
            <a:pPr algn="l"/>
            <a:r>
              <a:rPr lang="en-GB" dirty="0"/>
              <a:t>Can we exchange 10 ones for one ten?</a:t>
            </a:r>
          </a:p>
          <a:p>
            <a:pPr algn="l"/>
            <a:r>
              <a:rPr lang="en-GB" dirty="0"/>
              <a:t>How many ones do we have? How many tens do we have?</a:t>
            </a:r>
          </a:p>
          <a:p>
            <a:pPr algn="l"/>
            <a:r>
              <a:rPr lang="en-GB" dirty="0"/>
              <a:t>Can you draw the base 10 and show the addition pictorially?</a:t>
            </a:r>
          </a:p>
        </p:txBody>
      </p:sp>
      <p:sp>
        <p:nvSpPr>
          <p:cNvPr id="2" name="Rectangle 1"/>
          <p:cNvSpPr/>
          <p:nvPr/>
        </p:nvSpPr>
        <p:spPr>
          <a:xfrm>
            <a:off x="777834" y="1957932"/>
            <a:ext cx="71311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partition      two digit numbers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o</a:t>
            </a:r>
            <a:r>
              <a:rPr lang="en-US" sz="2800" dirty="0" smtClean="0">
                <a:solidFill>
                  <a:srgbClr val="FF0000"/>
                </a:solidFill>
              </a:rPr>
              <a:t>ne digit number       </a:t>
            </a:r>
            <a:r>
              <a:rPr lang="en-US" sz="2800" dirty="0" err="1" smtClean="0">
                <a:solidFill>
                  <a:srgbClr val="FF0000"/>
                </a:solidFill>
              </a:rPr>
              <a:t>number</a:t>
            </a:r>
            <a:r>
              <a:rPr lang="en-US" sz="2800" dirty="0" smtClean="0">
                <a:solidFill>
                  <a:srgbClr val="FF0000"/>
                </a:solidFill>
              </a:rPr>
              <a:t> line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tens     smallest       largest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48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15" y="2122205"/>
            <a:ext cx="7872785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439" y="2118727"/>
            <a:ext cx="7370790" cy="336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67" y="1983179"/>
            <a:ext cx="7083632" cy="415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551" y="1724024"/>
            <a:ext cx="5759532" cy="44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0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Reasoning and problem solving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38" y="1761259"/>
            <a:ext cx="6032665" cy="45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28650" y="858612"/>
            <a:ext cx="8128000" cy="1908339"/>
          </a:xfrm>
        </p:spPr>
        <p:txBody>
          <a:bodyPr>
            <a:normAutofit/>
          </a:bodyPr>
          <a:lstStyle/>
          <a:p>
            <a:r>
              <a:rPr lang="en-GB" dirty="0"/>
              <a:t>Year 2 Autumn Block 2</a:t>
            </a:r>
            <a:br>
              <a:rPr lang="en-GB" dirty="0"/>
            </a:br>
            <a:r>
              <a:rPr lang="en-GB" dirty="0"/>
              <a:t>Addition and Subtraction</a:t>
            </a:r>
            <a:endParaRPr lang="en-GB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49300" y="2766951"/>
            <a:ext cx="8007350" cy="2661866"/>
          </a:xfrm>
        </p:spPr>
        <p:txBody>
          <a:bodyPr>
            <a:noAutofit/>
          </a:bodyPr>
          <a:lstStyle/>
          <a:p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Subtract a 1-digit number  from </a:t>
            </a:r>
            <a:r>
              <a:rPr lang="en-GB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 2– </a:t>
            </a:r>
            <a:r>
              <a:rPr lang="en-GB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digit number – crossing ten</a:t>
            </a:r>
          </a:p>
          <a:p>
            <a:endParaRPr lang="en-GB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  <a:p>
            <a:pPr algn="l"/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NCLO</a:t>
            </a:r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: S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ubtract </a:t>
            </a:r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numbers using concrete</a:t>
            </a:r>
          </a:p>
          <a:p>
            <a:pPr algn="l"/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objects, pictorial representations, and</a:t>
            </a:r>
          </a:p>
          <a:p>
            <a:pPr algn="l"/>
            <a:r>
              <a:rPr lang="en-GB" b="1" i="1" dirty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mentally, including: a two-digit number </a:t>
            </a:r>
            <a:r>
              <a:rPr lang="en-GB" b="1" i="1" dirty="0" smtClean="0">
                <a:latin typeface="Segoe Print" panose="02000600000000000000" pitchFamily="2" charset="0"/>
                <a:ea typeface="Please write me a song" panose="02000603000000000000" pitchFamily="2" charset="0"/>
                <a:cs typeface="Levenim MT" panose="02010502060101010101" pitchFamily="2" charset="-79"/>
              </a:rPr>
              <a:t>and ones.</a:t>
            </a:r>
            <a:endParaRPr lang="en-GB" b="1" i="1" dirty="0" smtClean="0">
              <a:latin typeface="Segoe Print" panose="02000600000000000000" pitchFamily="2" charset="0"/>
              <a:ea typeface="Please write me a song" panose="02000603000000000000" pitchFamily="2" charset="0"/>
              <a:cs typeface="Levenim MT" panose="02010502060101010101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393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5507" y="393999"/>
            <a:ext cx="8128000" cy="1325563"/>
          </a:xfrm>
        </p:spPr>
        <p:txBody>
          <a:bodyPr/>
          <a:lstStyle/>
          <a:p>
            <a:r>
              <a:rPr lang="en-GB" dirty="0" smtClean="0"/>
              <a:t>Key </a:t>
            </a:r>
            <a:r>
              <a:rPr lang="en-GB" dirty="0" smtClean="0">
                <a:solidFill>
                  <a:srgbClr val="FF0000"/>
                </a:solidFill>
              </a:rPr>
              <a:t>vocabulary</a:t>
            </a:r>
            <a:r>
              <a:rPr lang="en-GB" dirty="0" smtClean="0"/>
              <a:t> and questions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935182" y="1719562"/>
            <a:ext cx="81138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Bariol Regular"/>
              </a:rPr>
              <a:t>crossing </a:t>
            </a:r>
            <a:r>
              <a:rPr lang="en-GB" sz="2800" dirty="0">
                <a:solidFill>
                  <a:srgbClr val="FF0000"/>
                </a:solidFill>
                <a:latin typeface="Bariol Regular"/>
              </a:rPr>
              <a:t>the </a:t>
            </a:r>
            <a:r>
              <a:rPr lang="en-GB" sz="2800" dirty="0" smtClean="0">
                <a:solidFill>
                  <a:srgbClr val="FF0000"/>
                </a:solidFill>
                <a:latin typeface="Bariol Regular"/>
              </a:rPr>
              <a:t>10      place value      subtract 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Bariol Regular"/>
              </a:rPr>
              <a:t>partition           2-digit </a:t>
            </a:r>
            <a:r>
              <a:rPr lang="en-GB" sz="2800" dirty="0">
                <a:solidFill>
                  <a:srgbClr val="FF0000"/>
                </a:solidFill>
                <a:latin typeface="Bariol Regular"/>
              </a:rPr>
              <a:t>numbers </a:t>
            </a:r>
            <a:r>
              <a:rPr lang="en-GB" sz="2800" dirty="0" smtClean="0">
                <a:solidFill>
                  <a:srgbClr val="FF0000"/>
                </a:solidFill>
                <a:latin typeface="Bariol Regular"/>
              </a:rPr>
              <a:t>     columns </a:t>
            </a:r>
            <a:endParaRPr lang="en-GB" sz="2800" dirty="0">
              <a:solidFill>
                <a:srgbClr val="FF0000"/>
              </a:solidFill>
              <a:latin typeface="Bariol Regular"/>
            </a:endParaRPr>
          </a:p>
          <a:p>
            <a:r>
              <a:rPr lang="en-GB" sz="2800" dirty="0" smtClean="0">
                <a:solidFill>
                  <a:srgbClr val="FF0000"/>
                </a:solidFill>
                <a:latin typeface="Bariol Regular"/>
              </a:rPr>
              <a:t>number </a:t>
            </a:r>
            <a:r>
              <a:rPr lang="en-GB" sz="2800" dirty="0">
                <a:solidFill>
                  <a:srgbClr val="FF0000"/>
                </a:solidFill>
                <a:latin typeface="Bariol Regular"/>
              </a:rPr>
              <a:t>line </a:t>
            </a:r>
            <a:r>
              <a:rPr lang="en-GB" sz="2800" dirty="0" smtClean="0">
                <a:solidFill>
                  <a:srgbClr val="FF0000"/>
                </a:solidFill>
                <a:latin typeface="Bariol Regular"/>
              </a:rPr>
              <a:t>    number bonds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645" y="3624612"/>
            <a:ext cx="8245186" cy="257430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/>
              <a:t>Are we counting backwards or forwards on the number line?</a:t>
            </a:r>
          </a:p>
          <a:p>
            <a:pPr algn="l"/>
            <a:r>
              <a:rPr lang="en-GB" dirty="0"/>
              <a:t>Have we got enough ones to subtract?</a:t>
            </a:r>
          </a:p>
          <a:p>
            <a:pPr algn="l"/>
            <a:r>
              <a:rPr lang="en-GB" dirty="0"/>
              <a:t>Can we exchange a ten for ten ones?</a:t>
            </a:r>
          </a:p>
          <a:p>
            <a:pPr algn="l"/>
            <a:r>
              <a:rPr lang="en-GB" dirty="0"/>
              <a:t>How can we show the takeaway? Can we cross out the cubes?</a:t>
            </a:r>
          </a:p>
        </p:txBody>
      </p:sp>
    </p:spTree>
    <p:extLst>
      <p:ext uri="{BB962C8B-B14F-4D97-AF65-F5344CB8AC3E}">
        <p14:creationId xmlns:p14="http://schemas.microsoft.com/office/powerpoint/2010/main" val="31032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761016"/>
            <a:ext cx="8128000" cy="1325563"/>
          </a:xfrm>
        </p:spPr>
        <p:txBody>
          <a:bodyPr/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087" y="1921204"/>
            <a:ext cx="2224418" cy="5875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602" y="2846058"/>
            <a:ext cx="4117398" cy="2058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013" y="2086888"/>
            <a:ext cx="3384468" cy="330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2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8000" y="619126"/>
            <a:ext cx="8128000" cy="5632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Fluency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1609107"/>
            <a:ext cx="4998399" cy="843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09" y="2582324"/>
            <a:ext cx="6738257" cy="222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91D87DC-CC0A-A447-94FA-001A51193FBB}" vid="{CC5ADD21-0F54-224E-99B0-3A90D3AF798C}"/>
    </a:ext>
  </a:extLst>
</a:theme>
</file>

<file path=ppt/theme/theme2.xml><?xml version="1.0" encoding="utf-8"?>
<a:theme xmlns:a="http://schemas.openxmlformats.org/drawingml/2006/main" name="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Xavier presentation</Template>
  <TotalTime>433</TotalTime>
  <Words>2019</Words>
  <Application>Microsoft Office PowerPoint</Application>
  <PresentationFormat>On-screen Show (4:3)</PresentationFormat>
  <Paragraphs>401</Paragraphs>
  <Slides>148</Slides>
  <Notes>78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148</vt:i4>
      </vt:variant>
    </vt:vector>
  </HeadingPairs>
  <TitlesOfParts>
    <vt:vector size="158" baseType="lpstr">
      <vt:lpstr>Arial</vt:lpstr>
      <vt:lpstr>Bariol Regular</vt:lpstr>
      <vt:lpstr>Calibri</vt:lpstr>
      <vt:lpstr>Gotham</vt:lpstr>
      <vt:lpstr>Gotham Book</vt:lpstr>
      <vt:lpstr>Levenim MT</vt:lpstr>
      <vt:lpstr>Please write me a song</vt:lpstr>
      <vt:lpstr>Segoe Print</vt:lpstr>
      <vt:lpstr>Title slide</vt:lpstr>
      <vt:lpstr>Slides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PowerPoint Presentation</vt:lpstr>
      <vt:lpstr>Key vocabulary and questions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Year 2 Autumn Block 2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  <vt:lpstr>Year 2 Autumn Block 2 Addition and Subtraction </vt:lpstr>
      <vt:lpstr>Key vocabulary and questions</vt:lpstr>
      <vt:lpstr>Fluency</vt:lpstr>
      <vt:lpstr>Fluency</vt:lpstr>
      <vt:lpstr>Fluency</vt:lpstr>
      <vt:lpstr>Reasoning and problem solving</vt:lpstr>
      <vt:lpstr>Reasoning and problem solving</vt:lpstr>
      <vt:lpstr>Reasoning and problem solving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Torlop</dc:creator>
  <cp:lastModifiedBy>Ann-Marie</cp:lastModifiedBy>
  <cp:revision>61</cp:revision>
  <dcterms:created xsi:type="dcterms:W3CDTF">2017-06-27T15:09:43Z</dcterms:created>
  <dcterms:modified xsi:type="dcterms:W3CDTF">2017-10-31T13:58:01Z</dcterms:modified>
</cp:coreProperties>
</file>