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9"/>
  </p:notes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7" r:id="rId12"/>
    <p:sldId id="318" r:id="rId13"/>
    <p:sldId id="316" r:id="rId14"/>
    <p:sldId id="319" r:id="rId15"/>
    <p:sldId id="320" r:id="rId16"/>
    <p:sldId id="321" r:id="rId17"/>
    <p:sldId id="322" r:id="rId18"/>
    <p:sldId id="324" r:id="rId19"/>
    <p:sldId id="325" r:id="rId20"/>
    <p:sldId id="323" r:id="rId21"/>
    <p:sldId id="326" r:id="rId22"/>
    <p:sldId id="327" r:id="rId23"/>
    <p:sldId id="328" r:id="rId24"/>
    <p:sldId id="329" r:id="rId25"/>
    <p:sldId id="331" r:id="rId26"/>
    <p:sldId id="332" r:id="rId27"/>
    <p:sldId id="330" r:id="rId28"/>
    <p:sldId id="333" r:id="rId29"/>
    <p:sldId id="334" r:id="rId30"/>
    <p:sldId id="335" r:id="rId31"/>
    <p:sldId id="336" r:id="rId32"/>
    <p:sldId id="338" r:id="rId33"/>
    <p:sldId id="339" r:id="rId34"/>
    <p:sldId id="337" r:id="rId35"/>
    <p:sldId id="340" r:id="rId36"/>
    <p:sldId id="341" r:id="rId37"/>
    <p:sldId id="342" r:id="rId38"/>
    <p:sldId id="343" r:id="rId39"/>
    <p:sldId id="344" r:id="rId40"/>
    <p:sldId id="346" r:id="rId41"/>
    <p:sldId id="347" r:id="rId42"/>
    <p:sldId id="345" r:id="rId43"/>
    <p:sldId id="348" r:id="rId44"/>
    <p:sldId id="257" r:id="rId45"/>
    <p:sldId id="258" r:id="rId46"/>
    <p:sldId id="259" r:id="rId47"/>
    <p:sldId id="260" r:id="rId48"/>
    <p:sldId id="261" r:id="rId49"/>
    <p:sldId id="262" r:id="rId50"/>
    <p:sldId id="263" r:id="rId51"/>
    <p:sldId id="264" r:id="rId52"/>
    <p:sldId id="265" r:id="rId53"/>
    <p:sldId id="266" r:id="rId54"/>
    <p:sldId id="267" r:id="rId55"/>
    <p:sldId id="268" r:id="rId56"/>
    <p:sldId id="269" r:id="rId57"/>
    <p:sldId id="270" r:id="rId58"/>
    <p:sldId id="293" r:id="rId59"/>
    <p:sldId id="271" r:id="rId60"/>
    <p:sldId id="272" r:id="rId61"/>
    <p:sldId id="273" r:id="rId62"/>
    <p:sldId id="274" r:id="rId63"/>
    <p:sldId id="294" r:id="rId64"/>
    <p:sldId id="275" r:id="rId65"/>
    <p:sldId id="276" r:id="rId66"/>
    <p:sldId id="278" r:id="rId67"/>
    <p:sldId id="279" r:id="rId68"/>
    <p:sldId id="280" r:id="rId69"/>
    <p:sldId id="281" r:id="rId70"/>
    <p:sldId id="282" r:id="rId71"/>
    <p:sldId id="283" r:id="rId72"/>
    <p:sldId id="284" r:id="rId73"/>
    <p:sldId id="285" r:id="rId74"/>
    <p:sldId id="286" r:id="rId75"/>
    <p:sldId id="287" r:id="rId76"/>
    <p:sldId id="288" r:id="rId77"/>
    <p:sldId id="289" r:id="rId78"/>
    <p:sldId id="290" r:id="rId79"/>
    <p:sldId id="291" r:id="rId80"/>
    <p:sldId id="292" r:id="rId81"/>
    <p:sldId id="295" r:id="rId82"/>
    <p:sldId id="296" r:id="rId83"/>
    <p:sldId id="297" r:id="rId84"/>
    <p:sldId id="298" r:id="rId85"/>
    <p:sldId id="299" r:id="rId86"/>
    <p:sldId id="300" r:id="rId87"/>
    <p:sldId id="301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A0699-349B-435E-90C8-75F40070BE02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27E02-83F2-416B-AD06-CA86E1E99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06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43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CBE9A49-DF7A-4DF0-9B71-83D3E2665226}" type="slidenum">
              <a:rPr lang="en-US" altLang="en-US">
                <a:solidFill>
                  <a:prstClr val="black"/>
                </a:solidFill>
              </a:rPr>
              <a:pPr/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7558C7A-59C8-470A-9C11-0DC554275194}" type="slidenum">
              <a:rPr lang="en-US" altLang="en-US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D9C336C-FC7C-4D88-A223-B80EC335568A}" type="slidenum">
              <a:rPr lang="en-US" altLang="en-US">
                <a:solidFill>
                  <a:prstClr val="black"/>
                </a:solidFill>
              </a:rPr>
              <a:pPr/>
              <a:t>53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4065578-14B3-47EC-A75A-0B52CD7E9499}" type="slidenum">
              <a:rPr lang="en-US" altLang="en-US">
                <a:solidFill>
                  <a:prstClr val="black"/>
                </a:solidFill>
              </a:rPr>
              <a:pPr/>
              <a:t>54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DB12C8C-79DA-4EF9-9D60-E82A734F0684}" type="slidenum">
              <a:rPr lang="en-US" altLang="en-US">
                <a:solidFill>
                  <a:prstClr val="black"/>
                </a:solidFill>
              </a:rPr>
              <a:pPr/>
              <a:t>55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4DD0185-3E79-4299-9B47-CDAA38675CDE}" type="slidenum">
              <a:rPr lang="en-US" altLang="en-US">
                <a:solidFill>
                  <a:prstClr val="black"/>
                </a:solidFill>
              </a:rPr>
              <a:pPr/>
              <a:t>56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0304C59-7BF2-48B8-BA4C-2EDC0DE33CE7}" type="slidenum">
              <a:rPr lang="en-US" altLang="en-US">
                <a:solidFill>
                  <a:prstClr val="black"/>
                </a:solidFill>
              </a:rPr>
              <a:pPr/>
              <a:t>57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0304C59-7BF2-48B8-BA4C-2EDC0DE33CE7}" type="slidenum">
              <a:rPr lang="en-US" altLang="en-US">
                <a:solidFill>
                  <a:prstClr val="black"/>
                </a:solidFill>
              </a:rPr>
              <a:pPr/>
              <a:t>58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B643AAF-C162-4822-B645-F7AF622019BD}" type="slidenum">
              <a:rPr lang="en-US" altLang="en-US">
                <a:solidFill>
                  <a:prstClr val="black"/>
                </a:solidFill>
              </a:rPr>
              <a:pPr/>
              <a:t>61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B820116-FE40-48AF-8B5A-64C9733059BB}" type="slidenum">
              <a:rPr lang="en-US" altLang="en-US">
                <a:solidFill>
                  <a:prstClr val="black"/>
                </a:solidFill>
              </a:rPr>
              <a:pPr/>
              <a:t>64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23D2D44-B3D4-4D92-A7BD-421A02E4C056}" type="slidenum">
              <a:rPr lang="en-US" altLang="en-US">
                <a:solidFill>
                  <a:prstClr val="black"/>
                </a:solidFill>
              </a:rPr>
              <a:pPr/>
              <a:t>65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140D6BB-AE9F-40D7-90F8-FD58FA64655A}" type="slidenum">
              <a:rPr lang="en-US" altLang="en-US">
                <a:solidFill>
                  <a:prstClr val="black"/>
                </a:solidFill>
              </a:rPr>
              <a:pPr/>
              <a:t>71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6BFB2E7-FF05-4EE9-9011-18500C5B69AF}" type="slidenum">
              <a:rPr lang="en-US" altLang="en-US">
                <a:solidFill>
                  <a:prstClr val="black"/>
                </a:solidFill>
              </a:rPr>
              <a:pPr/>
              <a:t>72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6DCABEF-B838-49B7-A030-2F4079AB5066}" type="slidenum">
              <a:rPr lang="en-US" altLang="en-US">
                <a:solidFill>
                  <a:prstClr val="black"/>
                </a:solidFill>
              </a:rPr>
              <a:pPr/>
              <a:t>79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01AE800-F670-46B9-BBDE-FB1BB69476A3}" type="slidenum">
              <a:rPr lang="en-US" altLang="en-US">
                <a:solidFill>
                  <a:prstClr val="black"/>
                </a:solidFill>
              </a:rPr>
              <a:pPr/>
              <a:t>80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6DCABEF-B838-49B7-A030-2F4079AB5066}" type="slidenum">
              <a:rPr lang="en-US" altLang="en-US">
                <a:solidFill>
                  <a:prstClr val="black"/>
                </a:solidFill>
              </a:rPr>
              <a:pPr/>
              <a:t>86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01AE800-F670-46B9-BBDE-FB1BB69476A3}" type="slidenum">
              <a:rPr lang="en-US" altLang="en-US">
                <a:solidFill>
                  <a:prstClr val="black"/>
                </a:solidFill>
              </a:rPr>
              <a:pPr/>
              <a:t>87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8F89515-919D-4321-859C-457FE5E68CC1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3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>
            <a:fillRect/>
          </a:stretch>
        </p:blipFill>
        <p:spPr bwMode="auto">
          <a:xfrm>
            <a:off x="-11113" y="0"/>
            <a:ext cx="917733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>
            <a:fillRect/>
          </a:stretch>
        </p:blipFill>
        <p:spPr bwMode="auto">
          <a:xfrm>
            <a:off x="0" y="5295900"/>
            <a:ext cx="91662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506413"/>
            <a:ext cx="11779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0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295525"/>
            <a:ext cx="81280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pic>
        <p:nvPicPr>
          <p:cNvPr id="102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>
            <a:fillRect/>
          </a:stretch>
        </p:blipFill>
        <p:spPr bwMode="auto">
          <a:xfrm>
            <a:off x="-11113" y="0"/>
            <a:ext cx="9166226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>
            <a:fillRect/>
          </a:stretch>
        </p:blipFill>
        <p:spPr bwMode="auto">
          <a:xfrm>
            <a:off x="-11113" y="5295900"/>
            <a:ext cx="9166226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506413"/>
            <a:ext cx="11779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6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mp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m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m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tm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mp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tmp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tmp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tmp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tmp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08000" y="1250950"/>
            <a:ext cx="8128000" cy="190817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Year 2  Spring Block 4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r>
              <a:rPr lang="en-GB" altLang="en-US" dirty="0" smtClean="0">
                <a:latin typeface="Gotham"/>
                <a:ea typeface="Gotham"/>
                <a:cs typeface="Gotham"/>
              </a:rPr>
              <a:t>Fractions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 bwMode="auto">
          <a:xfrm>
            <a:off x="628650" y="3159125"/>
            <a:ext cx="7886700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Make equal parts</a:t>
            </a:r>
          </a:p>
          <a:p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NCLO: </a:t>
            </a:r>
            <a:endParaRPr lang="en-GB" altLang="en-US" b="1" dirty="0" smtClean="0">
              <a:latin typeface="Gotham Book"/>
              <a:ea typeface="Please write me a song"/>
              <a:cs typeface="Levenim MT"/>
            </a:endParaRPr>
          </a:p>
          <a:p>
            <a:r>
              <a:rPr lang="en-GB" altLang="en-US" dirty="0" smtClean="0">
                <a:latin typeface="Segoe Print" pitchFamily="2" charset="0"/>
                <a:ea typeface="Please write me a song"/>
                <a:cs typeface="Levenim MT"/>
              </a:rPr>
              <a:t>To </a:t>
            </a:r>
            <a:r>
              <a:rPr lang="en-US" altLang="en-US" dirty="0" err="1">
                <a:latin typeface="Segoe Print" pitchFamily="2" charset="0"/>
                <a:ea typeface="Please write me a song"/>
                <a:cs typeface="Levenim MT"/>
              </a:rPr>
              <a:t>r</a:t>
            </a:r>
            <a:r>
              <a:rPr lang="en-US" altLang="en-US" dirty="0" err="1" smtClean="0">
                <a:latin typeface="Segoe Print" pitchFamily="2" charset="0"/>
                <a:ea typeface="Please write me a song"/>
                <a:cs typeface="Levenim MT"/>
              </a:rPr>
              <a:t>ecognise</a:t>
            </a:r>
            <a:r>
              <a:rPr lang="en-US" altLang="en-US" dirty="0" smtClean="0">
                <a:latin typeface="Segoe Print" pitchFamily="2" charset="0"/>
                <a:ea typeface="Please write me a song"/>
                <a:cs typeface="Levenim MT"/>
              </a:rPr>
              <a:t>, find, name and write fractions ½, 1/3, ¼, 2/4, and ¾ of length, shape, set of objects or quantity.  </a:t>
            </a:r>
          </a:p>
          <a:p>
            <a:endParaRPr lang="en-GB" altLang="en-US" sz="3200" dirty="0" smtClean="0">
              <a:latin typeface="Segoe Print" pitchFamily="2" charset="0"/>
              <a:ea typeface="Please write me a song"/>
              <a:cs typeface="Levenim MT"/>
            </a:endParaRPr>
          </a:p>
        </p:txBody>
      </p:sp>
    </p:spTree>
    <p:extLst>
      <p:ext uri="{BB962C8B-B14F-4D97-AF65-F5344CB8AC3E}">
        <p14:creationId xmlns:p14="http://schemas.microsoft.com/office/powerpoint/2010/main" val="3971161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30382"/>
            <a:ext cx="8093242" cy="249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6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56744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5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80" y="2276872"/>
            <a:ext cx="7400590" cy="310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8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3609181" cy="292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72" y="3429000"/>
            <a:ext cx="3520405" cy="8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3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42" y="2008237"/>
            <a:ext cx="3258666" cy="356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95857"/>
            <a:ext cx="3664991" cy="67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1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08000" y="1250950"/>
            <a:ext cx="8128000" cy="190817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Year 2  Spring Block 4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r>
              <a:rPr lang="en-GB" altLang="en-US" dirty="0" smtClean="0">
                <a:latin typeface="Gotham"/>
                <a:ea typeface="Gotham"/>
                <a:cs typeface="Gotham"/>
              </a:rPr>
              <a:t>Fractions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 bwMode="auto">
          <a:xfrm>
            <a:off x="628650" y="3159125"/>
            <a:ext cx="7886700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NCLO: To Find a half</a:t>
            </a:r>
          </a:p>
          <a:p>
            <a:pPr eaLnBrk="1" hangingPunct="1"/>
            <a:endParaRPr lang="en-GB" altLang="en-US" b="1" dirty="0" smtClean="0">
              <a:latin typeface="Gotham Book"/>
              <a:ea typeface="Please write me a song"/>
              <a:cs typeface="Levenim MT"/>
            </a:endParaRPr>
          </a:p>
          <a:p>
            <a:r>
              <a:rPr lang="en-GB" altLang="en-US" dirty="0" smtClean="0">
                <a:latin typeface="Segoe Print" pitchFamily="2" charset="0"/>
                <a:ea typeface="Please write me a song"/>
                <a:cs typeface="Levenim MT"/>
              </a:rPr>
              <a:t>To </a:t>
            </a:r>
            <a:r>
              <a:rPr lang="en-US" altLang="en-US" dirty="0" err="1">
                <a:latin typeface="Segoe Print" pitchFamily="2" charset="0"/>
                <a:ea typeface="Please write me a song"/>
                <a:cs typeface="Levenim MT"/>
              </a:rPr>
              <a:t>r</a:t>
            </a:r>
            <a:r>
              <a:rPr lang="en-US" altLang="en-US" dirty="0" err="1" smtClean="0">
                <a:latin typeface="Segoe Print" pitchFamily="2" charset="0"/>
                <a:ea typeface="Please write me a song"/>
                <a:cs typeface="Levenim MT"/>
              </a:rPr>
              <a:t>ecognise</a:t>
            </a:r>
            <a:r>
              <a:rPr lang="en-US" altLang="en-US" dirty="0" smtClean="0">
                <a:latin typeface="Segoe Print" pitchFamily="2" charset="0"/>
                <a:ea typeface="Please write me a song"/>
                <a:cs typeface="Levenim MT"/>
              </a:rPr>
              <a:t>, find, name and write fractions ½ of length, shape, set of objects or quantity.  </a:t>
            </a:r>
          </a:p>
          <a:p>
            <a:endParaRPr lang="en-GB" altLang="en-US" sz="3200" dirty="0" smtClean="0">
              <a:latin typeface="Segoe Print" pitchFamily="2" charset="0"/>
              <a:ea typeface="Please write me a song"/>
              <a:cs typeface="Levenim MT"/>
            </a:endParaRPr>
          </a:p>
        </p:txBody>
      </p:sp>
    </p:spTree>
    <p:extLst>
      <p:ext uri="{BB962C8B-B14F-4D97-AF65-F5344CB8AC3E}">
        <p14:creationId xmlns:p14="http://schemas.microsoft.com/office/powerpoint/2010/main" val="4251410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508000" y="1057275"/>
            <a:ext cx="8128000" cy="186766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endParaRPr lang="en-GB" altLang="en-US" sz="2000" dirty="0" smtClean="0">
              <a:solidFill>
                <a:srgbClr val="FF0000"/>
              </a:solidFill>
              <a:latin typeface="Gotham"/>
              <a:ea typeface="Gotham"/>
              <a:cs typeface="Gotha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256490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latin typeface="Segoe Print" pitchFamily="2" charset="0"/>
                <a:cs typeface="Levenim MT"/>
              </a:rPr>
              <a:t>Whole, part, fraction, equal, split, quantity, half </a:t>
            </a:r>
            <a:endParaRPr lang="en-GB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542460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3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720908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3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172399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7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852482" cy="294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5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508000" y="1057275"/>
            <a:ext cx="8128000" cy="186766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endParaRPr lang="en-GB" altLang="en-US" sz="2000" dirty="0" smtClean="0">
              <a:solidFill>
                <a:srgbClr val="FF0000"/>
              </a:solidFill>
              <a:latin typeface="Gotham"/>
              <a:ea typeface="Gotham"/>
              <a:cs typeface="Gotham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9" y="3284984"/>
            <a:ext cx="6422909" cy="279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2564904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latin typeface="Segoe Print" pitchFamily="2" charset="0"/>
                <a:cs typeface="Levenim MT"/>
              </a:rPr>
              <a:t>Whole, part, fraction, equal, split, quantity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892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3672407" cy="421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6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61716"/>
            <a:ext cx="3453142" cy="435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97152"/>
            <a:ext cx="3019401" cy="43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3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08000" y="1250950"/>
            <a:ext cx="8128000" cy="190817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Year 2  Spring Block 4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r>
              <a:rPr lang="en-GB" altLang="en-US" dirty="0" smtClean="0">
                <a:latin typeface="Gotham"/>
                <a:ea typeface="Gotham"/>
                <a:cs typeface="Gotham"/>
              </a:rPr>
              <a:t>Fractions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 bwMode="auto">
          <a:xfrm>
            <a:off x="628650" y="3159125"/>
            <a:ext cx="7886700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NCLO: To recognise a quarter</a:t>
            </a:r>
          </a:p>
          <a:p>
            <a:pPr eaLnBrk="1" hangingPunct="1"/>
            <a:endParaRPr lang="en-GB" altLang="en-US" b="1" dirty="0" smtClean="0">
              <a:latin typeface="Gotham Book"/>
              <a:ea typeface="Please write me a song"/>
              <a:cs typeface="Levenim MT"/>
            </a:endParaRPr>
          </a:p>
          <a:p>
            <a:r>
              <a:rPr lang="en-GB" altLang="en-US" dirty="0" smtClean="0">
                <a:latin typeface="Segoe Print" pitchFamily="2" charset="0"/>
                <a:ea typeface="Please write me a song"/>
                <a:cs typeface="Levenim MT"/>
              </a:rPr>
              <a:t>To </a:t>
            </a:r>
            <a:r>
              <a:rPr lang="en-US" altLang="en-US" dirty="0" err="1">
                <a:latin typeface="Segoe Print" pitchFamily="2" charset="0"/>
                <a:ea typeface="Please write me a song"/>
                <a:cs typeface="Levenim MT"/>
              </a:rPr>
              <a:t>r</a:t>
            </a:r>
            <a:r>
              <a:rPr lang="en-US" altLang="en-US" dirty="0" err="1" smtClean="0">
                <a:latin typeface="Segoe Print" pitchFamily="2" charset="0"/>
                <a:ea typeface="Please write me a song"/>
                <a:cs typeface="Levenim MT"/>
              </a:rPr>
              <a:t>ecognise</a:t>
            </a:r>
            <a:r>
              <a:rPr lang="en-US" altLang="en-US" dirty="0" smtClean="0">
                <a:latin typeface="Segoe Print" pitchFamily="2" charset="0"/>
                <a:ea typeface="Please write me a song"/>
                <a:cs typeface="Levenim MT"/>
              </a:rPr>
              <a:t>, find, name and write fractions ¼ of length, shape, set of objects or quantity.  </a:t>
            </a:r>
          </a:p>
          <a:p>
            <a:endParaRPr lang="en-GB" altLang="en-US" sz="3200" dirty="0" smtClean="0">
              <a:latin typeface="Segoe Print" pitchFamily="2" charset="0"/>
              <a:ea typeface="Please write me a song"/>
              <a:cs typeface="Levenim MT"/>
            </a:endParaRPr>
          </a:p>
        </p:txBody>
      </p:sp>
    </p:spTree>
    <p:extLst>
      <p:ext uri="{BB962C8B-B14F-4D97-AF65-F5344CB8AC3E}">
        <p14:creationId xmlns:p14="http://schemas.microsoft.com/office/powerpoint/2010/main" val="177781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508000" y="1057275"/>
            <a:ext cx="8128000" cy="186766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endParaRPr lang="en-GB" altLang="en-US" sz="2000" dirty="0" smtClean="0">
              <a:solidFill>
                <a:srgbClr val="FF0000"/>
              </a:solidFill>
              <a:latin typeface="Gotham"/>
              <a:ea typeface="Gotham"/>
              <a:cs typeface="Gotha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2564904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latin typeface="Segoe Print" pitchFamily="2" charset="0"/>
                <a:cs typeface="Levenim MT"/>
              </a:rPr>
              <a:t>Whole, part, fraction, equal, split, quantity, quarter</a:t>
            </a:r>
            <a:endParaRPr lang="en-GB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5555071" cy="245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9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85118"/>
            <a:ext cx="6264695" cy="221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9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59360"/>
            <a:ext cx="6796445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4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929261" cy="312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2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445002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182592"/>
            <a:ext cx="4299239" cy="88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4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71673"/>
            <a:ext cx="3312368" cy="440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8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08000" y="1250950"/>
            <a:ext cx="8128000" cy="190817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Year 2  Spring Block 4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r>
              <a:rPr lang="en-GB" altLang="en-US" dirty="0" smtClean="0">
                <a:latin typeface="Gotham"/>
                <a:ea typeface="Gotham"/>
                <a:cs typeface="Gotham"/>
              </a:rPr>
              <a:t>Fractions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 bwMode="auto">
          <a:xfrm>
            <a:off x="628650" y="3159125"/>
            <a:ext cx="7886700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NCLO: To find a quarter</a:t>
            </a:r>
          </a:p>
          <a:p>
            <a:pPr eaLnBrk="1" hangingPunct="1"/>
            <a:endParaRPr lang="en-GB" altLang="en-US" b="1" dirty="0" smtClean="0">
              <a:latin typeface="Gotham Book"/>
              <a:ea typeface="Please write me a song"/>
              <a:cs typeface="Levenim MT"/>
            </a:endParaRPr>
          </a:p>
          <a:p>
            <a:r>
              <a:rPr lang="en-GB" altLang="en-US" dirty="0" smtClean="0">
                <a:latin typeface="Segoe Print" pitchFamily="2" charset="0"/>
                <a:ea typeface="Please write me a song"/>
                <a:cs typeface="Levenim MT"/>
              </a:rPr>
              <a:t>To </a:t>
            </a:r>
            <a:r>
              <a:rPr lang="en-US" altLang="en-US" dirty="0" err="1">
                <a:latin typeface="Segoe Print" pitchFamily="2" charset="0"/>
                <a:ea typeface="Please write me a song"/>
                <a:cs typeface="Levenim MT"/>
              </a:rPr>
              <a:t>r</a:t>
            </a:r>
            <a:r>
              <a:rPr lang="en-US" altLang="en-US" dirty="0" err="1" smtClean="0">
                <a:latin typeface="Segoe Print" pitchFamily="2" charset="0"/>
                <a:ea typeface="Please write me a song"/>
                <a:cs typeface="Levenim MT"/>
              </a:rPr>
              <a:t>ecognise</a:t>
            </a:r>
            <a:r>
              <a:rPr lang="en-US" altLang="en-US" dirty="0" smtClean="0">
                <a:latin typeface="Segoe Print" pitchFamily="2" charset="0"/>
                <a:ea typeface="Please write me a song"/>
                <a:cs typeface="Levenim MT"/>
              </a:rPr>
              <a:t>, find, name and write fractions ¼ of length, shape, set of objects or quantity.  </a:t>
            </a:r>
          </a:p>
          <a:p>
            <a:endParaRPr lang="en-GB" altLang="en-US" sz="3200" dirty="0" smtClean="0">
              <a:latin typeface="Segoe Print" pitchFamily="2" charset="0"/>
              <a:ea typeface="Please write me a song"/>
              <a:cs typeface="Levenim MT"/>
            </a:endParaRPr>
          </a:p>
        </p:txBody>
      </p:sp>
    </p:spTree>
    <p:extLst>
      <p:ext uri="{BB962C8B-B14F-4D97-AF65-F5344CB8AC3E}">
        <p14:creationId xmlns:p14="http://schemas.microsoft.com/office/powerpoint/2010/main" val="3323188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8" y="2492896"/>
            <a:ext cx="822459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0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508000" y="1057275"/>
            <a:ext cx="8128000" cy="186766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endParaRPr lang="en-GB" altLang="en-US" sz="2000" dirty="0" smtClean="0">
              <a:solidFill>
                <a:srgbClr val="FF0000"/>
              </a:solidFill>
              <a:latin typeface="Gotham"/>
              <a:ea typeface="Gotham"/>
              <a:cs typeface="Gotha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2564904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latin typeface="Segoe Print" pitchFamily="2" charset="0"/>
                <a:cs typeface="Levenim MT"/>
              </a:rPr>
              <a:t>Whole, part, fraction, equal, split, quantity, quarter, half</a:t>
            </a:r>
            <a:endParaRPr lang="en-GB" sz="2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43" y="3573016"/>
            <a:ext cx="611189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3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06075"/>
            <a:ext cx="6738708" cy="256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4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441135" cy="227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7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7999"/>
            <a:ext cx="6381554" cy="273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6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5040559" cy="378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703588" cy="305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1" y="2060848"/>
            <a:ext cx="4349539" cy="24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4945"/>
            <a:ext cx="3898418" cy="240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7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08000" y="1250950"/>
            <a:ext cx="8128000" cy="190817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Year 2  Spring Block 4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r>
              <a:rPr lang="en-GB" altLang="en-US" dirty="0" smtClean="0">
                <a:latin typeface="Gotham"/>
                <a:ea typeface="Gotham"/>
                <a:cs typeface="Gotham"/>
              </a:rPr>
              <a:t>Fractions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 bwMode="auto">
          <a:xfrm>
            <a:off x="628650" y="3159125"/>
            <a:ext cx="7886700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NCLO: To recognise a third</a:t>
            </a:r>
          </a:p>
          <a:p>
            <a:pPr eaLnBrk="1" hangingPunct="1"/>
            <a:endParaRPr lang="en-GB" altLang="en-US" b="1" dirty="0" smtClean="0">
              <a:latin typeface="Gotham Book"/>
              <a:ea typeface="Please write me a song"/>
              <a:cs typeface="Levenim MT"/>
            </a:endParaRPr>
          </a:p>
          <a:p>
            <a:r>
              <a:rPr lang="en-GB" altLang="en-US" dirty="0" smtClean="0">
                <a:latin typeface="Segoe Print" pitchFamily="2" charset="0"/>
                <a:ea typeface="Please write me a song"/>
                <a:cs typeface="Levenim MT"/>
              </a:rPr>
              <a:t>To </a:t>
            </a:r>
            <a:r>
              <a:rPr lang="en-US" altLang="en-US" dirty="0" err="1">
                <a:latin typeface="Segoe Print" pitchFamily="2" charset="0"/>
                <a:ea typeface="Please write me a song"/>
                <a:cs typeface="Levenim MT"/>
              </a:rPr>
              <a:t>r</a:t>
            </a:r>
            <a:r>
              <a:rPr lang="en-US" altLang="en-US" dirty="0" err="1" smtClean="0">
                <a:latin typeface="Segoe Print" pitchFamily="2" charset="0"/>
                <a:ea typeface="Please write me a song"/>
                <a:cs typeface="Levenim MT"/>
              </a:rPr>
              <a:t>ecognise</a:t>
            </a:r>
            <a:r>
              <a:rPr lang="en-US" altLang="en-US" dirty="0" smtClean="0">
                <a:latin typeface="Segoe Print" pitchFamily="2" charset="0"/>
                <a:ea typeface="Please write me a song"/>
                <a:cs typeface="Levenim MT"/>
              </a:rPr>
              <a:t>, find, name and write fractions 1/3 of length, shape, set of objects or quantity.  </a:t>
            </a:r>
          </a:p>
          <a:p>
            <a:endParaRPr lang="en-GB" altLang="en-US" sz="3200" dirty="0" smtClean="0">
              <a:latin typeface="Segoe Print" pitchFamily="2" charset="0"/>
              <a:ea typeface="Please write me a song"/>
              <a:cs typeface="Levenim MT"/>
            </a:endParaRPr>
          </a:p>
        </p:txBody>
      </p:sp>
    </p:spTree>
    <p:extLst>
      <p:ext uri="{BB962C8B-B14F-4D97-AF65-F5344CB8AC3E}">
        <p14:creationId xmlns:p14="http://schemas.microsoft.com/office/powerpoint/2010/main" val="1816836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508000" y="1057275"/>
            <a:ext cx="8128000" cy="186766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endParaRPr lang="en-GB" altLang="en-US" sz="2000" dirty="0" smtClean="0">
              <a:solidFill>
                <a:srgbClr val="FF0000"/>
              </a:solidFill>
              <a:latin typeface="Gotham"/>
              <a:ea typeface="Gotham"/>
              <a:cs typeface="Gotha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2564904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latin typeface="Segoe Print" pitchFamily="2" charset="0"/>
                <a:cs typeface="Levenim MT"/>
              </a:rPr>
              <a:t>Whole, part, fraction, equal, split, quantity, quarter, half, third</a:t>
            </a:r>
            <a:endParaRPr lang="en-GB" sz="2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05" y="3356992"/>
            <a:ext cx="5517219" cy="264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2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54822"/>
            <a:ext cx="6624736" cy="25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0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401457" cy="71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716743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4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58129"/>
            <a:ext cx="6758751" cy="271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3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91646"/>
            <a:ext cx="7395003" cy="247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5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39218"/>
            <a:ext cx="5472608" cy="42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709764" cy="35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18" y="3293988"/>
            <a:ext cx="4152478" cy="191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9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08000" y="1250950"/>
            <a:ext cx="8128000" cy="190817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Year 2  Spring Block 4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r>
              <a:rPr lang="en-GB" altLang="en-US" dirty="0" smtClean="0">
                <a:latin typeface="Gotham"/>
                <a:ea typeface="Gotham"/>
                <a:cs typeface="Gotham"/>
              </a:rPr>
              <a:t>Fractions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 bwMode="auto">
          <a:xfrm>
            <a:off x="628650" y="3159125"/>
            <a:ext cx="7886700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Find A Third</a:t>
            </a:r>
          </a:p>
          <a:p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NCLO: </a:t>
            </a:r>
            <a:endParaRPr lang="en-GB" altLang="en-US" b="1" dirty="0" smtClean="0">
              <a:latin typeface="Gotham Book"/>
              <a:ea typeface="Please write me a song"/>
              <a:cs typeface="Levenim MT"/>
            </a:endParaRPr>
          </a:p>
          <a:p>
            <a:r>
              <a:rPr lang="en-GB" altLang="en-US" dirty="0" smtClean="0">
                <a:latin typeface="Segoe Print" pitchFamily="2" charset="0"/>
                <a:ea typeface="Please write me a song"/>
                <a:cs typeface="Levenim MT"/>
              </a:rPr>
              <a:t>To </a:t>
            </a:r>
            <a:r>
              <a:rPr lang="en-US" altLang="en-US" dirty="0" err="1">
                <a:latin typeface="Segoe Print" pitchFamily="2" charset="0"/>
                <a:ea typeface="Please write me a song"/>
                <a:cs typeface="Levenim MT"/>
              </a:rPr>
              <a:t>r</a:t>
            </a:r>
            <a:r>
              <a:rPr lang="en-US" altLang="en-US" dirty="0" err="1" smtClean="0">
                <a:latin typeface="Segoe Print" pitchFamily="2" charset="0"/>
                <a:ea typeface="Please write me a song"/>
                <a:cs typeface="Levenim MT"/>
              </a:rPr>
              <a:t>ecognise</a:t>
            </a:r>
            <a:r>
              <a:rPr lang="en-US" altLang="en-US" dirty="0" smtClean="0">
                <a:latin typeface="Segoe Print" pitchFamily="2" charset="0"/>
                <a:ea typeface="Please write me a song"/>
                <a:cs typeface="Levenim MT"/>
              </a:rPr>
              <a:t>, find, name and write fractions a third of a length, shape, set of objects or quantity.  </a:t>
            </a:r>
          </a:p>
          <a:p>
            <a:endParaRPr lang="en-GB" altLang="en-US" sz="3200" dirty="0" smtClean="0">
              <a:latin typeface="Segoe Print" pitchFamily="2" charset="0"/>
              <a:ea typeface="Please write me a song"/>
              <a:cs typeface="Levenim MT"/>
            </a:endParaRPr>
          </a:p>
        </p:txBody>
      </p:sp>
    </p:spTree>
    <p:extLst>
      <p:ext uri="{BB962C8B-B14F-4D97-AF65-F5344CB8AC3E}">
        <p14:creationId xmlns:p14="http://schemas.microsoft.com/office/powerpoint/2010/main" val="767348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508000" y="1057275"/>
            <a:ext cx="8128000" cy="186766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endParaRPr lang="en-GB" altLang="en-US" sz="2000" dirty="0" smtClean="0">
              <a:solidFill>
                <a:srgbClr val="FF0000"/>
              </a:solidFill>
              <a:latin typeface="Gotham"/>
              <a:ea typeface="Gotham"/>
              <a:cs typeface="Gotham"/>
            </a:endParaRPr>
          </a:p>
        </p:txBody>
      </p:sp>
      <p:pic>
        <p:nvPicPr>
          <p:cNvPr id="2" name="Content Placeholder 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996952"/>
            <a:ext cx="6896772" cy="26642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8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27" y="2132856"/>
            <a:ext cx="671441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23" y="2492896"/>
            <a:ext cx="610715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16869"/>
            <a:ext cx="5400600" cy="29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4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37" y="2466925"/>
            <a:ext cx="5152019" cy="299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6396449" cy="98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522" y="3284984"/>
            <a:ext cx="4960763" cy="206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3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16052"/>
            <a:ext cx="4680520" cy="378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387350" y="792163"/>
            <a:ext cx="8128000" cy="190817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Year 2  Spring Block 4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r>
              <a:rPr lang="en-GB" altLang="en-US" dirty="0" smtClean="0">
                <a:latin typeface="Gotham"/>
                <a:ea typeface="Gotham"/>
                <a:cs typeface="Gotham"/>
              </a:rPr>
              <a:t>Fractions</a:t>
            </a:r>
          </a:p>
        </p:txBody>
      </p:sp>
      <p:sp>
        <p:nvSpPr>
          <p:cNvPr id="18435" name="Content Placeholder 4"/>
          <p:cNvSpPr txBox="1">
            <a:spLocks/>
          </p:cNvSpPr>
          <p:nvPr/>
        </p:nvSpPr>
        <p:spPr bwMode="auto">
          <a:xfrm>
            <a:off x="712788" y="2525713"/>
            <a:ext cx="788670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altLang="en-US" sz="2400" b="1" i="1" dirty="0" smtClean="0">
                <a:solidFill>
                  <a:prstClr val="black"/>
                </a:solidFill>
                <a:latin typeface="Segoe Print" pitchFamily="2" charset="0"/>
                <a:ea typeface="Please write me a song"/>
                <a:cs typeface="Levenim MT"/>
              </a:rPr>
              <a:t>Unit Fractions</a:t>
            </a:r>
            <a:endParaRPr lang="en-GB" altLang="en-US" sz="2400" b="1" i="1" dirty="0">
              <a:solidFill>
                <a:prstClr val="black"/>
              </a:solidFill>
              <a:latin typeface="Segoe Print" pitchFamily="2" charset="0"/>
              <a:ea typeface="Please write me a song"/>
              <a:cs typeface="Levenim MT"/>
            </a:endParaRPr>
          </a:p>
          <a:p>
            <a:pPr algn="ctr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altLang="en-US" sz="2400" b="1" i="1" dirty="0">
                <a:solidFill>
                  <a:prstClr val="black"/>
                </a:solidFill>
                <a:latin typeface="Segoe Print" pitchFamily="2" charset="0"/>
                <a:ea typeface="Please write me a song"/>
                <a:cs typeface="Levenim MT"/>
              </a:rPr>
              <a:t>NCLO: </a:t>
            </a:r>
            <a:endParaRPr lang="en-GB" altLang="en-US" sz="2400" b="1" dirty="0">
              <a:solidFill>
                <a:prstClr val="black"/>
              </a:solidFill>
              <a:latin typeface="Gotham Book"/>
              <a:ea typeface="Please write me a song"/>
              <a:cs typeface="Levenim MT"/>
            </a:endParaRPr>
          </a:p>
          <a:p>
            <a:pPr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altLang="en-US" sz="2400" dirty="0" smtClean="0">
                <a:solidFill>
                  <a:prstClr val="black"/>
                </a:solidFill>
                <a:latin typeface="Segoe Print" pitchFamily="2" charset="0"/>
                <a:ea typeface="Please write me a song"/>
                <a:cs typeface="Levenim MT"/>
              </a:rPr>
              <a:t>To </a:t>
            </a:r>
            <a:r>
              <a:rPr lang="en-US" altLang="en-US" sz="2400" dirty="0" err="1">
                <a:solidFill>
                  <a:prstClr val="black"/>
                </a:solidFill>
                <a:latin typeface="Segoe Print" pitchFamily="2" charset="0"/>
                <a:ea typeface="Please write me a song"/>
                <a:cs typeface="Levenim MT"/>
              </a:rPr>
              <a:t>r</a:t>
            </a:r>
            <a:r>
              <a:rPr lang="en-US" altLang="en-US" sz="2400" dirty="0" err="1" smtClean="0">
                <a:solidFill>
                  <a:prstClr val="black"/>
                </a:solidFill>
                <a:latin typeface="Segoe Print" pitchFamily="2" charset="0"/>
                <a:ea typeface="Please write me a song"/>
                <a:cs typeface="Levenim MT"/>
              </a:rPr>
              <a:t>ecognise</a:t>
            </a:r>
            <a:r>
              <a:rPr lang="en-US" altLang="en-US" sz="2400" dirty="0">
                <a:solidFill>
                  <a:prstClr val="black"/>
                </a:solidFill>
                <a:latin typeface="Segoe Print" pitchFamily="2" charset="0"/>
                <a:ea typeface="Please write me a song"/>
                <a:cs typeface="Levenim MT"/>
              </a:rPr>
              <a:t>, find, name and write </a:t>
            </a:r>
            <a:r>
              <a:rPr lang="en-US" altLang="en-US" sz="2400" dirty="0" smtClean="0">
                <a:solidFill>
                  <a:prstClr val="black"/>
                </a:solidFill>
                <a:latin typeface="Segoe Print" pitchFamily="2" charset="0"/>
                <a:ea typeface="Please write me a song"/>
                <a:cs typeface="Levenim MT"/>
              </a:rPr>
              <a:t>fractions of </a:t>
            </a:r>
            <a:r>
              <a:rPr lang="en-US" altLang="en-US" sz="2400" dirty="0">
                <a:solidFill>
                  <a:prstClr val="black"/>
                </a:solidFill>
                <a:latin typeface="Segoe Print" pitchFamily="2" charset="0"/>
                <a:ea typeface="Please write me a song"/>
                <a:cs typeface="Levenim MT"/>
              </a:rPr>
              <a:t>a length, shape, set of objects or quantity.  </a:t>
            </a:r>
          </a:p>
          <a:p>
            <a:pPr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2400" dirty="0">
                <a:solidFill>
                  <a:prstClr val="black"/>
                </a:solidFill>
                <a:latin typeface="Segoe Print" pitchFamily="2" charset="0"/>
                <a:ea typeface="Please write me a song"/>
                <a:cs typeface="Levenim MT"/>
              </a:rPr>
              <a:t> </a:t>
            </a:r>
          </a:p>
          <a:p>
            <a:pPr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2400" dirty="0">
                <a:solidFill>
                  <a:prstClr val="black"/>
                </a:solidFill>
                <a:latin typeface="Segoe Print" pitchFamily="2" charset="0"/>
                <a:ea typeface="Please write me a song"/>
                <a:cs typeface="Levenim MT"/>
              </a:rPr>
              <a:t>Write simple fractions </a:t>
            </a:r>
            <a:r>
              <a:rPr lang="en-US" altLang="en-US" sz="2400" dirty="0" smtClean="0">
                <a:solidFill>
                  <a:prstClr val="black"/>
                </a:solidFill>
                <a:latin typeface="Segoe Print" pitchFamily="2" charset="0"/>
                <a:ea typeface="Please write me a song"/>
                <a:cs typeface="Levenim MT"/>
              </a:rPr>
              <a:t>for </a:t>
            </a:r>
            <a:r>
              <a:rPr lang="en-US" altLang="en-US" sz="2400" dirty="0">
                <a:solidFill>
                  <a:prstClr val="black"/>
                </a:solidFill>
                <a:latin typeface="Segoe Print" pitchFamily="2" charset="0"/>
                <a:ea typeface="Please write me a song"/>
                <a:cs typeface="Levenim MT"/>
              </a:rPr>
              <a:t>and </a:t>
            </a:r>
            <a:r>
              <a:rPr lang="en-US" altLang="en-US" sz="2400" dirty="0" err="1">
                <a:solidFill>
                  <a:prstClr val="black"/>
                </a:solidFill>
                <a:latin typeface="Segoe Print" pitchFamily="2" charset="0"/>
                <a:ea typeface="Please write me a song"/>
                <a:cs typeface="Levenim MT"/>
              </a:rPr>
              <a:t>recognise</a:t>
            </a:r>
            <a:r>
              <a:rPr lang="en-US" altLang="en-US" sz="2400" dirty="0">
                <a:solidFill>
                  <a:prstClr val="black"/>
                </a:solidFill>
                <a:latin typeface="Segoe Print" pitchFamily="2" charset="0"/>
                <a:ea typeface="Please write me a song"/>
                <a:cs typeface="Levenim MT"/>
              </a:rPr>
              <a:t> the </a:t>
            </a:r>
            <a:r>
              <a:rPr lang="en-US" altLang="en-US" sz="2400" dirty="0" smtClean="0">
                <a:solidFill>
                  <a:prstClr val="black"/>
                </a:solidFill>
                <a:latin typeface="Segoe Print" pitchFamily="2" charset="0"/>
                <a:ea typeface="Please write me a song"/>
                <a:cs typeface="Levenim MT"/>
              </a:rPr>
              <a:t>equivalence.</a:t>
            </a:r>
            <a:endParaRPr lang="en-GB" altLang="en-US" sz="2400" dirty="0">
              <a:solidFill>
                <a:prstClr val="black"/>
              </a:solidFill>
              <a:latin typeface="Segoe Print" pitchFamily="2" charset="0"/>
              <a:ea typeface="Please write me a song"/>
              <a:cs typeface="Levenim MT"/>
            </a:endParaRPr>
          </a:p>
        </p:txBody>
      </p:sp>
    </p:spTree>
    <p:extLst>
      <p:ext uri="{BB962C8B-B14F-4D97-AF65-F5344CB8AC3E}">
        <p14:creationId xmlns:p14="http://schemas.microsoft.com/office/powerpoint/2010/main" val="2655790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>
          <a:xfrm>
            <a:off x="508000" y="923925"/>
            <a:ext cx="8128000" cy="1325563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smtClean="0">
                <a:latin typeface="Gotham"/>
                <a:ea typeface="Gotham"/>
                <a:cs typeface="Gotham"/>
              </a:rPr>
              <a:t> and questions</a:t>
            </a:r>
          </a:p>
        </p:txBody>
      </p:sp>
      <p:sp>
        <p:nvSpPr>
          <p:cNvPr id="20482" name="Content Placeholder 6"/>
          <p:cNvSpPr>
            <a:spLocks noGrp="1"/>
          </p:cNvSpPr>
          <p:nvPr>
            <p:ph idx="1"/>
          </p:nvPr>
        </p:nvSpPr>
        <p:spPr bwMode="auto">
          <a:xfrm>
            <a:off x="628650" y="2233613"/>
            <a:ext cx="7886700" cy="4037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>
              <a:defRPr/>
            </a:pPr>
            <a:r>
              <a:rPr lang="en-GB" altLang="en-US" sz="2600" dirty="0" smtClean="0">
                <a:solidFill>
                  <a:srgbClr val="FF0000"/>
                </a:solidFill>
                <a:latin typeface="Gotham Book"/>
                <a:ea typeface="Gotham Book"/>
                <a:cs typeface="Gotham Book"/>
              </a:rPr>
              <a:t>Denominator, numerator, parts of</a:t>
            </a:r>
          </a:p>
          <a:p>
            <a:pPr algn="l" eaLnBrk="1" hangingPunct="1">
              <a:defRPr/>
            </a:pPr>
            <a:endParaRPr lang="en-GB" altLang="en-US" sz="2600" dirty="0" smtClean="0">
              <a:solidFill>
                <a:srgbClr val="FF0000"/>
              </a:solidFill>
              <a:latin typeface="Gotham Book"/>
              <a:ea typeface="Gotham Book"/>
              <a:cs typeface="Gotham Book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7272808" cy="316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5"/>
            <a:ext cx="8128000" cy="563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98" y="1844824"/>
            <a:ext cx="6845586" cy="31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5"/>
            <a:ext cx="8128000" cy="563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84" y="2060848"/>
            <a:ext cx="710169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5"/>
            <a:ext cx="8128000" cy="563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46" y="2204864"/>
            <a:ext cx="754075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188" y="1247775"/>
            <a:ext cx="8128000" cy="563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4320480" cy="397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188" y="1247775"/>
            <a:ext cx="8128000" cy="563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08920"/>
            <a:ext cx="658124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188" y="1247775"/>
            <a:ext cx="8128000" cy="563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50979"/>
            <a:ext cx="4752528" cy="38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8163" y="2741613"/>
            <a:ext cx="7886700" cy="3532187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Non Unit Fractions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</a:t>
            </a:r>
            <a:r>
              <a:rPr lang="en-US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, find, name and write fractions </a:t>
            </a:r>
            <a:r>
              <a:rPr lang="en-US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of 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 length, shape, set of objects or quantity.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Write simple </a:t>
            </a:r>
            <a:r>
              <a:rPr lang="en-US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fractions and </a:t>
            </a:r>
            <a:r>
              <a:rPr lang="en-US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the equivalence of </a:t>
            </a:r>
            <a:r>
              <a:rPr lang="en-US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two quarters 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</a:t>
            </a:r>
            <a:r>
              <a:rPr lang="en-US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half. </a:t>
            </a:r>
            <a:endParaRPr lang="en-GB" sz="3200" dirty="0"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30723" name="Title 3"/>
          <p:cNvSpPr txBox="1">
            <a:spLocks/>
          </p:cNvSpPr>
          <p:nvPr/>
        </p:nvSpPr>
        <p:spPr bwMode="auto">
          <a:xfrm>
            <a:off x="538163" y="808038"/>
            <a:ext cx="8128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4400" b="1" dirty="0">
                <a:solidFill>
                  <a:prstClr val="black"/>
                </a:solidFill>
                <a:latin typeface="Gotham"/>
                <a:ea typeface="Gotham"/>
                <a:cs typeface="Gotham"/>
              </a:rPr>
              <a:t>Year 2  Spring Block </a:t>
            </a:r>
            <a:r>
              <a:rPr lang="en-GB" altLang="en-US" sz="4400" b="1" dirty="0" smtClean="0">
                <a:solidFill>
                  <a:prstClr val="black"/>
                </a:solidFill>
                <a:latin typeface="Gotham"/>
                <a:ea typeface="Gotham"/>
                <a:cs typeface="Gotham"/>
              </a:rPr>
              <a:t>4</a:t>
            </a:r>
            <a:r>
              <a:rPr lang="en-GB" altLang="en-US" sz="4400" b="1" dirty="0">
                <a:solidFill>
                  <a:prstClr val="black"/>
                </a:solidFill>
                <a:latin typeface="Gotham"/>
                <a:ea typeface="Gotham"/>
                <a:cs typeface="Gotham"/>
              </a:rPr>
              <a:t/>
            </a:r>
            <a:br>
              <a:rPr lang="en-GB" altLang="en-US" sz="4400" b="1" dirty="0">
                <a:solidFill>
                  <a:prstClr val="black"/>
                </a:solidFill>
                <a:latin typeface="Gotham"/>
                <a:ea typeface="Gotham"/>
                <a:cs typeface="Gotham"/>
              </a:rPr>
            </a:br>
            <a:r>
              <a:rPr lang="en-GB" altLang="en-US" sz="4400" b="1" dirty="0" smtClean="0">
                <a:solidFill>
                  <a:prstClr val="black"/>
                </a:solidFill>
                <a:latin typeface="Gotham"/>
                <a:ea typeface="Gotham"/>
                <a:cs typeface="Gotham"/>
              </a:rPr>
              <a:t>Fractions</a:t>
            </a:r>
            <a:endParaRPr lang="en-GB" altLang="en-US" sz="4400" b="1" dirty="0">
              <a:solidFill>
                <a:prstClr val="black"/>
              </a:solidFill>
              <a:latin typeface="Gotham"/>
              <a:ea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3359652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012083" cy="479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4603576" cy="91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7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5"/>
          <p:cNvSpPr>
            <a:spLocks noGrp="1"/>
          </p:cNvSpPr>
          <p:nvPr>
            <p:ph type="title"/>
          </p:nvPr>
        </p:nvSpPr>
        <p:spPr>
          <a:xfrm>
            <a:off x="508000" y="923925"/>
            <a:ext cx="8128000" cy="1325563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smtClean="0">
                <a:latin typeface="Gotham"/>
                <a:ea typeface="Gotham"/>
                <a:cs typeface="Gotham"/>
              </a:rPr>
              <a:t> and questions</a:t>
            </a:r>
          </a:p>
        </p:txBody>
      </p:sp>
      <p:sp>
        <p:nvSpPr>
          <p:cNvPr id="20482" name="Content Placeholder 6"/>
          <p:cNvSpPr>
            <a:spLocks noGrp="1"/>
          </p:cNvSpPr>
          <p:nvPr>
            <p:ph idx="1"/>
          </p:nvPr>
        </p:nvSpPr>
        <p:spPr bwMode="auto">
          <a:xfrm>
            <a:off x="628650" y="2233613"/>
            <a:ext cx="7886700" cy="4037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l">
              <a:defRPr/>
            </a:pPr>
            <a:r>
              <a:rPr lang="en-GB" altLang="en-US" sz="2600" dirty="0" smtClean="0">
                <a:solidFill>
                  <a:srgbClr val="FF0000"/>
                </a:solidFill>
                <a:latin typeface="Gotham Book"/>
                <a:ea typeface="Gotham Book"/>
                <a:cs typeface="Gotham Book"/>
              </a:rPr>
              <a:t>Denominator, numerator, unit fraction, non unit fraction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0968"/>
            <a:ext cx="6192688" cy="283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5"/>
            <a:ext cx="8128000" cy="563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14" y="1628800"/>
            <a:ext cx="6577753" cy="36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5"/>
            <a:ext cx="8128000" cy="563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9" y="2276872"/>
            <a:ext cx="806653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5"/>
            <a:ext cx="8128000" cy="563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93" y="2698712"/>
            <a:ext cx="7242291" cy="20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19227"/>
            <a:ext cx="4754800" cy="38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4464496" cy="444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 txBox="1">
            <a:spLocks/>
          </p:cNvSpPr>
          <p:nvPr/>
        </p:nvSpPr>
        <p:spPr bwMode="auto">
          <a:xfrm>
            <a:off x="466725" y="712788"/>
            <a:ext cx="8128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4400" b="1" dirty="0">
                <a:solidFill>
                  <a:prstClr val="black"/>
                </a:solidFill>
                <a:latin typeface="Gotham"/>
                <a:ea typeface="Gotham"/>
                <a:cs typeface="Gotham"/>
              </a:rPr>
              <a:t>Year 2  Spring Block </a:t>
            </a:r>
            <a:r>
              <a:rPr lang="en-GB" altLang="en-US" sz="4400" b="1" dirty="0" smtClean="0">
                <a:solidFill>
                  <a:prstClr val="black"/>
                </a:solidFill>
                <a:latin typeface="Gotham"/>
                <a:ea typeface="Gotham"/>
                <a:cs typeface="Gotham"/>
              </a:rPr>
              <a:t>4</a:t>
            </a:r>
            <a:r>
              <a:rPr lang="en-GB" altLang="en-US" sz="4400" b="1" dirty="0">
                <a:solidFill>
                  <a:prstClr val="black"/>
                </a:solidFill>
                <a:latin typeface="Gotham"/>
                <a:ea typeface="Gotham"/>
                <a:cs typeface="Gotham"/>
              </a:rPr>
              <a:t/>
            </a:r>
            <a:br>
              <a:rPr lang="en-GB" altLang="en-US" sz="4400" b="1" dirty="0">
                <a:solidFill>
                  <a:prstClr val="black"/>
                </a:solidFill>
                <a:latin typeface="Gotham"/>
                <a:ea typeface="Gotham"/>
                <a:cs typeface="Gotham"/>
              </a:rPr>
            </a:br>
            <a:r>
              <a:rPr lang="en-GB" altLang="en-US" sz="4400" b="1" dirty="0" smtClean="0">
                <a:solidFill>
                  <a:prstClr val="black"/>
                </a:solidFill>
                <a:latin typeface="Gotham"/>
                <a:ea typeface="Gotham"/>
                <a:cs typeface="Gotham"/>
              </a:rPr>
              <a:t>Fractions</a:t>
            </a:r>
            <a:endParaRPr lang="en-GB" altLang="en-US" sz="4400" b="1" dirty="0">
              <a:solidFill>
                <a:prstClr val="black"/>
              </a:solidFill>
              <a:latin typeface="Gotham"/>
              <a:ea typeface="Gotham"/>
              <a:cs typeface="Gotham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787400" y="2654300"/>
            <a:ext cx="7886700" cy="3103563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Equivalence of two quarters and a half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</a:t>
            </a:r>
            <a:r>
              <a:rPr lang="en-US" sz="3200" b="1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</a:t>
            </a:r>
            <a:r>
              <a:rPr lang="en-US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, find, name and write fractions </a:t>
            </a:r>
            <a:r>
              <a:rPr lang="en-US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of </a:t>
            </a:r>
            <a:r>
              <a:rPr lang="en-US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 length, shape, set of objects or quantity.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Write simple fractions </a:t>
            </a:r>
            <a:r>
              <a:rPr lang="en-US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</a:t>
            </a:r>
            <a:r>
              <a:rPr lang="en-US" sz="3200" b="1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</a:t>
            </a:r>
            <a:r>
              <a:rPr lang="en-US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the equivalence of </a:t>
            </a:r>
            <a:r>
              <a:rPr lang="en-US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two quarters </a:t>
            </a:r>
            <a:r>
              <a:rPr lang="en-US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</a:t>
            </a:r>
            <a:r>
              <a:rPr lang="en-US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 half </a:t>
            </a:r>
            <a:r>
              <a:rPr lang="en-US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11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5"/>
          <p:cNvSpPr>
            <a:spLocks noGrp="1"/>
          </p:cNvSpPr>
          <p:nvPr>
            <p:ph type="title"/>
          </p:nvPr>
        </p:nvSpPr>
        <p:spPr>
          <a:xfrm>
            <a:off x="508000" y="1057275"/>
            <a:ext cx="8128000" cy="1325563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</a:p>
        </p:txBody>
      </p:sp>
      <p:sp>
        <p:nvSpPr>
          <p:cNvPr id="33794" name="Content Placeholder 6"/>
          <p:cNvSpPr>
            <a:spLocks noGrp="1"/>
          </p:cNvSpPr>
          <p:nvPr>
            <p:ph idx="1"/>
          </p:nvPr>
        </p:nvSpPr>
        <p:spPr bwMode="auto">
          <a:xfrm>
            <a:off x="628650" y="2382838"/>
            <a:ext cx="7886700" cy="3540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>
              <a:defRPr/>
            </a:pPr>
            <a:r>
              <a:rPr lang="en-GB" altLang="en-US" sz="2400" dirty="0" smtClean="0">
                <a:solidFill>
                  <a:srgbClr val="FF0000"/>
                </a:solidFill>
                <a:latin typeface="Gotham Book"/>
                <a:ea typeface="Gotham Book"/>
                <a:cs typeface="Gotham Book"/>
              </a:rPr>
              <a:t>Denominator, numerator, equivalence, unit, non unit</a:t>
            </a:r>
          </a:p>
          <a:p>
            <a:pPr algn="l">
              <a:defRPr/>
            </a:pPr>
            <a:endParaRPr lang="en-GB" altLang="en-US" sz="2400" dirty="0" smtClean="0">
              <a:solidFill>
                <a:srgbClr val="FF0000"/>
              </a:solidFill>
              <a:latin typeface="Gotham Book"/>
              <a:ea typeface="Gotham Book"/>
              <a:cs typeface="Gotham Book"/>
            </a:endParaRPr>
          </a:p>
          <a:p>
            <a:pPr algn="l" eaLnBrk="1" hangingPunct="1">
              <a:defRPr/>
            </a:pPr>
            <a:endParaRPr lang="en-GB" altLang="en-US" sz="2400" dirty="0" smtClean="0">
              <a:solidFill>
                <a:srgbClr val="FF0000"/>
              </a:solidFill>
              <a:latin typeface="Gotham Book"/>
              <a:ea typeface="Gotham Book"/>
              <a:cs typeface="Gotham Book"/>
            </a:endParaRPr>
          </a:p>
          <a:p>
            <a:pPr algn="l" eaLnBrk="1" hangingPunct="1">
              <a:defRPr/>
            </a:pPr>
            <a:endParaRPr lang="en-GB" altLang="en-US" sz="2400" dirty="0" smtClean="0">
              <a:latin typeface="Gotham Book"/>
              <a:ea typeface="Gotham Book"/>
              <a:cs typeface="Gotham Book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786878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5"/>
            <a:ext cx="8128000" cy="563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8" y="1916832"/>
            <a:ext cx="6841814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84772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24" y="2266890"/>
            <a:ext cx="6981915" cy="317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0"/>
            <a:ext cx="5184576" cy="94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88133"/>
            <a:ext cx="3240360" cy="321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0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84772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61" y="2847944"/>
            <a:ext cx="7737766" cy="173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6561"/>
            <a:ext cx="4968552" cy="35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5"/>
          <p:cNvSpPr>
            <a:spLocks noGrp="1"/>
          </p:cNvSpPr>
          <p:nvPr>
            <p:ph type="title"/>
          </p:nvPr>
        </p:nvSpPr>
        <p:spPr>
          <a:xfrm>
            <a:off x="635000" y="688975"/>
            <a:ext cx="8128000" cy="1325563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4" y="2895572"/>
            <a:ext cx="7051072" cy="21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5"/>
          <p:cNvSpPr>
            <a:spLocks noGrp="1"/>
          </p:cNvSpPr>
          <p:nvPr>
            <p:ph type="title"/>
          </p:nvPr>
        </p:nvSpPr>
        <p:spPr>
          <a:xfrm>
            <a:off x="238125" y="307975"/>
            <a:ext cx="8128000" cy="1325563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68389"/>
            <a:ext cx="4354503" cy="410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36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 txBox="1">
            <a:spLocks/>
          </p:cNvSpPr>
          <p:nvPr/>
        </p:nvSpPr>
        <p:spPr bwMode="auto">
          <a:xfrm>
            <a:off x="696913" y="600075"/>
            <a:ext cx="8128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4400" b="1" dirty="0">
                <a:solidFill>
                  <a:prstClr val="black"/>
                </a:solidFill>
                <a:latin typeface="Gotham"/>
                <a:ea typeface="Gotham"/>
                <a:cs typeface="Gotham"/>
              </a:rPr>
              <a:t>Year 2  Spring Block </a:t>
            </a:r>
            <a:r>
              <a:rPr lang="en-GB" altLang="en-US" sz="4400" b="1" dirty="0" smtClean="0">
                <a:solidFill>
                  <a:prstClr val="black"/>
                </a:solidFill>
                <a:latin typeface="Gotham"/>
                <a:ea typeface="Gotham"/>
                <a:cs typeface="Gotham"/>
              </a:rPr>
              <a:t>4</a:t>
            </a:r>
            <a:r>
              <a:rPr lang="en-GB" altLang="en-US" sz="4400" b="1" dirty="0">
                <a:solidFill>
                  <a:prstClr val="black"/>
                </a:solidFill>
                <a:latin typeface="Gotham"/>
                <a:ea typeface="Gotham"/>
                <a:cs typeface="Gotham"/>
              </a:rPr>
              <a:t/>
            </a:r>
            <a:br>
              <a:rPr lang="en-GB" altLang="en-US" sz="4400" b="1" dirty="0">
                <a:solidFill>
                  <a:prstClr val="black"/>
                </a:solidFill>
                <a:latin typeface="Gotham"/>
                <a:ea typeface="Gotham"/>
                <a:cs typeface="Gotham"/>
              </a:rPr>
            </a:br>
            <a:r>
              <a:rPr lang="en-GB" altLang="en-US" sz="4400" b="1" dirty="0" smtClean="0">
                <a:solidFill>
                  <a:prstClr val="black"/>
                </a:solidFill>
                <a:latin typeface="Gotham"/>
                <a:ea typeface="Gotham"/>
                <a:cs typeface="Gotham"/>
              </a:rPr>
              <a:t>Fractions</a:t>
            </a:r>
            <a:endParaRPr lang="en-GB" altLang="en-US" sz="4400" b="1" dirty="0">
              <a:solidFill>
                <a:prstClr val="black"/>
              </a:solidFill>
              <a:latin typeface="Gotham"/>
              <a:ea typeface="Gotham"/>
              <a:cs typeface="Gotham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696913" y="2547938"/>
            <a:ext cx="7886700" cy="363855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Find Three Quarters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</a:t>
            </a:r>
            <a:r>
              <a:rPr lang="en-US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, find, name and write fractions </a:t>
            </a:r>
            <a:r>
              <a:rPr lang="en-US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of 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 length, shape, set of objects or quantity.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Write simple fractions </a:t>
            </a:r>
            <a:r>
              <a:rPr lang="en-US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</a:t>
            </a:r>
            <a:r>
              <a:rPr lang="en-US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the equivalence of </a:t>
            </a:r>
            <a:r>
              <a:rPr lang="en-US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two quarters 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</a:t>
            </a:r>
            <a:r>
              <a:rPr lang="en-US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 half </a:t>
            </a:r>
            <a:r>
              <a:rPr lang="en-GB" sz="3200" dirty="0" smtClean="0"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GB" sz="3200" dirty="0"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5"/>
          <p:cNvSpPr>
            <a:spLocks noGrp="1"/>
          </p:cNvSpPr>
          <p:nvPr>
            <p:ph type="title"/>
          </p:nvPr>
        </p:nvSpPr>
        <p:spPr>
          <a:xfrm>
            <a:off x="373063" y="819150"/>
            <a:ext cx="8128000" cy="1325563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6552728" cy="2957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22048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Quarter, Half, Whole, Denominator, Numerator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84772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" y="2295465"/>
            <a:ext cx="6656807" cy="303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5"/>
            <a:ext cx="8128000" cy="563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2" y="1772817"/>
            <a:ext cx="75001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5"/>
            <a:ext cx="8128000" cy="563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5" y="2358969"/>
            <a:ext cx="6693325" cy="27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3386"/>
            <a:ext cx="5328592" cy="37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08000" y="1250950"/>
            <a:ext cx="8128000" cy="190817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Year 2  Spring Block 4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r>
              <a:rPr lang="en-GB" altLang="en-US" dirty="0" smtClean="0">
                <a:latin typeface="Gotham"/>
                <a:ea typeface="Gotham"/>
                <a:cs typeface="Gotham"/>
              </a:rPr>
              <a:t>Fractions</a:t>
            </a: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 bwMode="auto">
          <a:xfrm>
            <a:off x="628650" y="3159125"/>
            <a:ext cx="7886700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Recognise a half </a:t>
            </a:r>
          </a:p>
          <a:p>
            <a:pPr eaLnBrk="1" hangingPunct="1"/>
            <a:r>
              <a:rPr lang="en-GB" altLang="en-US" sz="3200" b="1" i="1" dirty="0" smtClean="0">
                <a:latin typeface="Segoe Print" pitchFamily="2" charset="0"/>
                <a:ea typeface="Please write me a song"/>
                <a:cs typeface="Levenim MT"/>
              </a:rPr>
              <a:t>NCLO: </a:t>
            </a:r>
            <a:endParaRPr lang="en-GB" altLang="en-US" b="1" dirty="0" smtClean="0">
              <a:latin typeface="Gotham Book"/>
              <a:ea typeface="Please write me a song"/>
              <a:cs typeface="Levenim MT"/>
            </a:endParaRPr>
          </a:p>
          <a:p>
            <a:r>
              <a:rPr lang="en-GB" altLang="en-US" dirty="0" smtClean="0">
                <a:latin typeface="Segoe Print" pitchFamily="2" charset="0"/>
                <a:ea typeface="Please write me a song"/>
                <a:cs typeface="Levenim MT"/>
              </a:rPr>
              <a:t>To </a:t>
            </a:r>
            <a:r>
              <a:rPr lang="en-US" altLang="en-US" dirty="0" err="1">
                <a:latin typeface="Segoe Print" pitchFamily="2" charset="0"/>
                <a:ea typeface="Please write me a song"/>
                <a:cs typeface="Levenim MT"/>
              </a:rPr>
              <a:t>r</a:t>
            </a:r>
            <a:r>
              <a:rPr lang="en-US" altLang="en-US" dirty="0" err="1" smtClean="0">
                <a:latin typeface="Segoe Print" pitchFamily="2" charset="0"/>
                <a:ea typeface="Please write me a song"/>
                <a:cs typeface="Levenim MT"/>
              </a:rPr>
              <a:t>ecognise</a:t>
            </a:r>
            <a:r>
              <a:rPr lang="en-US" altLang="en-US" dirty="0" smtClean="0">
                <a:latin typeface="Segoe Print" pitchFamily="2" charset="0"/>
                <a:ea typeface="Please write me a song"/>
                <a:cs typeface="Levenim MT"/>
              </a:rPr>
              <a:t>, find, name and write fractions ½ of length, shape, set of objects or quantity.  </a:t>
            </a:r>
          </a:p>
          <a:p>
            <a:endParaRPr lang="en-GB" altLang="en-US" sz="3200" dirty="0" smtClean="0">
              <a:latin typeface="Segoe Print" pitchFamily="2" charset="0"/>
              <a:ea typeface="Please write me a song"/>
              <a:cs typeface="Levenim MT"/>
            </a:endParaRPr>
          </a:p>
        </p:txBody>
      </p:sp>
    </p:spTree>
    <p:extLst>
      <p:ext uri="{BB962C8B-B14F-4D97-AF65-F5344CB8AC3E}">
        <p14:creationId xmlns:p14="http://schemas.microsoft.com/office/powerpoint/2010/main" val="2829278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3422826" cy="43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 txBox="1">
            <a:spLocks/>
          </p:cNvSpPr>
          <p:nvPr/>
        </p:nvSpPr>
        <p:spPr bwMode="auto">
          <a:xfrm>
            <a:off x="696913" y="600075"/>
            <a:ext cx="8128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4400" b="1" dirty="0">
                <a:solidFill>
                  <a:prstClr val="black"/>
                </a:solidFill>
                <a:latin typeface="Gotham"/>
                <a:ea typeface="Gotham"/>
                <a:cs typeface="Gotham"/>
              </a:rPr>
              <a:t>Year 2  Spring Block </a:t>
            </a:r>
            <a:r>
              <a:rPr lang="en-GB" altLang="en-US" sz="4400" b="1" dirty="0" smtClean="0">
                <a:solidFill>
                  <a:prstClr val="black"/>
                </a:solidFill>
                <a:latin typeface="Gotham"/>
                <a:ea typeface="Gotham"/>
                <a:cs typeface="Gotham"/>
              </a:rPr>
              <a:t>4</a:t>
            </a:r>
            <a:r>
              <a:rPr lang="en-GB" altLang="en-US" sz="4400" b="1" dirty="0">
                <a:solidFill>
                  <a:prstClr val="black"/>
                </a:solidFill>
                <a:latin typeface="Gotham"/>
                <a:ea typeface="Gotham"/>
                <a:cs typeface="Gotham"/>
              </a:rPr>
              <a:t/>
            </a:r>
            <a:br>
              <a:rPr lang="en-GB" altLang="en-US" sz="4400" b="1" dirty="0">
                <a:solidFill>
                  <a:prstClr val="black"/>
                </a:solidFill>
                <a:latin typeface="Gotham"/>
                <a:ea typeface="Gotham"/>
                <a:cs typeface="Gotham"/>
              </a:rPr>
            </a:br>
            <a:r>
              <a:rPr lang="en-GB" altLang="en-US" sz="4400" b="1" dirty="0" smtClean="0">
                <a:solidFill>
                  <a:prstClr val="black"/>
                </a:solidFill>
                <a:latin typeface="Gotham"/>
                <a:ea typeface="Gotham"/>
                <a:cs typeface="Gotham"/>
              </a:rPr>
              <a:t>Fractions</a:t>
            </a:r>
            <a:endParaRPr lang="en-GB" altLang="en-US" sz="4400" b="1" dirty="0">
              <a:solidFill>
                <a:prstClr val="black"/>
              </a:solidFill>
              <a:latin typeface="Gotham"/>
              <a:ea typeface="Gotham"/>
              <a:cs typeface="Gotham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696913" y="2547938"/>
            <a:ext cx="7886700" cy="363855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 In Fractions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</a:t>
            </a:r>
            <a:r>
              <a:rPr lang="en-US" sz="3200" i="1" dirty="0" err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, find, name and write fractions </a:t>
            </a:r>
            <a:r>
              <a:rPr lang="en-US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of 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 length, shape, set of objects or quantity.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Write simple fractions </a:t>
            </a:r>
            <a:r>
              <a:rPr lang="en-US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</a:t>
            </a:r>
            <a:r>
              <a:rPr lang="en-US" sz="3200" i="1" dirty="0" err="1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 the equivalence of </a:t>
            </a:r>
            <a:r>
              <a:rPr lang="en-US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two quarters </a:t>
            </a:r>
            <a:r>
              <a:rPr lang="en-US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</a:t>
            </a:r>
            <a:r>
              <a:rPr lang="en-US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 half </a:t>
            </a:r>
            <a:r>
              <a:rPr lang="en-GB" sz="3200" dirty="0" smtClean="0">
                <a:latin typeface="Segoe Print" charset="0"/>
                <a:ea typeface="Segoe Print" charset="0"/>
                <a:cs typeface="Segoe Print" charset="0"/>
              </a:rPr>
              <a:t>.</a:t>
            </a:r>
            <a:endParaRPr lang="en-GB" sz="3200" dirty="0"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5"/>
          <p:cNvSpPr>
            <a:spLocks noGrp="1"/>
          </p:cNvSpPr>
          <p:nvPr>
            <p:ph type="title"/>
          </p:nvPr>
        </p:nvSpPr>
        <p:spPr>
          <a:xfrm>
            <a:off x="373063" y="819150"/>
            <a:ext cx="8128000" cy="1325563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22048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Quarter, Half, Whole, Denominator, Numerator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2936"/>
            <a:ext cx="606924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84772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90721"/>
            <a:ext cx="6912768" cy="28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5"/>
            <a:ext cx="8128000" cy="563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4" y="2492896"/>
            <a:ext cx="787973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5"/>
            <a:ext cx="8128000" cy="563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6" y="2397071"/>
            <a:ext cx="7214537" cy="304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5040560" cy="424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66" y="1700808"/>
            <a:ext cx="508105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508000" y="1057275"/>
            <a:ext cx="8128000" cy="186766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endParaRPr lang="en-GB" altLang="en-US" sz="2000" dirty="0" smtClean="0">
              <a:solidFill>
                <a:srgbClr val="FF0000"/>
              </a:solidFill>
              <a:latin typeface="Gotham"/>
              <a:ea typeface="Gotham"/>
              <a:cs typeface="Gotha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256490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latin typeface="Segoe Print" pitchFamily="2" charset="0"/>
                <a:cs typeface="Levenim MT"/>
              </a:rPr>
              <a:t>Whole, part, fraction, equal, split, quantity, half </a:t>
            </a:r>
            <a:endParaRPr lang="en-GB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6369680" cy="227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6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820</Words>
  <Application>Microsoft Office PowerPoint</Application>
  <PresentationFormat>On-screen Show (4:3)</PresentationFormat>
  <Paragraphs>191</Paragraphs>
  <Slides>87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5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Year 2  Spring Block 4 Fractions</vt:lpstr>
      <vt:lpstr>Key vocabulary and questions </vt:lpstr>
      <vt:lpstr>Fluency</vt:lpstr>
      <vt:lpstr>Fluency</vt:lpstr>
      <vt:lpstr>Fluency</vt:lpstr>
      <vt:lpstr>Reasoning and problem solving</vt:lpstr>
      <vt:lpstr>Reasoning and problem solving</vt:lpstr>
      <vt:lpstr>Year 2  Spring Block 4 Fractions</vt:lpstr>
      <vt:lpstr>Key vocabulary and questions </vt:lpstr>
      <vt:lpstr>Fluency</vt:lpstr>
      <vt:lpstr>Fluency</vt:lpstr>
      <vt:lpstr>Fluency</vt:lpstr>
      <vt:lpstr>Reasoning and problem solving</vt:lpstr>
      <vt:lpstr>Reasoning and problem solving</vt:lpstr>
      <vt:lpstr>Year 2  Spring Block 4 Fractions</vt:lpstr>
      <vt:lpstr>Key vocabulary and questions </vt:lpstr>
      <vt:lpstr>Fluency</vt:lpstr>
      <vt:lpstr>Fluency</vt:lpstr>
      <vt:lpstr>Fluency</vt:lpstr>
      <vt:lpstr>Reasoning and problem solving</vt:lpstr>
      <vt:lpstr>Reasoning and problem solving</vt:lpstr>
      <vt:lpstr>Year 2  Spring Block 4 Fractions</vt:lpstr>
      <vt:lpstr>Key vocabulary and questions </vt:lpstr>
      <vt:lpstr>Fluency</vt:lpstr>
      <vt:lpstr>Fluency</vt:lpstr>
      <vt:lpstr>Fluency</vt:lpstr>
      <vt:lpstr>Reasoning and problem solving</vt:lpstr>
      <vt:lpstr>Reasoning and problem solving</vt:lpstr>
      <vt:lpstr>Year 2  Spring Block 4 Fractions</vt:lpstr>
      <vt:lpstr>Key vocabulary and questions 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2  Spring Block 4 Fractions</vt:lpstr>
      <vt:lpstr>Key vocabulary and questions </vt:lpstr>
      <vt:lpstr>Fluency</vt:lpstr>
      <vt:lpstr>Fluency</vt:lpstr>
      <vt:lpstr>Fluency</vt:lpstr>
      <vt:lpstr>Reasoning and problem solving</vt:lpstr>
      <vt:lpstr>Reasoning and problem solving</vt:lpstr>
      <vt:lpstr>Year 2  Spring Block 4 Fractions</vt:lpstr>
      <vt:lpstr>Key vocabulary and questions </vt:lpstr>
      <vt:lpstr>Fluency</vt:lpstr>
      <vt:lpstr>Fluency</vt:lpstr>
      <vt:lpstr>Fluency</vt:lpstr>
      <vt:lpstr>Reasoning and problem solving</vt:lpstr>
      <vt:lpstr>Reasoning and problem solving</vt:lpstr>
      <vt:lpstr>Year 2  Spring Block 4 Fractions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PowerPoint Presentation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PowerPoint Presentation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PowerPoint Presentation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PowerPoint Presentation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 Spring Block 4 Fractions</dc:title>
  <dc:creator>paula wills</dc:creator>
  <cp:lastModifiedBy>D Harper</cp:lastModifiedBy>
  <cp:revision>12</cp:revision>
  <dcterms:created xsi:type="dcterms:W3CDTF">2018-02-15T08:03:19Z</dcterms:created>
  <dcterms:modified xsi:type="dcterms:W3CDTF">2018-02-19T15:11:55Z</dcterms:modified>
</cp:coreProperties>
</file>