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36"/>
  </p:notesMasterIdLst>
  <p:handoutMasterIdLst>
    <p:handoutMasterId r:id="rId37"/>
  </p:handoutMasterIdLst>
  <p:sldIdLst>
    <p:sldId id="260" r:id="rId3"/>
    <p:sldId id="261" r:id="rId4"/>
    <p:sldId id="267" r:id="rId5"/>
    <p:sldId id="268" r:id="rId6"/>
    <p:sldId id="270" r:id="rId7"/>
    <p:sldId id="271" r:id="rId8"/>
    <p:sldId id="272" r:id="rId9"/>
    <p:sldId id="300" r:id="rId10"/>
    <p:sldId id="276" r:id="rId11"/>
    <p:sldId id="275" r:id="rId12"/>
    <p:sldId id="277" r:id="rId13"/>
    <p:sldId id="279" r:id="rId14"/>
    <p:sldId id="302" r:id="rId15"/>
    <p:sldId id="284" r:id="rId16"/>
    <p:sldId id="280" r:id="rId17"/>
    <p:sldId id="282" r:id="rId18"/>
    <p:sldId id="283" r:id="rId19"/>
    <p:sldId id="304" r:id="rId20"/>
    <p:sldId id="285" r:id="rId21"/>
    <p:sldId id="301" r:id="rId22"/>
    <p:sldId id="286" r:id="rId23"/>
    <p:sldId id="305" r:id="rId24"/>
    <p:sldId id="306" r:id="rId25"/>
    <p:sldId id="287" r:id="rId26"/>
    <p:sldId id="288" r:id="rId27"/>
    <p:sldId id="293" r:id="rId28"/>
    <p:sldId id="303" r:id="rId29"/>
    <p:sldId id="309" r:id="rId30"/>
    <p:sldId id="294" r:id="rId31"/>
    <p:sldId id="295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9460" autoAdjust="0"/>
  </p:normalViewPr>
  <p:slideViewPr>
    <p:cSldViewPr snapToGrid="0" snapToObjects="1">
      <p:cViewPr varScale="1">
        <p:scale>
          <a:sx n="91" d="100"/>
          <a:sy n="91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7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7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9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Spring Week 1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539" y="4063999"/>
            <a:ext cx="8766313" cy="2257288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11 and 12 Times Table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Recall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use multiplication and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division facts for multiplication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tables up to 12 × 12.</a:t>
            </a: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38215" r="60350" b="17753"/>
          <a:stretch/>
        </p:blipFill>
        <p:spPr bwMode="auto">
          <a:xfrm>
            <a:off x="2208564" y="1182413"/>
            <a:ext cx="4288998" cy="51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3" t="38394" r="27897" b="22431"/>
          <a:stretch/>
        </p:blipFill>
        <p:spPr bwMode="auto">
          <a:xfrm>
            <a:off x="2597426" y="1883390"/>
            <a:ext cx="3975652" cy="441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0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4</a:t>
            </a:r>
            <a:r>
              <a:rPr lang="en-GB" dirty="0" smtClean="0"/>
              <a:t> Spring Week </a:t>
            </a:r>
            <a:r>
              <a:rPr lang="en-GB" dirty="0"/>
              <a:t>2</a:t>
            </a:r>
            <a:r>
              <a:rPr lang="en-GB" dirty="0" smtClean="0"/>
              <a:t>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270" y="3621089"/>
            <a:ext cx="8905460" cy="255587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Factor Pairs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recognise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use factor pairs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</a:t>
            </a:r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commutativity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mental calculations.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2382344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783" y="2382344"/>
            <a:ext cx="86271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Factors, array, pairs.</a:t>
            </a:r>
          </a:p>
          <a:p>
            <a:endParaRPr lang="en-GB" sz="2800" dirty="0" smtClean="0"/>
          </a:p>
          <a:p>
            <a:r>
              <a:rPr lang="en-GB" sz="2800" dirty="0" smtClean="0"/>
              <a:t>Are </a:t>
            </a:r>
            <a:r>
              <a:rPr lang="en-GB" sz="2800" dirty="0"/>
              <a:t>there any other factor pairs for 12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r>
              <a:rPr lang="en-GB" sz="2800" dirty="0"/>
              <a:t>Can you prove this using arrays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r>
              <a:rPr lang="en-GB" sz="2800" dirty="0"/>
              <a:t>Do you notice a number that always appears when finding factor pairs?</a:t>
            </a:r>
          </a:p>
        </p:txBody>
      </p:sp>
    </p:spTree>
    <p:extLst>
      <p:ext uri="{BB962C8B-B14F-4D97-AF65-F5344CB8AC3E}">
        <p14:creationId xmlns:p14="http://schemas.microsoft.com/office/powerpoint/2010/main" val="21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8" t="21269" r="6960" b="46269"/>
          <a:stretch/>
        </p:blipFill>
        <p:spPr bwMode="auto">
          <a:xfrm>
            <a:off x="508000" y="1555844"/>
            <a:ext cx="7934526" cy="383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3" t="55037" r="6855" b="24627"/>
          <a:stretch/>
        </p:blipFill>
        <p:spPr bwMode="auto">
          <a:xfrm>
            <a:off x="195904" y="2180082"/>
            <a:ext cx="8850914" cy="270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22202" r="63498" b="20651"/>
          <a:stretch/>
        </p:blipFill>
        <p:spPr bwMode="auto">
          <a:xfrm>
            <a:off x="2278385" y="1736035"/>
            <a:ext cx="3794077" cy="452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4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1" t="21455" r="21121" b="44384"/>
          <a:stretch/>
        </p:blipFill>
        <p:spPr bwMode="auto">
          <a:xfrm>
            <a:off x="1744718" y="2181383"/>
            <a:ext cx="5813800" cy="379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8" t="57462" r="22027" b="14552"/>
          <a:stretch/>
        </p:blipFill>
        <p:spPr bwMode="auto">
          <a:xfrm>
            <a:off x="980660" y="1688365"/>
            <a:ext cx="7027015" cy="438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4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4</a:t>
            </a:r>
            <a:r>
              <a:rPr lang="en-GB" dirty="0" smtClean="0"/>
              <a:t> Spring Week 2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3485323"/>
            <a:ext cx="8020050" cy="2691640"/>
          </a:xfrm>
        </p:spPr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Efficient Multiplication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use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place value, known and derived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facts to multiply and divide mentally,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including: multiplying by 0 and 1;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dividing by 1; multiplying together</a:t>
            </a:r>
          </a:p>
        </p:txBody>
      </p:sp>
    </p:spTree>
    <p:extLst>
      <p:ext uri="{BB962C8B-B14F-4D97-AF65-F5344CB8AC3E}">
        <p14:creationId xmlns:p14="http://schemas.microsoft.com/office/powerpoint/2010/main" val="21711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06017" y="2382344"/>
            <a:ext cx="88789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Multiple, division, product, lots of, calculation </a:t>
            </a:r>
          </a:p>
          <a:p>
            <a:endParaRPr lang="en-GB" sz="2000" dirty="0" smtClean="0"/>
          </a:p>
          <a:p>
            <a:r>
              <a:rPr lang="en-GB" sz="2000" dirty="0" smtClean="0"/>
              <a:t>Draw </a:t>
            </a:r>
            <a:r>
              <a:rPr lang="en-GB" sz="2000" dirty="0"/>
              <a:t>an image for the statement:</a:t>
            </a:r>
          </a:p>
          <a:p>
            <a:r>
              <a:rPr lang="en-GB" sz="2000" dirty="0"/>
              <a:t>4 × 10 + 4 × 1 = ______ × </a:t>
            </a:r>
            <a:r>
              <a:rPr lang="en-GB" sz="2000" dirty="0" smtClean="0"/>
              <a:t>______</a:t>
            </a:r>
          </a:p>
          <a:p>
            <a:endParaRPr lang="en-GB" sz="2000" dirty="0"/>
          </a:p>
          <a:p>
            <a:r>
              <a:rPr lang="en-GB" sz="2000" dirty="0"/>
              <a:t>Can you write more of these statements for the 12 times tables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/>
              <a:t>Can you spot any patterns between the eleven and twelve times tables? Why do you think this happens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/>
              <a:t>Can you represent 88 ÷ 8 using a bar model? What’s the same and what’s different about this bar model and the one for 88 ÷ 11?</a:t>
            </a:r>
          </a:p>
        </p:txBody>
      </p:sp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61754" r="57413" b="8333"/>
          <a:stretch/>
        </p:blipFill>
        <p:spPr bwMode="auto">
          <a:xfrm>
            <a:off x="1576552" y="2659260"/>
            <a:ext cx="6639796" cy="330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1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3" t="23321" r="6016" b="48694"/>
          <a:stretch/>
        </p:blipFill>
        <p:spPr bwMode="auto">
          <a:xfrm>
            <a:off x="714702" y="1933490"/>
            <a:ext cx="8151001" cy="330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6" t="50000" r="5796" b="21150"/>
          <a:stretch/>
        </p:blipFill>
        <p:spPr bwMode="auto">
          <a:xfrm>
            <a:off x="198783" y="1759227"/>
            <a:ext cx="8640418" cy="360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8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9" t="78545" r="5806" b="5867"/>
          <a:stretch/>
        </p:blipFill>
        <p:spPr bwMode="auto">
          <a:xfrm>
            <a:off x="272954" y="2027184"/>
            <a:ext cx="8787109" cy="197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6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Reasoning and problem solving</a:t>
            </a:r>
            <a:endParaRPr lang="en-GB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7" t="21982" r="20910" b="35326"/>
          <a:stretch/>
        </p:blipFill>
        <p:spPr bwMode="auto">
          <a:xfrm>
            <a:off x="1865392" y="1608083"/>
            <a:ext cx="5131756" cy="462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47" y="1683648"/>
            <a:ext cx="3199710" cy="465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8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Spring Week </a:t>
            </a:r>
            <a:r>
              <a:rPr lang="en-GB" dirty="0"/>
              <a:t>2</a:t>
            </a:r>
            <a:r>
              <a:rPr lang="en-GB" dirty="0" smtClean="0"/>
              <a:t>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Written Methods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multiply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two digit and three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digit numbers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by a one digit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 using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formal written layout.</a:t>
            </a:r>
          </a:p>
        </p:txBody>
      </p:sp>
    </p:spTree>
    <p:extLst>
      <p:ext uri="{BB962C8B-B14F-4D97-AF65-F5344CB8AC3E}">
        <p14:creationId xmlns:p14="http://schemas.microsoft.com/office/powerpoint/2010/main" val="3873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62862" r="59617" b="16045"/>
          <a:stretch/>
        </p:blipFill>
        <p:spPr bwMode="auto">
          <a:xfrm>
            <a:off x="314095" y="3145907"/>
            <a:ext cx="7693269" cy="287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2604992"/>
            <a:ext cx="7337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Concrete </a:t>
            </a:r>
            <a:r>
              <a:rPr lang="en-GB" sz="2000" dirty="0" err="1" smtClean="0">
                <a:solidFill>
                  <a:srgbClr val="FF0000"/>
                </a:solidFill>
              </a:rPr>
              <a:t>manipulatives</a:t>
            </a:r>
            <a:r>
              <a:rPr lang="en-GB" sz="2000" dirty="0" smtClean="0">
                <a:solidFill>
                  <a:srgbClr val="FF0000"/>
                </a:solidFill>
              </a:rPr>
              <a:t>, repeated addition, multiply, partitioning.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62862" r="59617" b="16045"/>
          <a:stretch/>
        </p:blipFill>
        <p:spPr bwMode="auto">
          <a:xfrm>
            <a:off x="314095" y="3145907"/>
            <a:ext cx="7693269" cy="287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2604992"/>
            <a:ext cx="7337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Concrete </a:t>
            </a:r>
            <a:r>
              <a:rPr lang="en-GB" sz="2000" dirty="0" err="1" smtClean="0">
                <a:solidFill>
                  <a:srgbClr val="FF0000"/>
                </a:solidFill>
              </a:rPr>
              <a:t>manipulatives</a:t>
            </a:r>
            <a:r>
              <a:rPr lang="en-GB" sz="2000" dirty="0" smtClean="0">
                <a:solidFill>
                  <a:srgbClr val="FF0000"/>
                </a:solidFill>
              </a:rPr>
              <a:t>, repeated addition, multiply, partitioning.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9" t="20896" r="6435" b="48507"/>
          <a:stretch/>
        </p:blipFill>
        <p:spPr bwMode="auto">
          <a:xfrm>
            <a:off x="805217" y="1665026"/>
            <a:ext cx="8090800" cy="367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3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0" t="37546" r="17407" b="37273"/>
          <a:stretch/>
        </p:blipFill>
        <p:spPr bwMode="auto">
          <a:xfrm>
            <a:off x="1797269" y="1934817"/>
            <a:ext cx="6313061" cy="316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585459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8" t="51866" r="9897" b="17910"/>
          <a:stretch/>
        </p:blipFill>
        <p:spPr bwMode="auto">
          <a:xfrm>
            <a:off x="620083" y="1645446"/>
            <a:ext cx="8040126" cy="394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8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8" t="81716" r="20072" b="6250"/>
          <a:stretch/>
        </p:blipFill>
        <p:spPr bwMode="auto">
          <a:xfrm>
            <a:off x="1608083" y="2403194"/>
            <a:ext cx="6159062" cy="170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5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22463" r="63812" b="57836"/>
          <a:stretch/>
        </p:blipFill>
        <p:spPr bwMode="auto">
          <a:xfrm>
            <a:off x="508000" y="2086579"/>
            <a:ext cx="7795526" cy="324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5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t="66605" r="63392" b="8301"/>
          <a:stretch/>
        </p:blipFill>
        <p:spPr bwMode="auto">
          <a:xfrm>
            <a:off x="655091" y="2086578"/>
            <a:ext cx="7229952" cy="374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529789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5" t="62407" r="15876" b="6250"/>
          <a:stretch/>
        </p:blipFill>
        <p:spPr bwMode="auto">
          <a:xfrm>
            <a:off x="662610" y="1675761"/>
            <a:ext cx="7328452" cy="433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5" t="37862" r="60690" b="20337"/>
          <a:stretch/>
        </p:blipFill>
        <p:spPr bwMode="auto">
          <a:xfrm>
            <a:off x="2398643" y="1710651"/>
            <a:ext cx="4056748" cy="470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9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4" t="37686" r="27729" b="39180"/>
          <a:stretch/>
        </p:blipFill>
        <p:spPr bwMode="auto">
          <a:xfrm>
            <a:off x="2007476" y="2184143"/>
            <a:ext cx="5278477" cy="343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7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Spring Term Week  1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277" y="3621089"/>
            <a:ext cx="8746435" cy="2660441"/>
          </a:xfrm>
        </p:spPr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Multiply 3 numbers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Use place value, known and derived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facts to multiply and divide mentally,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including: multiplying by 0 and 1;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dividing by 1; multiplying together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three numbers.</a:t>
            </a: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69590" r="55421" b="6250"/>
          <a:stretch/>
        </p:blipFill>
        <p:spPr bwMode="auto">
          <a:xfrm>
            <a:off x="824909" y="2917510"/>
            <a:ext cx="7097683" cy="293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3514" y="2334111"/>
            <a:ext cx="758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Associative </a:t>
            </a:r>
            <a:r>
              <a:rPr lang="en-GB" sz="2400" dirty="0" smtClean="0">
                <a:solidFill>
                  <a:srgbClr val="FF0000"/>
                </a:solidFill>
              </a:rPr>
              <a:t>Law, calculation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28524" r="6331" b="8955"/>
          <a:stretch/>
        </p:blipFill>
        <p:spPr bwMode="auto">
          <a:xfrm>
            <a:off x="160512" y="1718088"/>
            <a:ext cx="8475488" cy="40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288</TotalTime>
  <Words>422</Words>
  <Application>Microsoft Office PowerPoint</Application>
  <PresentationFormat>On-screen Show (4:3)</PresentationFormat>
  <Paragraphs>86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4 Spring Week 1 Maths</vt:lpstr>
      <vt:lpstr>Key vocabulary and questions</vt:lpstr>
      <vt:lpstr>Fluency</vt:lpstr>
      <vt:lpstr>Fluency</vt:lpstr>
      <vt:lpstr>Reasoning and problem solving</vt:lpstr>
      <vt:lpstr>Reasoning and problem solving</vt:lpstr>
      <vt:lpstr>Year 4 Spring Term Week  1 Maths</vt:lpstr>
      <vt:lpstr>Key vocabulary and questions</vt:lpstr>
      <vt:lpstr>Fluency</vt:lpstr>
      <vt:lpstr>Fluency</vt:lpstr>
      <vt:lpstr>Reasoning and problem solving</vt:lpstr>
      <vt:lpstr>Year 4 Spring Week 2 Maths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4 Spring Week 2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Spring Week 2 Maths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 Harper</cp:lastModifiedBy>
  <cp:revision>72</cp:revision>
  <dcterms:created xsi:type="dcterms:W3CDTF">2017-06-27T15:09:43Z</dcterms:created>
  <dcterms:modified xsi:type="dcterms:W3CDTF">2017-12-18T14:44:19Z</dcterms:modified>
</cp:coreProperties>
</file>