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60" r:id="rId3"/>
    <p:sldId id="407" r:id="rId4"/>
    <p:sldId id="406" r:id="rId5"/>
    <p:sldId id="405" r:id="rId6"/>
    <p:sldId id="403" r:id="rId7"/>
    <p:sldId id="409" r:id="rId8"/>
    <p:sldId id="354" r:id="rId9"/>
    <p:sldId id="410" r:id="rId10"/>
    <p:sldId id="411" r:id="rId11"/>
    <p:sldId id="412" r:id="rId12"/>
    <p:sldId id="413" r:id="rId13"/>
    <p:sldId id="414" r:id="rId14"/>
    <p:sldId id="415" r:id="rId15"/>
    <p:sldId id="362" r:id="rId16"/>
    <p:sldId id="416" r:id="rId17"/>
    <p:sldId id="417" r:id="rId18"/>
    <p:sldId id="418" r:id="rId19"/>
    <p:sldId id="420" r:id="rId20"/>
    <p:sldId id="421" r:id="rId21"/>
    <p:sldId id="370" r:id="rId22"/>
    <p:sldId id="423" r:id="rId23"/>
    <p:sldId id="424" r:id="rId24"/>
    <p:sldId id="425" r:id="rId25"/>
    <p:sldId id="427" r:id="rId26"/>
    <p:sldId id="426" r:id="rId27"/>
    <p:sldId id="42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5872" autoAdjust="0"/>
  </p:normalViewPr>
  <p:slideViewPr>
    <p:cSldViewPr snapToGrid="0" snapToObjects="1">
      <p:cViewPr varScale="1">
        <p:scale>
          <a:sx n="125" d="100"/>
          <a:sy n="125" d="100"/>
        </p:scale>
        <p:origin x="6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theme" Target="../theme/theme2.xml"/><Relationship Id="rId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</a:t>
            </a:r>
            <a:r>
              <a:rPr lang="en-GB" dirty="0" smtClean="0"/>
              <a:t>Spring Block </a:t>
            </a:r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3823763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Length and Perimeter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NCLO-to measure length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80" y="695324"/>
            <a:ext cx="7772400" cy="854077"/>
          </a:xfrm>
        </p:spPr>
        <p:txBody>
          <a:bodyPr/>
          <a:lstStyle/>
          <a:p>
            <a:r>
              <a:rPr lang="en-GB" sz="4400" dirty="0" smtClean="0">
                <a:solidFill>
                  <a:prstClr val="black"/>
                </a:solidFill>
              </a:rPr>
              <a:t>Fluency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2222500"/>
            <a:ext cx="8151989" cy="28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1" y="2700020"/>
            <a:ext cx="7720997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7647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44040"/>
            <a:ext cx="4267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71" y="944942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1799018"/>
            <a:ext cx="3199017" cy="48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</a:t>
            </a:r>
            <a:r>
              <a:rPr lang="en-GB" dirty="0" smtClean="0"/>
              <a:t>Spring Block </a:t>
            </a:r>
            <a:r>
              <a:rPr lang="en-GB" dirty="0"/>
              <a:t>4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3621089"/>
            <a:ext cx="7886700" cy="2112963"/>
          </a:xfrm>
        </p:spPr>
        <p:txBody>
          <a:bodyPr>
            <a:normAutofit/>
          </a:bodyPr>
          <a:lstStyle/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Length and Perimeter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r>
              <a:rPr lang="en-GB" sz="3200" dirty="0" err="1" smtClean="0"/>
              <a:t>to</a:t>
            </a:r>
            <a:r>
              <a:rPr lang="en-GB" sz="3200" dirty="0" smtClean="0"/>
              <a:t> understand </a:t>
            </a:r>
            <a:r>
              <a:rPr lang="en-GB" sz="3200" dirty="0"/>
              <a:t>that 10 mm is equivalent to 1 cm </a:t>
            </a:r>
            <a:endParaRPr lang="en-GB" sz="3200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3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03158"/>
            <a:ext cx="6858000" cy="1655762"/>
          </a:xfrm>
        </p:spPr>
        <p:txBody>
          <a:bodyPr/>
          <a:lstStyle/>
          <a:p>
            <a:r>
              <a:rPr lang="en-US" dirty="0"/>
              <a:t>If there are 10 mm in 1 cm, how many mm would there be in 2 cm? </a:t>
            </a:r>
            <a:endParaRPr lang="en-US" dirty="0"/>
          </a:p>
          <a:p>
            <a:r>
              <a:rPr lang="en-US" dirty="0"/>
              <a:t>Can you explain how you are partitioning each number?</a:t>
            </a:r>
            <a:br>
              <a:rPr lang="en-US" dirty="0"/>
            </a:br>
            <a:r>
              <a:rPr lang="en-US" dirty="0"/>
              <a:t>Can you partition it any other way?</a:t>
            </a:r>
            <a:br>
              <a:rPr lang="en-US" dirty="0"/>
            </a:br>
            <a:r>
              <a:rPr lang="en-US" dirty="0"/>
              <a:t>Why is it most effective to partition the hundreds and then the tens and ones?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7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2301240"/>
            <a:ext cx="7061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387600"/>
            <a:ext cx="7073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2238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1753696"/>
            <a:ext cx="4399280" cy="48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976440"/>
            <a:ext cx="3170991" cy="46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1720" y="2291398"/>
            <a:ext cx="6858000" cy="1655762"/>
          </a:xfrm>
        </p:spPr>
        <p:txBody>
          <a:bodyPr/>
          <a:lstStyle/>
          <a:p>
            <a:r>
              <a:rPr lang="en-US" dirty="0"/>
              <a:t>What would be the best equipment to measure X with? (e.g. tape measure, ruler, </a:t>
            </a:r>
            <a:r>
              <a:rPr lang="en-US" dirty="0" err="1"/>
              <a:t>metre</a:t>
            </a:r>
            <a:r>
              <a:rPr lang="en-US" dirty="0"/>
              <a:t> stick) </a:t>
            </a:r>
            <a:endParaRPr lang="en-US" dirty="0"/>
          </a:p>
          <a:p>
            <a:r>
              <a:rPr lang="en-US" dirty="0"/>
              <a:t>Look at each side of different measuring equipment – what’s the same, what’s different? </a:t>
            </a:r>
            <a:endParaRPr lang="en-US" dirty="0"/>
          </a:p>
          <a:p>
            <a:r>
              <a:rPr lang="en-US" dirty="0"/>
              <a:t>What do we have to remember when using a ruler to measure? Which side are we going to use to measure? </a:t>
            </a:r>
            <a:endParaRPr lang="en-US" dirty="0"/>
          </a:p>
          <a:p>
            <a:r>
              <a:rPr lang="en-US" dirty="0"/>
              <a:t>What unit of measure would we use to measure X?</a:t>
            </a:r>
            <a:br>
              <a:rPr lang="en-US" dirty="0"/>
            </a:br>
            <a:r>
              <a:rPr lang="en-US" dirty="0"/>
              <a:t>What should you do if it the object does not start from 0?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89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</a:t>
            </a:r>
            <a:r>
              <a:rPr lang="en-GB" dirty="0" smtClean="0"/>
              <a:t>Spring Block </a:t>
            </a:r>
            <a:r>
              <a:rPr lang="en-GB" dirty="0"/>
              <a:t>4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3765988"/>
            <a:ext cx="7886700" cy="2112963"/>
          </a:xfrm>
        </p:spPr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Length and Perimeter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</a:t>
            </a:r>
            <a:r>
              <a:rPr lang="en-GB" sz="3200" dirty="0">
                <a:latin typeface="Comic Sans MS" charset="0"/>
                <a:ea typeface="Comic Sans MS" charset="0"/>
                <a:cs typeface="Comic Sans MS" charset="0"/>
              </a:rPr>
              <a:t>compare and order lengths based on measurements in mm, cm and m. </a:t>
            </a:r>
            <a:endParaRPr lang="en-GB" sz="32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GB" sz="3200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53958"/>
            <a:ext cx="6858000" cy="1655762"/>
          </a:xfrm>
        </p:spPr>
        <p:txBody>
          <a:bodyPr/>
          <a:lstStyle/>
          <a:p>
            <a:r>
              <a:rPr lang="en-US" dirty="0"/>
              <a:t>Can you order the children’s’ heights from shortest to tallest? </a:t>
            </a:r>
            <a:endParaRPr lang="en-US" dirty="0"/>
          </a:p>
          <a:p>
            <a:r>
              <a:rPr lang="en-US" dirty="0"/>
              <a:t>How could you make it easier to compare and order these measurements? </a:t>
            </a:r>
            <a:endParaRPr lang="en-US" dirty="0"/>
          </a:p>
          <a:p>
            <a:r>
              <a:rPr lang="en-US" dirty="0"/>
              <a:t>Estimate whose tower you think will be the tallest. Explain why.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73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9533"/>
            <a:ext cx="7772400" cy="854077"/>
          </a:xfrm>
        </p:spPr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44700"/>
            <a:ext cx="7010400" cy="35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000443"/>
            <a:ext cx="7772400" cy="854077"/>
          </a:xfrm>
        </p:spPr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7" y="2519680"/>
            <a:ext cx="7585785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83560"/>
            <a:ext cx="7327900" cy="21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75" y="999533"/>
            <a:ext cx="7772400" cy="85407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9" y="2885440"/>
            <a:ext cx="6024609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99" y="2171700"/>
            <a:ext cx="4740243" cy="38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5760"/>
            <a:ext cx="7772400" cy="854077"/>
          </a:xfrm>
        </p:spPr>
        <p:txBody>
          <a:bodyPr/>
          <a:lstStyle/>
          <a:p>
            <a:r>
              <a:rPr lang="en-GB" sz="44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/>
          <a:stretch/>
        </p:blipFill>
        <p:spPr>
          <a:xfrm>
            <a:off x="1031240" y="1991360"/>
            <a:ext cx="7162800" cy="285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/>
          <a:stretch/>
        </p:blipFill>
        <p:spPr>
          <a:xfrm>
            <a:off x="990600" y="2062480"/>
            <a:ext cx="7162800" cy="28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397000"/>
            <a:ext cx="7137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400684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/>
          <a:stretch/>
        </p:blipFill>
        <p:spPr>
          <a:xfrm>
            <a:off x="1788160" y="1254761"/>
            <a:ext cx="5344160" cy="49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7646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0" y="1771723"/>
            <a:ext cx="5161280" cy="47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</a:t>
            </a:r>
            <a:r>
              <a:rPr lang="en-GB" dirty="0" smtClean="0"/>
              <a:t>Spring Block </a:t>
            </a:r>
            <a:r>
              <a:rPr lang="en-GB" dirty="0"/>
              <a:t>4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3752339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Length and perimeter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NCLO:to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understand that 100cm is equivalent to 1m and to convert between cm and m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3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280" y="2403158"/>
            <a:ext cx="6858000" cy="1655762"/>
          </a:xfrm>
        </p:spPr>
        <p:txBody>
          <a:bodyPr/>
          <a:lstStyle/>
          <a:p>
            <a:r>
              <a:rPr lang="en-US" smtClean="0"/>
              <a:t>If </a:t>
            </a:r>
            <a:r>
              <a:rPr lang="en-US" dirty="0"/>
              <a:t>there are 100 cm in 1 </a:t>
            </a:r>
            <a:r>
              <a:rPr lang="en-US" dirty="0" err="1"/>
              <a:t>metre</a:t>
            </a:r>
            <a:r>
              <a:rPr lang="en-US" dirty="0"/>
              <a:t>, how many </a:t>
            </a:r>
            <a:r>
              <a:rPr lang="en-US" dirty="0" err="1"/>
              <a:t>centimetres</a:t>
            </a:r>
            <a:r>
              <a:rPr lang="en-US" dirty="0"/>
              <a:t> would there be in 2 </a:t>
            </a:r>
            <a:r>
              <a:rPr lang="en-US" dirty="0" err="1"/>
              <a:t>metres</a:t>
            </a:r>
            <a:r>
              <a:rPr lang="en-US" dirty="0"/>
              <a:t>? How many </a:t>
            </a:r>
            <a:r>
              <a:rPr lang="en-US" dirty="0" err="1"/>
              <a:t>centimetres</a:t>
            </a:r>
            <a:r>
              <a:rPr lang="en-US" dirty="0"/>
              <a:t> in 3 </a:t>
            </a:r>
            <a:r>
              <a:rPr lang="en-US" dirty="0" err="1"/>
              <a:t>metres</a:t>
            </a:r>
            <a:r>
              <a:rPr lang="en-US" dirty="0"/>
              <a:t>? How many other equivalents can you think of? </a:t>
            </a:r>
            <a:endParaRPr lang="en-US" dirty="0"/>
          </a:p>
          <a:p>
            <a:r>
              <a:rPr lang="en-US" dirty="0"/>
              <a:t>Can you explain how you are partitioning each measurement? </a:t>
            </a:r>
            <a:endParaRPr lang="en-US" dirty="0"/>
          </a:p>
          <a:p>
            <a:r>
              <a:rPr lang="en-US" dirty="0"/>
              <a:t>Could you partition it in any other way? Why is it most effective to partition the hundreds and then the tens and ones?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41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9" y="2468880"/>
            <a:ext cx="8033302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ar 6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6 template.potx</Template>
  <TotalTime>466</TotalTime>
  <Words>344</Words>
  <Application>Microsoft Macintosh PowerPoint</Application>
  <PresentationFormat>On-screen Show (4:3)</PresentationFormat>
  <Paragraphs>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Comic Sans MS</vt:lpstr>
      <vt:lpstr>Gotham</vt:lpstr>
      <vt:lpstr>Gotham Book</vt:lpstr>
      <vt:lpstr>Levenim MT</vt:lpstr>
      <vt:lpstr>Please write me a song</vt:lpstr>
      <vt:lpstr>Segoe Print</vt:lpstr>
      <vt:lpstr>Arial</vt:lpstr>
      <vt:lpstr>year 6 template</vt:lpstr>
      <vt:lpstr>Slides</vt:lpstr>
      <vt:lpstr>Year 3 Spring Block 4</vt:lpstr>
      <vt:lpstr>Key vocabulary and questions</vt:lpstr>
      <vt:lpstr>Fluency</vt:lpstr>
      <vt:lpstr>Fluency</vt:lpstr>
      <vt:lpstr>Reasoning and problem solving</vt:lpstr>
      <vt:lpstr>Reasoning and problem solving</vt:lpstr>
      <vt:lpstr>Year 3 Spring Block 4</vt:lpstr>
      <vt:lpstr>Key vocabulary and questions</vt:lpstr>
      <vt:lpstr>Fluency</vt:lpstr>
      <vt:lpstr>Fluency </vt:lpstr>
      <vt:lpstr>Fluency</vt:lpstr>
      <vt:lpstr>Reasoning and problem solving</vt:lpstr>
      <vt:lpstr>Reasoning and problem solving</vt:lpstr>
      <vt:lpstr>Year 3 Spring Block 4</vt:lpstr>
      <vt:lpstr>Key vocabulary and questions</vt:lpstr>
      <vt:lpstr>Fluency</vt:lpstr>
      <vt:lpstr>Fluency</vt:lpstr>
      <vt:lpstr>Reasoning and problem solving</vt:lpstr>
      <vt:lpstr>Reasoning and problem solving</vt:lpstr>
      <vt:lpstr>Year 3 Spring Block 4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Peter Curtis</cp:lastModifiedBy>
  <cp:revision>65</cp:revision>
  <dcterms:created xsi:type="dcterms:W3CDTF">2017-06-27T15:09:43Z</dcterms:created>
  <dcterms:modified xsi:type="dcterms:W3CDTF">2018-02-14T16:34:24Z</dcterms:modified>
</cp:coreProperties>
</file>