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55"/>
  </p:notesMasterIdLst>
  <p:handoutMasterIdLst>
    <p:handoutMasterId r:id="rId56"/>
  </p:handoutMasterIdLst>
  <p:sldIdLst>
    <p:sldId id="260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52" r:id="rId14"/>
    <p:sldId id="314" r:id="rId15"/>
    <p:sldId id="315" r:id="rId16"/>
    <p:sldId id="316" r:id="rId17"/>
    <p:sldId id="317" r:id="rId18"/>
    <p:sldId id="318" r:id="rId19"/>
    <p:sldId id="319" r:id="rId20"/>
    <p:sldId id="353" r:id="rId21"/>
    <p:sldId id="320" r:id="rId22"/>
    <p:sldId id="321" r:id="rId23"/>
    <p:sldId id="322" r:id="rId24"/>
    <p:sldId id="324" r:id="rId25"/>
    <p:sldId id="325" r:id="rId26"/>
    <p:sldId id="326" r:id="rId27"/>
    <p:sldId id="354" r:id="rId28"/>
    <p:sldId id="355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56" r:id="rId37"/>
    <p:sldId id="335" r:id="rId38"/>
    <p:sldId id="336" r:id="rId39"/>
    <p:sldId id="338" r:id="rId40"/>
    <p:sldId id="339" r:id="rId41"/>
    <p:sldId id="340" r:id="rId42"/>
    <p:sldId id="341" r:id="rId43"/>
    <p:sldId id="357" r:id="rId44"/>
    <p:sldId id="342" r:id="rId45"/>
    <p:sldId id="343" r:id="rId46"/>
    <p:sldId id="345" r:id="rId47"/>
    <p:sldId id="346" r:id="rId48"/>
    <p:sldId id="347" r:id="rId49"/>
    <p:sldId id="358" r:id="rId50"/>
    <p:sldId id="348" r:id="rId51"/>
    <p:sldId id="349" r:id="rId52"/>
    <p:sldId id="350" r:id="rId53"/>
    <p:sldId id="351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/>
    <p:restoredTop sz="95840" autoAdjust="0"/>
  </p:normalViewPr>
  <p:slideViewPr>
    <p:cSldViewPr snapToGrid="0" snapToObjects="1">
      <p:cViewPr varScale="1">
        <p:scale>
          <a:sx n="103" d="100"/>
          <a:sy n="103" d="100"/>
        </p:scale>
        <p:origin x="-105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18/12/17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18/12/17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emf"/><Relationship Id="rId5" Type="http://schemas.openxmlformats.org/officeDocument/2006/relationships/image" Target="../media/image2.emf"/><Relationship Id="rId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theme" Target="../theme/theme2.xml"/><Relationship Id="rId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5 Spring Block </a:t>
            </a:r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Multiplication and Division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</a:t>
            </a:r>
            <a:r>
              <a:rPr lang="en-GB" sz="3200" dirty="0"/>
              <a:t>m</a:t>
            </a:r>
            <a:r>
              <a:rPr lang="en-GB" sz="3200" dirty="0" smtClean="0"/>
              <a:t>ultiply </a:t>
            </a:r>
            <a:r>
              <a:rPr lang="en-GB" sz="3200" dirty="0"/>
              <a:t>numbers up to 4 digits by a one or two digit number using a formal written method </a:t>
            </a:r>
            <a:endParaRPr lang="en-GB" sz="3200" dirty="0"/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6882"/>
            <a:ext cx="9144000" cy="379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49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3872"/>
            <a:ext cx="9144000" cy="555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6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5900"/>
            <a:ext cx="9144000" cy="134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37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2269761"/>
            <a:ext cx="7989634" cy="369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33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14" y="361347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235" y="1676743"/>
            <a:ext cx="5765586" cy="497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44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313" y="1824691"/>
            <a:ext cx="5511848" cy="454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24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5 Spring Block </a:t>
            </a:r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Multiplication and Division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multiply 2 digit number by 2 digit umbers using formal written methods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77018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56017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15900" y="2320836"/>
            <a:ext cx="87737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aseline="30000" dirty="0"/>
              <a:t>Why is the zero important?</a:t>
            </a:r>
          </a:p>
          <a:p>
            <a:r>
              <a:rPr lang="en-GB" sz="4800" baseline="30000" dirty="0"/>
              <a:t>What numbers are being multiplied in the first line and the second line?</a:t>
            </a:r>
          </a:p>
          <a:p>
            <a:r>
              <a:rPr lang="en-GB" sz="4800" baseline="30000" dirty="0"/>
              <a:t>What do we do with an exchange? What happens if the exchange is more than 1?</a:t>
            </a:r>
          </a:p>
          <a:p>
            <a:r>
              <a:rPr lang="en-GB" sz="4800" baseline="30000" dirty="0"/>
              <a:t>If we know what 38 × 12 is, how else could we work out 39×12?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4131618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7651"/>
            <a:ext cx="9144000" cy="323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49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8335"/>
            <a:ext cx="9144000" cy="323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27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56017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365055"/>
            <a:ext cx="7619743" cy="371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9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52" y="1910911"/>
            <a:ext cx="7981486" cy="376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6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654" y="1738845"/>
            <a:ext cx="4320748" cy="499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33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784" y="563891"/>
            <a:ext cx="5743519" cy="396690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3258"/>
          <a:stretch/>
        </p:blipFill>
        <p:spPr>
          <a:xfrm>
            <a:off x="295912" y="1442492"/>
            <a:ext cx="4283816" cy="2825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6742"/>
          <a:stretch/>
        </p:blipFill>
        <p:spPr>
          <a:xfrm>
            <a:off x="4958396" y="3735683"/>
            <a:ext cx="3793814" cy="285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44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5 Spring Block </a:t>
            </a:r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Multiplication and Division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use formal written methods to solve multiplication problems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77018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56017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54394" y="2181580"/>
            <a:ext cx="7802256" cy="378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aseline="30000" dirty="0"/>
              <a:t>Why is the zero important</a:t>
            </a:r>
            <a:r>
              <a:rPr lang="en-GB" sz="4000" baseline="30000" dirty="0" smtClean="0"/>
              <a:t>?</a:t>
            </a:r>
          </a:p>
          <a:p>
            <a:endParaRPr lang="en-GB" sz="4000" baseline="30000" dirty="0"/>
          </a:p>
          <a:p>
            <a:r>
              <a:rPr lang="en-GB" sz="4000" baseline="30000" dirty="0"/>
              <a:t>What numbers are being multiplied in the first line and the second line</a:t>
            </a:r>
            <a:r>
              <a:rPr lang="en-GB" sz="4000" baseline="30000" dirty="0" smtClean="0"/>
              <a:t>?</a:t>
            </a:r>
          </a:p>
          <a:p>
            <a:endParaRPr lang="en-GB" sz="4000" baseline="30000" dirty="0"/>
          </a:p>
          <a:p>
            <a:r>
              <a:rPr lang="en-GB" sz="4000" baseline="30000" dirty="0"/>
              <a:t>What do we do with an exchange? </a:t>
            </a:r>
            <a:endParaRPr lang="en-GB" sz="4000" baseline="30000" dirty="0" smtClean="0"/>
          </a:p>
          <a:p>
            <a:endParaRPr lang="en-GB" sz="4000" baseline="30000" dirty="0"/>
          </a:p>
          <a:p>
            <a:r>
              <a:rPr lang="en-GB" sz="4000" baseline="30000" dirty="0" smtClean="0"/>
              <a:t>What </a:t>
            </a:r>
            <a:r>
              <a:rPr lang="en-GB" sz="4000" baseline="30000" dirty="0"/>
              <a:t>happens if there is an exchange at the end of the number?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131618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9551"/>
          <a:stretch/>
        </p:blipFill>
        <p:spPr>
          <a:xfrm>
            <a:off x="639226" y="1837020"/>
            <a:ext cx="7801734" cy="367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49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1349" b="39056"/>
          <a:stretch/>
        </p:blipFill>
        <p:spPr>
          <a:xfrm>
            <a:off x="515929" y="2539770"/>
            <a:ext cx="8238145" cy="18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02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65438" r="22312"/>
          <a:stretch/>
        </p:blipFill>
        <p:spPr>
          <a:xfrm>
            <a:off x="1095423" y="2117504"/>
            <a:ext cx="6080451" cy="314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27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480753"/>
            <a:ext cx="5334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33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963021"/>
            <a:ext cx="53340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44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2970" t="11106" r="9523" b="57020"/>
          <a:stretch/>
        </p:blipFill>
        <p:spPr>
          <a:xfrm>
            <a:off x="5252443" y="3809658"/>
            <a:ext cx="3868290" cy="2749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-1" r="41259" b="57020"/>
          <a:stretch/>
        </p:blipFill>
        <p:spPr>
          <a:xfrm>
            <a:off x="0" y="1218222"/>
            <a:ext cx="5774161" cy="259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23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43050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925" y="1457332"/>
            <a:ext cx="4654761" cy="507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24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5 Spring Block </a:t>
            </a:r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Multiplication and Division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multiply 4 digit numbers by 2 digits using formal written methods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77018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56017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065362" y="2440339"/>
            <a:ext cx="64706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600" baseline="30000" dirty="0"/>
          </a:p>
          <a:p>
            <a:r>
              <a:rPr lang="en-GB" sz="3600" baseline="30000" dirty="0"/>
              <a:t>What steps do we need to go through when using this multiplication method</a:t>
            </a:r>
            <a:r>
              <a:rPr lang="en-GB" sz="3600" baseline="30000" dirty="0" smtClean="0"/>
              <a:t>?</a:t>
            </a:r>
          </a:p>
          <a:p>
            <a:endParaRPr lang="en-GB" sz="3600" baseline="30000" dirty="0"/>
          </a:p>
          <a:p>
            <a:r>
              <a:rPr lang="en-GB" sz="3600" baseline="30000" dirty="0"/>
              <a:t>Look at the numbers in each question, can they help you estimate which answer will be the largest?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31618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4600"/>
            <a:ext cx="9144000" cy="434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49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3800"/>
            <a:ext cx="9144000" cy="191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6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8200"/>
            <a:ext cx="9144000" cy="263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90998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333" y="1477994"/>
            <a:ext cx="4340048" cy="475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33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26" y="454011"/>
            <a:ext cx="812800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073" y="1377656"/>
            <a:ext cx="4843670" cy="514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443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2159907"/>
            <a:ext cx="8128000" cy="1325563"/>
          </a:xfrm>
        </p:spPr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5 Spring Block </a:t>
            </a:r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6600" y="3829749"/>
            <a:ext cx="7886700" cy="2112963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Multiplication and Division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use formal written methods to divide by a 1 digit number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77018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56017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36548" y="2378694"/>
            <a:ext cx="8169570" cy="3375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aseline="30000" dirty="0"/>
              <a:t>How many groups of 4 thousands are there in 4 thousands? </a:t>
            </a:r>
            <a:endParaRPr lang="en-GB" sz="4000" baseline="30000" dirty="0" smtClean="0"/>
          </a:p>
          <a:p>
            <a:r>
              <a:rPr lang="en-GB" sz="4000" baseline="30000" dirty="0" smtClean="0"/>
              <a:t>How </a:t>
            </a:r>
            <a:r>
              <a:rPr lang="en-GB" sz="4000" baseline="30000" dirty="0"/>
              <a:t>many groups of 4 hundreds are there in 8 hundreds? How many groups of 4 tens are there in 9 tens? </a:t>
            </a:r>
            <a:endParaRPr lang="en-GB" sz="4000" baseline="30000" dirty="0" smtClean="0"/>
          </a:p>
          <a:p>
            <a:r>
              <a:rPr lang="en-GB" sz="4000" baseline="30000" dirty="0" smtClean="0"/>
              <a:t>How </a:t>
            </a:r>
            <a:r>
              <a:rPr lang="en-GB" sz="4000" baseline="30000" dirty="0"/>
              <a:t>many groups of 4 ones are there in 12 ones</a:t>
            </a:r>
            <a:r>
              <a:rPr lang="en-GB" sz="4000" baseline="30000" dirty="0" smtClean="0"/>
              <a:t>?</a:t>
            </a:r>
          </a:p>
          <a:p>
            <a:endParaRPr lang="en-GB" sz="4000" baseline="30000" dirty="0"/>
          </a:p>
          <a:p>
            <a:r>
              <a:rPr lang="en-GB" sz="4000" baseline="30000" dirty="0"/>
              <a:t>Do I need to solve both calculations to compare the divisions?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131618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2981"/>
          <a:stretch/>
        </p:blipFill>
        <p:spPr>
          <a:xfrm>
            <a:off x="0" y="2354836"/>
            <a:ext cx="9144000" cy="319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719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9288"/>
            <a:ext cx="9144000" cy="446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497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6500"/>
            <a:ext cx="9144000" cy="19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61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125" y="2132915"/>
            <a:ext cx="6299906" cy="346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131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2409833"/>
            <a:ext cx="6781325" cy="290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330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305" y="1885499"/>
            <a:ext cx="5484966" cy="460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443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5 Spring Block </a:t>
            </a:r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Multiplication and Division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solve division problems and interpret remainders in context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77018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56017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24726" y="2470707"/>
            <a:ext cx="75080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is a remainder?</a:t>
            </a:r>
          </a:p>
          <a:p>
            <a:endParaRPr lang="en-GB" dirty="0"/>
          </a:p>
          <a:p>
            <a:r>
              <a:rPr lang="en-GB" dirty="0" smtClean="0"/>
              <a:t>How can you represent and interpret remainders?</a:t>
            </a:r>
          </a:p>
          <a:p>
            <a:endParaRPr lang="en-GB" dirty="0"/>
          </a:p>
          <a:p>
            <a:r>
              <a:rPr lang="en-GB" dirty="0"/>
              <a:t>If I can’t make a group in this column, what do I do? What happens if we can group the one equally?</a:t>
            </a:r>
            <a:br>
              <a:rPr lang="en-GB" dirty="0"/>
            </a:br>
            <a:endParaRPr lang="en-GB" dirty="0" smtClean="0"/>
          </a:p>
          <a:p>
            <a:r>
              <a:rPr lang="en-GB" dirty="0" smtClean="0"/>
              <a:t>In </a:t>
            </a:r>
            <a:r>
              <a:rPr lang="en-GB" dirty="0"/>
              <a:t>this number story, what does this remainder mean?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When </a:t>
            </a:r>
            <a:r>
              <a:rPr lang="en-GB" dirty="0"/>
              <a:t>would we round the remainder up or down? What context would we just focus on the remainder?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6181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74" y="1801717"/>
            <a:ext cx="7894884" cy="436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497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9936" r="13168"/>
          <a:stretch/>
        </p:blipFill>
        <p:spPr>
          <a:xfrm>
            <a:off x="0" y="2904817"/>
            <a:ext cx="9167329" cy="117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617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97" y="2634552"/>
            <a:ext cx="8848352" cy="198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6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16" y="2186431"/>
            <a:ext cx="8778733" cy="370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103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4838"/>
            <a:ext cx="9144000" cy="258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330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814" y="1914632"/>
            <a:ext cx="5556509" cy="44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443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133" y="1917329"/>
            <a:ext cx="5519581" cy="457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24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3" y="1763044"/>
            <a:ext cx="4311643" cy="4666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356" y="3390786"/>
            <a:ext cx="4028133" cy="13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37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01" y="2087798"/>
            <a:ext cx="4790801" cy="38618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16817" y="2575689"/>
            <a:ext cx="3829907" cy="3375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aseline="30000" dirty="0"/>
              <a:t>The 4 digits being multiplied by 6 are consecutive numbers.</a:t>
            </a:r>
          </a:p>
          <a:p>
            <a:r>
              <a:rPr lang="en-GB" sz="4000" baseline="30000" dirty="0"/>
              <a:t>• The first 2 digits of the answer are the same.</a:t>
            </a:r>
          </a:p>
          <a:p>
            <a:r>
              <a:rPr lang="en-GB" sz="4000" baseline="30000" dirty="0"/>
              <a:t>• The 4th and 5th digits in the answer add to make the 3rd.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09610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5 Spring Block </a:t>
            </a:r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Multiplication and Division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use the area model to multiply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77018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56017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10525" y="2347736"/>
            <a:ext cx="78983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aseline="30000" dirty="0"/>
              <a:t>How can we represent this calculation? What are we multiplying</a:t>
            </a:r>
            <a:r>
              <a:rPr lang="en-GB" sz="3600" baseline="30000" dirty="0" smtClean="0"/>
              <a:t>?</a:t>
            </a:r>
          </a:p>
          <a:p>
            <a:endParaRPr lang="en-GB" sz="3600" baseline="30000" dirty="0"/>
          </a:p>
          <a:p>
            <a:r>
              <a:rPr lang="en-GB" sz="3600" baseline="30000" dirty="0" smtClean="0"/>
              <a:t>Where </a:t>
            </a:r>
            <a:r>
              <a:rPr lang="en-GB" sz="3600" baseline="30000" dirty="0"/>
              <a:t>can we see 20 × 20? What does the 40 represent</a:t>
            </a:r>
            <a:r>
              <a:rPr lang="en-GB" sz="3600" baseline="30000" dirty="0" smtClean="0"/>
              <a:t>?</a:t>
            </a:r>
          </a:p>
          <a:p>
            <a:endParaRPr lang="en-GB" sz="3600" baseline="30000" dirty="0"/>
          </a:p>
          <a:p>
            <a:r>
              <a:rPr lang="en-GB" sz="3600" baseline="30000" dirty="0"/>
              <a:t>What’s the same and what is different between the three representations (base ten, place value, grid)?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31618142"/>
      </p:ext>
    </p:extLst>
  </p:cSld>
  <p:clrMapOvr>
    <a:masterClrMapping/>
  </p:clrMapOvr>
</p:sld>
</file>

<file path=ppt/theme/theme1.xml><?xml version="1.0" encoding="utf-8"?>
<a:theme xmlns:a="http://schemas.openxmlformats.org/drawingml/2006/main" name="year 6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year 6 template.potx</Template>
  <TotalTime>316</TotalTime>
  <Words>585</Words>
  <Application>Microsoft Macintosh PowerPoint</Application>
  <PresentationFormat>On-screen Show (4:3)</PresentationFormat>
  <Paragraphs>109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year 6 template</vt:lpstr>
      <vt:lpstr>Slides</vt:lpstr>
      <vt:lpstr>Year 5 Spring Block 1</vt:lpstr>
      <vt:lpstr>Key vocabulary and questions</vt:lpstr>
      <vt:lpstr>Fluency</vt:lpstr>
      <vt:lpstr>Fluency</vt:lpstr>
      <vt:lpstr>Reasoning and problem solving</vt:lpstr>
      <vt:lpstr>Reasoning and problem solving</vt:lpstr>
      <vt:lpstr>Reasoning and problem solving</vt:lpstr>
      <vt:lpstr>Year 5 Spring Block 1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5 Spring Block 1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Spring Block 1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5 Spring Block 1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Spring Block 1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Spring Block 1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Cathy Clarke</cp:lastModifiedBy>
  <cp:revision>43</cp:revision>
  <dcterms:created xsi:type="dcterms:W3CDTF">2017-06-27T15:09:43Z</dcterms:created>
  <dcterms:modified xsi:type="dcterms:W3CDTF">2017-12-18T10:58:14Z</dcterms:modified>
</cp:coreProperties>
</file>