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1"/>
  </p:notesMasterIdLst>
  <p:handoutMasterIdLst>
    <p:handoutMasterId r:id="rId42"/>
  </p:handoutMasterIdLst>
  <p:sldIdLst>
    <p:sldId id="260" r:id="rId3"/>
    <p:sldId id="304" r:id="rId4"/>
    <p:sldId id="310" r:id="rId5"/>
    <p:sldId id="305" r:id="rId6"/>
    <p:sldId id="306" r:id="rId7"/>
    <p:sldId id="311" r:id="rId8"/>
    <p:sldId id="307" r:id="rId9"/>
    <p:sldId id="308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1" r:id="rId19"/>
    <p:sldId id="322" r:id="rId20"/>
    <p:sldId id="323" r:id="rId21"/>
    <p:sldId id="324" r:id="rId22"/>
    <p:sldId id="325" r:id="rId23"/>
    <p:sldId id="327" r:id="rId24"/>
    <p:sldId id="328" r:id="rId25"/>
    <p:sldId id="330" r:id="rId26"/>
    <p:sldId id="331" r:id="rId27"/>
    <p:sldId id="333" r:id="rId28"/>
    <p:sldId id="334" r:id="rId29"/>
    <p:sldId id="335" r:id="rId30"/>
    <p:sldId id="336" r:id="rId31"/>
    <p:sldId id="337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5840" autoAdjust="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Autumn Block 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8851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i="1" dirty="0" smtClean="0"/>
              <a:t>add whole </a:t>
            </a:r>
            <a:r>
              <a:rPr lang="en-GB" sz="3200" i="1" dirty="0"/>
              <a:t>numbers with more than 4 </a:t>
            </a:r>
            <a:r>
              <a:rPr lang="en-GB" sz="3200" i="1" dirty="0" smtClean="0"/>
              <a:t>digits</a:t>
            </a:r>
            <a:r>
              <a:rPr lang="en-GB" sz="3200" i="1" dirty="0"/>
              <a:t> </a:t>
            </a:r>
            <a:r>
              <a:rPr lang="en-GB" sz="3200" i="1" dirty="0" smtClean="0"/>
              <a:t>using </a:t>
            </a:r>
            <a:r>
              <a:rPr lang="en-GB" sz="3200" i="1" dirty="0"/>
              <a:t>formal written </a:t>
            </a:r>
            <a:r>
              <a:rPr lang="en-GB" sz="3200" i="1" dirty="0" smtClean="0"/>
              <a:t>methods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25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14450" y="3136900"/>
            <a:ext cx="6203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Exchange</a:t>
            </a:r>
          </a:p>
          <a:p>
            <a:pPr algn="ctr"/>
            <a:r>
              <a:rPr lang="en-GB" sz="3200" dirty="0" smtClean="0"/>
              <a:t>Place </a:t>
            </a:r>
            <a:r>
              <a:rPr lang="en-GB" sz="3200" dirty="0" smtClean="0"/>
              <a:t>holder</a:t>
            </a:r>
          </a:p>
          <a:p>
            <a:pPr algn="ctr"/>
            <a:r>
              <a:rPr lang="en-GB" sz="3200" dirty="0" smtClean="0"/>
              <a:t>Difference</a:t>
            </a:r>
          </a:p>
          <a:p>
            <a:pPr algn="ctr"/>
            <a:r>
              <a:rPr lang="en-GB" sz="3200" dirty="0" smtClean="0"/>
              <a:t>Less than</a:t>
            </a:r>
          </a:p>
          <a:p>
            <a:pPr algn="ctr"/>
            <a:r>
              <a:rPr lang="en-GB" sz="3200" dirty="0" smtClean="0"/>
              <a:t>Take away</a:t>
            </a:r>
          </a:p>
          <a:p>
            <a:pPr algn="ctr"/>
            <a:r>
              <a:rPr lang="en-GB" sz="3200" dirty="0" smtClean="0"/>
              <a:t>Subtract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737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342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8650" y="2393603"/>
            <a:ext cx="7575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aseline="30000" dirty="0"/>
              <a:t>Why is it important that we start subtracting the ones first? What could happen if we didn’t</a:t>
            </a:r>
            <a:r>
              <a:rPr lang="en-GB" sz="3600" baseline="30000" dirty="0" smtClean="0"/>
              <a:t>?</a:t>
            </a:r>
          </a:p>
          <a:p>
            <a:pPr algn="ctr"/>
            <a:endParaRPr lang="en-GB" sz="3600" baseline="30000" dirty="0"/>
          </a:p>
          <a:p>
            <a:pPr algn="ctr"/>
            <a:r>
              <a:rPr lang="en-GB" sz="3600" baseline="30000" dirty="0"/>
              <a:t>Does it matter which number goes on top? Why</a:t>
            </a:r>
            <a:r>
              <a:rPr lang="en-GB" sz="3600" baseline="30000" dirty="0" smtClean="0"/>
              <a:t>?</a:t>
            </a:r>
          </a:p>
          <a:p>
            <a:pPr algn="ctr"/>
            <a:endParaRPr lang="en-GB" sz="3600" baseline="30000" dirty="0"/>
          </a:p>
          <a:p>
            <a:pPr algn="ctr"/>
            <a:r>
              <a:rPr lang="en-GB" sz="3600" baseline="30000" dirty="0"/>
              <a:t>Will you have to exchange? How do you know which columns will be affected</a:t>
            </a:r>
            <a:r>
              <a:rPr lang="en-GB" sz="3600" baseline="30000" dirty="0" smtClean="0"/>
              <a:t>?</a:t>
            </a:r>
          </a:p>
          <a:p>
            <a:pPr algn="ctr"/>
            <a:endParaRPr lang="en-GB" sz="3600" baseline="30000" dirty="0"/>
          </a:p>
          <a:p>
            <a:pPr algn="ctr"/>
            <a:r>
              <a:rPr lang="en-GB" sz="3600" baseline="30000" dirty="0"/>
              <a:t>Does it matter that the two numbers don’t have the same amount of digits?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7895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0211"/>
          <a:stretch/>
        </p:blipFill>
        <p:spPr>
          <a:xfrm>
            <a:off x="292100" y="2260600"/>
            <a:ext cx="8407902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774" b="56008"/>
          <a:stretch/>
        </p:blipFill>
        <p:spPr>
          <a:xfrm>
            <a:off x="292099" y="2184400"/>
            <a:ext cx="78726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7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6638" b="6722"/>
          <a:stretch/>
        </p:blipFill>
        <p:spPr>
          <a:xfrm>
            <a:off x="469900" y="1910910"/>
            <a:ext cx="7048500" cy="35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6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571" r="63333" b="20689"/>
          <a:stretch/>
        </p:blipFill>
        <p:spPr>
          <a:xfrm>
            <a:off x="1371600" y="1917700"/>
            <a:ext cx="4495800" cy="41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750" t="2574"/>
          <a:stretch/>
        </p:blipFill>
        <p:spPr>
          <a:xfrm>
            <a:off x="2438400" y="1943100"/>
            <a:ext cx="3632200" cy="432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Autumn Block 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92762"/>
            <a:ext cx="7886700" cy="2112963"/>
          </a:xfrm>
        </p:spPr>
        <p:txBody>
          <a:bodyPr>
            <a:normAutofit fontScale="925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i="1" dirty="0"/>
              <a:t>u</a:t>
            </a:r>
            <a:r>
              <a:rPr lang="en-GB" sz="3200" i="1" dirty="0" smtClean="0"/>
              <a:t>se </a:t>
            </a:r>
            <a:r>
              <a:rPr lang="en-GB" sz="3200" i="1" dirty="0"/>
              <a:t>rounding to check answers to calculations and </a:t>
            </a:r>
            <a:r>
              <a:rPr lang="en-GB" sz="3200" i="1" dirty="0" smtClean="0"/>
              <a:t>determine </a:t>
            </a:r>
            <a:r>
              <a:rPr lang="en-GB" sz="3200" i="1" dirty="0"/>
              <a:t>levels of </a:t>
            </a:r>
            <a:r>
              <a:rPr lang="en-GB" sz="3200" i="1" dirty="0" smtClean="0"/>
              <a:t>accuracy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26350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25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58900" y="2886502"/>
            <a:ext cx="6108700" cy="214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aseline="30000" dirty="0" smtClean="0"/>
              <a:t>Estimating</a:t>
            </a:r>
          </a:p>
          <a:p>
            <a:pPr algn="ctr"/>
            <a:r>
              <a:rPr lang="en-GB" sz="4000" baseline="30000" dirty="0" smtClean="0"/>
              <a:t>Accuracy</a:t>
            </a:r>
          </a:p>
          <a:p>
            <a:pPr algn="ctr"/>
            <a:r>
              <a:rPr lang="en-GB" sz="4000" baseline="30000" dirty="0" smtClean="0"/>
              <a:t>Degree of accuracy</a:t>
            </a:r>
          </a:p>
          <a:p>
            <a:pPr algn="ctr"/>
            <a:r>
              <a:rPr lang="en-GB" sz="4000" baseline="30000" dirty="0" smtClean="0"/>
              <a:t>Rounding</a:t>
            </a:r>
          </a:p>
          <a:p>
            <a:pPr algn="ctr"/>
            <a:r>
              <a:rPr lang="en-GB" sz="4000" baseline="30000" dirty="0" smtClean="0"/>
              <a:t>Multiples</a:t>
            </a:r>
          </a:p>
        </p:txBody>
      </p:sp>
    </p:spTree>
    <p:extLst>
      <p:ext uri="{BB962C8B-B14F-4D97-AF65-F5344CB8AC3E}">
        <p14:creationId xmlns:p14="http://schemas.microsoft.com/office/powerpoint/2010/main" val="365737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25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5755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58900" y="2886502"/>
            <a:ext cx="6108700" cy="214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aseline="30000" dirty="0"/>
              <a:t>Which numbers shall I round to?</a:t>
            </a:r>
          </a:p>
          <a:p>
            <a:pPr algn="ctr"/>
            <a:r>
              <a:rPr lang="en-GB" sz="4000" baseline="30000" dirty="0"/>
              <a:t>Why should I round to this number?</a:t>
            </a:r>
          </a:p>
          <a:p>
            <a:pPr algn="ctr"/>
            <a:r>
              <a:rPr lang="en-GB" sz="4000" baseline="30000" dirty="0"/>
              <a:t>Why should an estimate be quick?</a:t>
            </a:r>
          </a:p>
          <a:p>
            <a:pPr algn="ctr"/>
            <a:r>
              <a:rPr lang="en-GB" sz="4000" baseline="30000" dirty="0"/>
              <a:t>When, in real life, would we use an estimate?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7895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25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700050"/>
            <a:ext cx="7886700" cy="2988474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Subtract</a:t>
            </a:r>
          </a:p>
          <a:p>
            <a:r>
              <a:rPr lang="en-GB" dirty="0" smtClean="0"/>
              <a:t>Sum</a:t>
            </a:r>
          </a:p>
          <a:p>
            <a:r>
              <a:rPr lang="en-GB" dirty="0" smtClean="0"/>
              <a:t>Greater than</a:t>
            </a:r>
          </a:p>
          <a:p>
            <a:r>
              <a:rPr lang="en-GB" dirty="0" smtClean="0"/>
              <a:t>Less than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29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216" b="72903"/>
          <a:stretch/>
        </p:blipFill>
        <p:spPr>
          <a:xfrm>
            <a:off x="524138" y="2209800"/>
            <a:ext cx="7934588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12"/>
          <a:stretch/>
        </p:blipFill>
        <p:spPr>
          <a:xfrm>
            <a:off x="914400" y="1574800"/>
            <a:ext cx="6667500" cy="47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7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111" b="8562"/>
          <a:stretch/>
        </p:blipFill>
        <p:spPr>
          <a:xfrm>
            <a:off x="1765300" y="1884597"/>
            <a:ext cx="4686300" cy="42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3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417"/>
          <a:stretch/>
        </p:blipFill>
        <p:spPr>
          <a:xfrm>
            <a:off x="2311400" y="1841499"/>
            <a:ext cx="4038600" cy="45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0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Autumn Block 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use inverse operations to check and solve calculations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50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25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00100" y="2623235"/>
            <a:ext cx="6858000" cy="296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aseline="30000" dirty="0" smtClean="0"/>
              <a:t>Inverse</a:t>
            </a:r>
          </a:p>
          <a:p>
            <a:endParaRPr lang="en-GB" sz="4000" baseline="30000" dirty="0"/>
          </a:p>
          <a:p>
            <a:r>
              <a:rPr lang="en-GB" sz="4000" baseline="30000" dirty="0" smtClean="0"/>
              <a:t>How </a:t>
            </a:r>
            <a:r>
              <a:rPr lang="en-GB" sz="4000" baseline="30000" dirty="0"/>
              <a:t>can you tell if your answer is sensible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 smtClean="0"/>
              <a:t>What </a:t>
            </a:r>
            <a:r>
              <a:rPr lang="en-GB" sz="4000" baseline="30000" dirty="0"/>
              <a:t>is the inverse of addition</a:t>
            </a:r>
            <a:r>
              <a:rPr lang="en-GB" sz="4000" baseline="30000" dirty="0" smtClean="0"/>
              <a:t>?</a:t>
            </a:r>
          </a:p>
          <a:p>
            <a:endParaRPr lang="en-GB" sz="4000" baseline="30000" dirty="0"/>
          </a:p>
          <a:p>
            <a:r>
              <a:rPr lang="en-GB" sz="4000" baseline="30000" dirty="0"/>
              <a:t>What is the inverse of subtraction?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5737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852"/>
          <a:stretch/>
        </p:blipFill>
        <p:spPr>
          <a:xfrm>
            <a:off x="917838" y="2120900"/>
            <a:ext cx="735119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6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0887" b="36699"/>
          <a:stretch/>
        </p:blipFill>
        <p:spPr>
          <a:xfrm>
            <a:off x="355599" y="2044700"/>
            <a:ext cx="8066593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7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7488"/>
          <a:stretch/>
        </p:blipFill>
        <p:spPr>
          <a:xfrm>
            <a:off x="228600" y="1910911"/>
            <a:ext cx="6858000" cy="21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68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36" r="62916" b="51749"/>
          <a:stretch/>
        </p:blipFill>
        <p:spPr>
          <a:xfrm>
            <a:off x="1485900" y="2087798"/>
            <a:ext cx="5499100" cy="36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25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2971286"/>
            <a:ext cx="7886700" cy="2717237"/>
          </a:xfrm>
        </p:spPr>
        <p:txBody>
          <a:bodyPr>
            <a:normAutofit/>
          </a:bodyPr>
          <a:lstStyle/>
          <a:p>
            <a:r>
              <a:rPr lang="en-GB" baseline="30000" dirty="0"/>
              <a:t>Will you have to exchange? How do you know which columns will be affected</a:t>
            </a:r>
            <a:r>
              <a:rPr lang="en-GB" baseline="30000" dirty="0" smtClean="0"/>
              <a:t>?</a:t>
            </a:r>
          </a:p>
          <a:p>
            <a:endParaRPr lang="en-GB" baseline="30000" dirty="0"/>
          </a:p>
          <a:p>
            <a:r>
              <a:rPr lang="en-GB" baseline="30000" dirty="0"/>
              <a:t>Does it matter that the two numbers don’t have the same amount of digits</a:t>
            </a:r>
            <a:r>
              <a:rPr lang="en-GB" baseline="30000" dirty="0" smtClean="0"/>
              <a:t>?</a:t>
            </a:r>
          </a:p>
          <a:p>
            <a:endParaRPr lang="en-GB" baseline="30000" dirty="0"/>
          </a:p>
          <a:p>
            <a:r>
              <a:rPr lang="en-GB" baseline="30000" dirty="0"/>
              <a:t>Which number goes on top in the calculation? Does it affect the answer?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15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333" t="2310" r="973" b="42509"/>
          <a:stretch/>
        </p:blipFill>
        <p:spPr>
          <a:xfrm>
            <a:off x="190500" y="1879600"/>
            <a:ext cx="3644900" cy="3049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333" t="58261"/>
          <a:stretch/>
        </p:blipFill>
        <p:spPr>
          <a:xfrm>
            <a:off x="4622800" y="2984500"/>
            <a:ext cx="4115606" cy="25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0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Autumn Block 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842078"/>
            <a:ext cx="7886700" cy="2112963"/>
          </a:xfrm>
        </p:spPr>
        <p:txBody>
          <a:bodyPr>
            <a:normAutofit fontScale="85000" lnSpcReduction="10000"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i="1" dirty="0"/>
              <a:t>s</a:t>
            </a:r>
            <a:r>
              <a:rPr lang="en-GB" sz="3200" i="1" dirty="0" smtClean="0"/>
              <a:t>olve </a:t>
            </a:r>
            <a:r>
              <a:rPr lang="en-GB" sz="3200" i="1" dirty="0"/>
              <a:t>addition and subtraction multi-step</a:t>
            </a:r>
            <a:r>
              <a:rPr lang="en-GB" sz="3200" dirty="0"/>
              <a:t> </a:t>
            </a:r>
            <a:r>
              <a:rPr lang="en-GB" sz="3200" i="1" dirty="0"/>
              <a:t>problems in contexts, deciding which operations and methods to use and </a:t>
            </a:r>
            <a:r>
              <a:rPr lang="en-GB" sz="3200" i="1" dirty="0" smtClean="0"/>
              <a:t>why</a:t>
            </a:r>
            <a:endParaRPr lang="en-GB" sz="3200" i="1" dirty="0"/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50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25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57302" y="2605961"/>
            <a:ext cx="41847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Total</a:t>
            </a:r>
          </a:p>
          <a:p>
            <a:pPr algn="ctr"/>
            <a:r>
              <a:rPr lang="en-GB" sz="3200" dirty="0" smtClean="0"/>
              <a:t>Sum</a:t>
            </a:r>
          </a:p>
          <a:p>
            <a:pPr algn="ctr"/>
            <a:r>
              <a:rPr lang="en-GB" sz="3200" dirty="0" smtClean="0"/>
              <a:t>Difference</a:t>
            </a:r>
          </a:p>
          <a:p>
            <a:pPr algn="ctr"/>
            <a:r>
              <a:rPr lang="en-GB" sz="3200" dirty="0" smtClean="0"/>
              <a:t>Altogether</a:t>
            </a:r>
          </a:p>
          <a:p>
            <a:pPr algn="ctr"/>
            <a:r>
              <a:rPr lang="en-GB" sz="3200" dirty="0" smtClean="0"/>
              <a:t>Less than</a:t>
            </a:r>
          </a:p>
          <a:p>
            <a:pPr algn="ctr"/>
            <a:r>
              <a:rPr lang="en-GB" sz="3200" dirty="0" smtClean="0"/>
              <a:t>Increase</a:t>
            </a:r>
          </a:p>
          <a:p>
            <a:pPr algn="ctr"/>
            <a:r>
              <a:rPr lang="en-GB" sz="3200" dirty="0" smtClean="0"/>
              <a:t>Greater than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737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02598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3880360"/>
            <a:ext cx="7886700" cy="2112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92200" y="2755979"/>
            <a:ext cx="7010400" cy="3457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 smtClean="0"/>
              <a:t>Look at the word problem on the board:</a:t>
            </a:r>
            <a:endParaRPr lang="en-GB" sz="3600" i="1" baseline="30000" dirty="0" smtClean="0"/>
          </a:p>
          <a:p>
            <a:pPr algn="ctr"/>
            <a:endParaRPr lang="en-GB" sz="4400" baseline="30000" dirty="0" smtClean="0"/>
          </a:p>
          <a:p>
            <a:pPr algn="ctr"/>
            <a:r>
              <a:rPr lang="en-GB" sz="4400" baseline="30000" dirty="0" smtClean="0"/>
              <a:t>What </a:t>
            </a:r>
            <a:r>
              <a:rPr lang="en-GB" sz="4400" baseline="30000" dirty="0"/>
              <a:t>is the key vocabulary in the question? What are the key bits of information?</a:t>
            </a:r>
          </a:p>
          <a:p>
            <a:pPr algn="ctr"/>
            <a:r>
              <a:rPr lang="en-GB" sz="4400" baseline="30000" dirty="0"/>
              <a:t>Can we put this information in to a model? Which operations do we need to use?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78953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542" b="76200"/>
          <a:stretch/>
        </p:blipFill>
        <p:spPr>
          <a:xfrm>
            <a:off x="215899" y="1778000"/>
            <a:ext cx="7467601" cy="20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6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400" r="34791" b="52999"/>
          <a:stretch/>
        </p:blipFill>
        <p:spPr>
          <a:xfrm>
            <a:off x="431799" y="1803400"/>
            <a:ext cx="4784191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7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0200" r="1408"/>
          <a:stretch/>
        </p:blipFill>
        <p:spPr>
          <a:xfrm>
            <a:off x="380999" y="1644210"/>
            <a:ext cx="8026401" cy="42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68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250" b="63975"/>
          <a:stretch/>
        </p:blipFill>
        <p:spPr>
          <a:xfrm>
            <a:off x="190500" y="1790700"/>
            <a:ext cx="4045498" cy="1841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443" r="61250"/>
          <a:stretch/>
        </p:blipFill>
        <p:spPr>
          <a:xfrm>
            <a:off x="4076700" y="2087798"/>
            <a:ext cx="4546600" cy="359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3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861" b="59720"/>
          <a:stretch/>
        </p:blipFill>
        <p:spPr>
          <a:xfrm>
            <a:off x="152400" y="2209800"/>
            <a:ext cx="4108952" cy="2306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861" t="40847" b="30219"/>
          <a:stretch/>
        </p:blipFill>
        <p:spPr>
          <a:xfrm>
            <a:off x="4261352" y="3263900"/>
            <a:ext cx="4882648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38" y="495527"/>
            <a:ext cx="7242294" cy="1043248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401"/>
          <a:stretch/>
        </p:blipFill>
        <p:spPr>
          <a:xfrm>
            <a:off x="748341" y="1997581"/>
            <a:ext cx="7609065" cy="306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248" r="14528" b="26217"/>
          <a:stretch/>
        </p:blipFill>
        <p:spPr>
          <a:xfrm>
            <a:off x="464759" y="2108256"/>
            <a:ext cx="7352259" cy="26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2" y="585348"/>
            <a:ext cx="8128000" cy="1325563"/>
          </a:xfrm>
        </p:spPr>
        <p:txBody>
          <a:bodyPr/>
          <a:lstStyle/>
          <a:p>
            <a:r>
              <a:rPr lang="en-GB" dirty="0"/>
              <a:t>Fluency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5020" r="38697"/>
          <a:stretch/>
        </p:blipFill>
        <p:spPr>
          <a:xfrm>
            <a:off x="720352" y="2046612"/>
            <a:ext cx="5237263" cy="21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9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78" y="458704"/>
            <a:ext cx="81280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Reasoning and problem solving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1975" b="73529"/>
          <a:stretch/>
        </p:blipFill>
        <p:spPr>
          <a:xfrm>
            <a:off x="0" y="1681680"/>
            <a:ext cx="4329967" cy="1314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9317" r="61975"/>
          <a:stretch/>
        </p:blipFill>
        <p:spPr>
          <a:xfrm>
            <a:off x="2418133" y="4800600"/>
            <a:ext cx="4415489" cy="1553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80" t="27614" r="61975" b="36099"/>
          <a:stretch/>
        </p:blipFill>
        <p:spPr>
          <a:xfrm>
            <a:off x="3009899" y="2010406"/>
            <a:ext cx="6151405" cy="26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235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Reasoning and problem solving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750" b="11445"/>
          <a:stretch/>
        </p:blipFill>
        <p:spPr>
          <a:xfrm>
            <a:off x="2057400" y="1714500"/>
            <a:ext cx="4267200" cy="454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Autumn Block 2</a:t>
            </a:r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8650" y="3628851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</a:t>
            </a:r>
          </a:p>
          <a:p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</a:t>
            </a:r>
            <a:r>
              <a:rPr lang="en-GB" sz="3200" i="1" dirty="0" smtClean="0"/>
              <a:t>subtract whole numbers with more than 4 digits using formal written methods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509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year 6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year 6 template.potx</Template>
  <TotalTime>362</TotalTime>
  <Words>451</Words>
  <Application>Microsoft Macintosh PowerPoint</Application>
  <PresentationFormat>On-screen Show (4:3)</PresentationFormat>
  <Paragraphs>104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year 6 template</vt:lpstr>
      <vt:lpstr>Slides</vt:lpstr>
      <vt:lpstr>Year 5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Autumn Block 2</vt:lpstr>
      <vt:lpstr>Key vocabulary and questions</vt:lpstr>
      <vt:lpstr>Key vocabulary and questions</vt:lpstr>
      <vt:lpstr>Fluency</vt:lpstr>
      <vt:lpstr>Fluency</vt:lpstr>
      <vt:lpstr>Reasoning and problem solving</vt:lpstr>
      <vt:lpstr>Reasoning and problem solving</vt:lpstr>
      <vt:lpstr>Year 5 Autumn Block 2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Autumn Block 2</vt:lpstr>
      <vt:lpstr>Key vocabulary and questions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Cathy Clarke</cp:lastModifiedBy>
  <cp:revision>50</cp:revision>
  <dcterms:created xsi:type="dcterms:W3CDTF">2017-06-27T15:09:43Z</dcterms:created>
  <dcterms:modified xsi:type="dcterms:W3CDTF">2017-10-31T13:33:09Z</dcterms:modified>
</cp:coreProperties>
</file>