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21"/>
  </p:notesMasterIdLst>
  <p:handoutMasterIdLst>
    <p:handoutMasterId r:id="rId122"/>
  </p:handoutMasterIdLst>
  <p:sldIdLst>
    <p:sldId id="260" r:id="rId3"/>
    <p:sldId id="304" r:id="rId4"/>
    <p:sldId id="355" r:id="rId5"/>
    <p:sldId id="354" r:id="rId6"/>
    <p:sldId id="306" r:id="rId7"/>
    <p:sldId id="305" r:id="rId8"/>
    <p:sldId id="307" r:id="rId9"/>
    <p:sldId id="308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6" r:id="rId39"/>
    <p:sldId id="387" r:id="rId40"/>
    <p:sldId id="389" r:id="rId41"/>
    <p:sldId id="390" r:id="rId42"/>
    <p:sldId id="392" r:id="rId43"/>
    <p:sldId id="393" r:id="rId44"/>
    <p:sldId id="395" r:id="rId45"/>
    <p:sldId id="396" r:id="rId46"/>
    <p:sldId id="398" r:id="rId47"/>
    <p:sldId id="399" r:id="rId48"/>
    <p:sldId id="401" r:id="rId49"/>
    <p:sldId id="402" r:id="rId50"/>
    <p:sldId id="403" r:id="rId51"/>
    <p:sldId id="404" r:id="rId52"/>
    <p:sldId id="405" r:id="rId53"/>
    <p:sldId id="408" r:id="rId54"/>
    <p:sldId id="409" r:id="rId55"/>
    <p:sldId id="410" r:id="rId56"/>
    <p:sldId id="411" r:id="rId57"/>
    <p:sldId id="413" r:id="rId58"/>
    <p:sldId id="414" r:id="rId59"/>
    <p:sldId id="416" r:id="rId60"/>
    <p:sldId id="417" r:id="rId61"/>
    <p:sldId id="419" r:id="rId62"/>
    <p:sldId id="420" r:id="rId63"/>
    <p:sldId id="422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437" r:id="rId72"/>
    <p:sldId id="431" r:id="rId73"/>
    <p:sldId id="432" r:id="rId74"/>
    <p:sldId id="433" r:id="rId75"/>
    <p:sldId id="434" r:id="rId76"/>
    <p:sldId id="438" r:id="rId77"/>
    <p:sldId id="435" r:id="rId78"/>
    <p:sldId id="436" r:id="rId79"/>
    <p:sldId id="439" r:id="rId80"/>
    <p:sldId id="440" r:id="rId81"/>
    <p:sldId id="441" r:id="rId82"/>
    <p:sldId id="442" r:id="rId83"/>
    <p:sldId id="443" r:id="rId84"/>
    <p:sldId id="444" r:id="rId85"/>
    <p:sldId id="445" r:id="rId86"/>
    <p:sldId id="446" r:id="rId87"/>
    <p:sldId id="447" r:id="rId88"/>
    <p:sldId id="449" r:id="rId89"/>
    <p:sldId id="450" r:id="rId90"/>
    <p:sldId id="451" r:id="rId91"/>
    <p:sldId id="452" r:id="rId92"/>
    <p:sldId id="453" r:id="rId93"/>
    <p:sldId id="454" r:id="rId94"/>
    <p:sldId id="455" r:id="rId95"/>
    <p:sldId id="456" r:id="rId96"/>
    <p:sldId id="459" r:id="rId97"/>
    <p:sldId id="460" r:id="rId98"/>
    <p:sldId id="461" r:id="rId99"/>
    <p:sldId id="462" r:id="rId100"/>
    <p:sldId id="463" r:id="rId101"/>
    <p:sldId id="464" r:id="rId102"/>
    <p:sldId id="465" r:id="rId103"/>
    <p:sldId id="466" r:id="rId104"/>
    <p:sldId id="469" r:id="rId105"/>
    <p:sldId id="470" r:id="rId106"/>
    <p:sldId id="471" r:id="rId107"/>
    <p:sldId id="472" r:id="rId108"/>
    <p:sldId id="473" r:id="rId109"/>
    <p:sldId id="474" r:id="rId110"/>
    <p:sldId id="475" r:id="rId111"/>
    <p:sldId id="476" r:id="rId112"/>
    <p:sldId id="479" r:id="rId113"/>
    <p:sldId id="480" r:id="rId114"/>
    <p:sldId id="481" r:id="rId115"/>
    <p:sldId id="482" r:id="rId116"/>
    <p:sldId id="483" r:id="rId117"/>
    <p:sldId id="484" r:id="rId118"/>
    <p:sldId id="485" r:id="rId119"/>
    <p:sldId id="486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5840" autoAdjust="0"/>
  </p:normalViewPr>
  <p:slideViewPr>
    <p:cSldViewPr snapToGrid="0" snapToObjects="1">
      <p:cViewPr varScale="1">
        <p:scale>
          <a:sx n="103" d="100"/>
          <a:sy n="103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slide" Target="slides/slide118.xml"/><Relationship Id="rId121" Type="http://schemas.openxmlformats.org/officeDocument/2006/relationships/notesMaster" Target="notesMasters/notesMaster1.xml"/><Relationship Id="rId122" Type="http://schemas.openxmlformats.org/officeDocument/2006/relationships/handoutMaster" Target="handoutMasters/handoutMaster1.xml"/><Relationship Id="rId123" Type="http://schemas.openxmlformats.org/officeDocument/2006/relationships/printerSettings" Target="printerSettings/printerSettings1.bin"/><Relationship Id="rId124" Type="http://schemas.openxmlformats.org/officeDocument/2006/relationships/presProps" Target="presProps.xml"/><Relationship Id="rId125" Type="http://schemas.openxmlformats.org/officeDocument/2006/relationships/viewProps" Target="viewProps.xml"/><Relationship Id="rId126" Type="http://schemas.openxmlformats.org/officeDocument/2006/relationships/theme" Target="theme/theme1.xml"/><Relationship Id="rId12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formal written methods to add and subtract numbers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1988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991694"/>
            <a:ext cx="7886700" cy="269682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Product</a:t>
            </a:r>
          </a:p>
          <a:p>
            <a:r>
              <a:rPr lang="en-GB" dirty="0" smtClean="0"/>
              <a:t>Multiply</a:t>
            </a:r>
          </a:p>
          <a:p>
            <a:r>
              <a:rPr lang="en-GB" dirty="0" smtClean="0"/>
              <a:t>Lots of</a:t>
            </a:r>
          </a:p>
          <a:p>
            <a:r>
              <a:rPr lang="en-GB" dirty="0" smtClean="0"/>
              <a:t>Times</a:t>
            </a:r>
          </a:p>
          <a:p>
            <a:r>
              <a:rPr lang="en-GB" dirty="0" smtClean="0"/>
              <a:t>Multiple</a:t>
            </a:r>
          </a:p>
          <a:p>
            <a:r>
              <a:rPr lang="en-GB" dirty="0" smtClean="0"/>
              <a:t>Factor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6762"/>
          <a:stretch/>
        </p:blipFill>
        <p:spPr>
          <a:xfrm>
            <a:off x="575354" y="2564428"/>
            <a:ext cx="8156457" cy="19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53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784" b="3911"/>
          <a:stretch/>
        </p:blipFill>
        <p:spPr>
          <a:xfrm>
            <a:off x="1837121" y="1765671"/>
            <a:ext cx="4771587" cy="44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79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779" t="2631" b="41101"/>
          <a:stretch/>
        </p:blipFill>
        <p:spPr>
          <a:xfrm>
            <a:off x="1208307" y="2428810"/>
            <a:ext cx="5573018" cy="31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14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solve mental calculations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406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r>
              <a:rPr lang="en-GB" dirty="0" smtClean="0"/>
              <a:t>Times tables</a:t>
            </a:r>
          </a:p>
          <a:p>
            <a:r>
              <a:rPr lang="en-GB" dirty="0" smtClean="0"/>
              <a:t>Mental strategies</a:t>
            </a:r>
          </a:p>
          <a:p>
            <a:r>
              <a:rPr lang="en-GB" dirty="0" smtClean="0"/>
              <a:t>Efficient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063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625364"/>
            <a:ext cx="7886700" cy="3443500"/>
          </a:xfrm>
        </p:spPr>
        <p:txBody>
          <a:bodyPr>
            <a:normAutofit/>
          </a:bodyPr>
          <a:lstStyle/>
          <a:p>
            <a:r>
              <a:rPr lang="en-US" dirty="0"/>
              <a:t>Is there an easy and quick way to do this?</a:t>
            </a:r>
            <a:br>
              <a:rPr lang="en-US" dirty="0"/>
            </a:br>
            <a:r>
              <a:rPr lang="en-US" dirty="0"/>
              <a:t>Can you use known facts to answer the problem? Can you use rounding?</a:t>
            </a:r>
            <a:br>
              <a:rPr lang="en-US" dirty="0"/>
            </a:br>
            <a:r>
              <a:rPr lang="en-US" dirty="0"/>
              <a:t>Does the solution need an exact answer? </a:t>
            </a:r>
            <a:endParaRPr lang="en-US" dirty="0"/>
          </a:p>
          <a:p>
            <a:r>
              <a:rPr lang="en-US" dirty="0"/>
              <a:t>How does knowing the approximate answer help with the calculation? 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94459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9607"/>
          <a:stretch/>
        </p:blipFill>
        <p:spPr>
          <a:xfrm>
            <a:off x="190386" y="2174725"/>
            <a:ext cx="8588773" cy="28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34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9826" b="48791"/>
          <a:stretch/>
        </p:blipFill>
        <p:spPr>
          <a:xfrm>
            <a:off x="576095" y="2268533"/>
            <a:ext cx="7569758" cy="17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04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8997" r="18936"/>
          <a:stretch/>
        </p:blipFill>
        <p:spPr>
          <a:xfrm>
            <a:off x="378820" y="2046611"/>
            <a:ext cx="6541109" cy="27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53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841" b="43237"/>
          <a:stretch/>
        </p:blipFill>
        <p:spPr>
          <a:xfrm>
            <a:off x="2009737" y="1940019"/>
            <a:ext cx="4204421" cy="39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5124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429988"/>
            <a:ext cx="7886700" cy="36266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important to remember as we begin multiplying by the tens number?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How would you draw the calculation?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the inverse operation be used?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there a different strategy that you could use?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742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374" b="52962"/>
          <a:stretch/>
        </p:blipFill>
        <p:spPr>
          <a:xfrm>
            <a:off x="266699" y="1921125"/>
            <a:ext cx="3736483" cy="299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374" t="47581"/>
          <a:stretch/>
        </p:blipFill>
        <p:spPr>
          <a:xfrm>
            <a:off x="4723173" y="2311400"/>
            <a:ext cx="3704638" cy="33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141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Use and apply reasoning from known facts to solve problems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406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r>
              <a:rPr lang="en-GB" dirty="0" smtClean="0"/>
              <a:t>What number facts do you know?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063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625364"/>
            <a:ext cx="7886700" cy="3443500"/>
          </a:xfrm>
        </p:spPr>
        <p:txBody>
          <a:bodyPr>
            <a:normAutofit/>
          </a:bodyPr>
          <a:lstStyle/>
          <a:p>
            <a:r>
              <a:rPr lang="en-US" dirty="0"/>
              <a:t>What is the inverse? </a:t>
            </a:r>
            <a:endParaRPr lang="en-US" dirty="0"/>
          </a:p>
          <a:p>
            <a:r>
              <a:rPr lang="en-US" dirty="0"/>
              <a:t>When do you use the inverse? </a:t>
            </a:r>
            <a:endParaRPr lang="en-US" dirty="0"/>
          </a:p>
          <a:p>
            <a:r>
              <a:rPr lang="en-US" dirty="0"/>
              <a:t>How can we use multiplication/division facts to help us answer similar questions? 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94459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5562"/>
          <a:stretch/>
        </p:blipFill>
        <p:spPr>
          <a:xfrm>
            <a:off x="917838" y="1820152"/>
            <a:ext cx="6674918" cy="31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34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5290" r="33857" b="39808"/>
          <a:stretch/>
        </p:blipFill>
        <p:spPr>
          <a:xfrm>
            <a:off x="493187" y="2034283"/>
            <a:ext cx="4414026" cy="10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04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4876" r="27870"/>
          <a:stretch/>
        </p:blipFill>
        <p:spPr>
          <a:xfrm>
            <a:off x="410516" y="1910910"/>
            <a:ext cx="5261137" cy="26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536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3189" b="33513"/>
          <a:stretch/>
        </p:blipFill>
        <p:spPr>
          <a:xfrm>
            <a:off x="1787803" y="1823777"/>
            <a:ext cx="4130444" cy="42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79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359" r="9336" b="82478"/>
          <a:stretch/>
        </p:blipFill>
        <p:spPr>
          <a:xfrm>
            <a:off x="495300" y="1781685"/>
            <a:ext cx="2286000" cy="1182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756" t="17935" b="25707"/>
          <a:stretch/>
        </p:blipFill>
        <p:spPr>
          <a:xfrm>
            <a:off x="3818194" y="1934084"/>
            <a:ext cx="4289526" cy="36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2493" b="52977"/>
          <a:stretch/>
        </p:blipFill>
        <p:spPr>
          <a:xfrm>
            <a:off x="917838" y="1890791"/>
            <a:ext cx="5847806" cy="32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6781" b="25852"/>
          <a:stretch/>
        </p:blipFill>
        <p:spPr>
          <a:xfrm>
            <a:off x="559689" y="2222401"/>
            <a:ext cx="7150547" cy="18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7054" r="35555"/>
          <a:stretch/>
        </p:blipFill>
        <p:spPr>
          <a:xfrm>
            <a:off x="901637" y="2588730"/>
            <a:ext cx="5680720" cy="18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46" t="3618" r="68881"/>
          <a:stretch/>
        </p:blipFill>
        <p:spPr>
          <a:xfrm>
            <a:off x="1320206" y="2087798"/>
            <a:ext cx="5607734" cy="36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155" t="6022" r="17462" b="17313"/>
          <a:stretch/>
        </p:blipFill>
        <p:spPr>
          <a:xfrm>
            <a:off x="1734153" y="2442198"/>
            <a:ext cx="5178039" cy="27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short division to divide by up to 2 digits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235914"/>
            <a:ext cx="7886700" cy="245260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Division</a:t>
            </a:r>
          </a:p>
          <a:p>
            <a:r>
              <a:rPr lang="en-GB" dirty="0" smtClean="0"/>
              <a:t>Divisor</a:t>
            </a:r>
          </a:p>
          <a:p>
            <a:r>
              <a:rPr lang="en-GB" dirty="0" smtClean="0"/>
              <a:t>Quotient</a:t>
            </a:r>
          </a:p>
          <a:p>
            <a:r>
              <a:rPr lang="en-GB" dirty="0" smtClean="0"/>
              <a:t>Remainder</a:t>
            </a:r>
          </a:p>
          <a:p>
            <a:r>
              <a:rPr lang="en-GB" dirty="0" smtClean="0"/>
              <a:t>Factor</a:t>
            </a:r>
          </a:p>
          <a:p>
            <a:r>
              <a:rPr lang="en-GB" dirty="0" smtClean="0"/>
              <a:t>Multiple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7566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454410"/>
            <a:ext cx="7886700" cy="3748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different between dividing by 1 digit and 2 digits</a:t>
            </a:r>
            <a:r>
              <a:rPr lang="en-US" dirty="0" smtClean="0"/>
              <a:t>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If the number does not divide into the ones, what do we do?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Do we need to round our remainders up or down? Why does the context affect whether we round up or down?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7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041521"/>
            <a:ext cx="7886700" cy="296628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Add</a:t>
            </a:r>
          </a:p>
          <a:p>
            <a:r>
              <a:rPr lang="en-GB" dirty="0" smtClean="0"/>
              <a:t>Subtract</a:t>
            </a:r>
          </a:p>
          <a:p>
            <a:r>
              <a:rPr lang="en-GB" dirty="0" smtClean="0"/>
              <a:t>More than</a:t>
            </a:r>
          </a:p>
          <a:p>
            <a:r>
              <a:rPr lang="en-GB" dirty="0" smtClean="0"/>
              <a:t>Less than</a:t>
            </a:r>
          </a:p>
          <a:p>
            <a:r>
              <a:rPr lang="en-GB" dirty="0" smtClean="0"/>
              <a:t>Integer</a:t>
            </a:r>
          </a:p>
          <a:p>
            <a:r>
              <a:rPr lang="en-GB" dirty="0" smtClean="0"/>
              <a:t>Difference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29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3474"/>
          <a:stretch/>
        </p:blipFill>
        <p:spPr>
          <a:xfrm>
            <a:off x="492775" y="2036811"/>
            <a:ext cx="7916081" cy="33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844" y="1932078"/>
            <a:ext cx="76082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aseline="30000" dirty="0"/>
              <a:t>A limousine company allows 14 people per limousine. How many limousines need to be hired for 230 people</a:t>
            </a:r>
            <a:r>
              <a:rPr lang="en-GB" sz="4400" baseline="30000" dirty="0" smtClean="0"/>
              <a:t>?</a:t>
            </a:r>
            <a:endParaRPr lang="en-GB" sz="4400" baseline="30000" dirty="0"/>
          </a:p>
        </p:txBody>
      </p:sp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359" y="1915153"/>
            <a:ext cx="7911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/>
              <a:t>Year 6 have 2,356 pencil crayons for the year. They put them in bundles with 12 in each bundle. How many complete bundles can be made?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63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4474" b="64071"/>
          <a:stretch/>
        </p:blipFill>
        <p:spPr>
          <a:xfrm>
            <a:off x="1477695" y="2325497"/>
            <a:ext cx="5178037" cy="30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51" t="42858" r="64073" b="7252"/>
          <a:stretch/>
        </p:blipFill>
        <p:spPr>
          <a:xfrm>
            <a:off x="2027251" y="2087798"/>
            <a:ext cx="4457509" cy="36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572" t="1566" b="37402"/>
          <a:stretch/>
        </p:blipFill>
        <p:spPr>
          <a:xfrm>
            <a:off x="2284730" y="1936524"/>
            <a:ext cx="4253434" cy="41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solve division problems using factors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ivisor </a:t>
            </a:r>
          </a:p>
          <a:p>
            <a:r>
              <a:rPr lang="en-US" dirty="0" smtClean="0"/>
              <a:t>Dividend</a:t>
            </a:r>
          </a:p>
          <a:p>
            <a:r>
              <a:rPr lang="en-US" dirty="0" smtClean="0"/>
              <a:t>Multiples </a:t>
            </a:r>
          </a:p>
          <a:p>
            <a:r>
              <a:rPr lang="en-US" dirty="0" smtClean="0"/>
              <a:t>Factors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5300" y="2564309"/>
            <a:ext cx="7886700" cy="36632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a factor?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using factor pairs help us to answer division questions?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you notice any patterns?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using factor pairs always work?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there more than one way to solve a calculation using factor pairs</a:t>
            </a:r>
            <a:r>
              <a:rPr lang="en-US" dirty="0" smtClean="0"/>
              <a:t>?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methods can be used to check your working out?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7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5166"/>
          <a:stretch/>
        </p:blipFill>
        <p:spPr>
          <a:xfrm>
            <a:off x="1223524" y="2023126"/>
            <a:ext cx="5884065" cy="28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5882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625364"/>
            <a:ext cx="7886700" cy="34312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What happens when there is more than 10 in a place value column?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Can </a:t>
            </a:r>
            <a:r>
              <a:rPr lang="en-US" sz="2400" dirty="0"/>
              <a:t>you make an exchange between columns?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/>
              <a:t>can we find the missing digits? Can we use the inverse? </a:t>
            </a:r>
            <a:endParaRPr lang="en-US" sz="2400" dirty="0"/>
          </a:p>
          <a:p>
            <a:r>
              <a:rPr lang="en-US" sz="2400" dirty="0"/>
              <a:t>Is column method always the best method? When should we use our mental methods? </a:t>
            </a:r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332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5974" b="41414"/>
          <a:stretch/>
        </p:blipFill>
        <p:spPr>
          <a:xfrm>
            <a:off x="1589895" y="2527675"/>
            <a:ext cx="6206779" cy="19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0107"/>
          <a:stretch/>
        </p:blipFill>
        <p:spPr>
          <a:xfrm>
            <a:off x="1699807" y="2320089"/>
            <a:ext cx="5652030" cy="31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8" t="1161" r="72621" b="67393"/>
          <a:stretch/>
        </p:blipFill>
        <p:spPr>
          <a:xfrm>
            <a:off x="1571674" y="2222400"/>
            <a:ext cx="4949723" cy="36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75" t="63679" r="63940"/>
          <a:stretch/>
        </p:blipFill>
        <p:spPr>
          <a:xfrm>
            <a:off x="1721942" y="2087798"/>
            <a:ext cx="5007064" cy="31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501" t="2016" b="41715"/>
          <a:stretch/>
        </p:blipFill>
        <p:spPr>
          <a:xfrm>
            <a:off x="2137161" y="2087797"/>
            <a:ext cx="4677331" cy="41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3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long division to divide 3 digit numbers by 2 digit numbers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442200"/>
            <a:ext cx="7886700" cy="3246324"/>
          </a:xfrm>
        </p:spPr>
        <p:txBody>
          <a:bodyPr>
            <a:normAutofit/>
          </a:bodyPr>
          <a:lstStyle/>
          <a:p>
            <a:r>
              <a:rPr lang="en-US" sz="2400" dirty="0"/>
              <a:t>How can we use our multiples to help us divide by a 2- digit number?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Why are we subtracting the totals from the beginning number (seeing division as repeated subtraction)?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long division, what does the arrow represent? (The movement of the next digit coming down to be divided) </a:t>
            </a: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0942"/>
          <a:stretch/>
        </p:blipFill>
        <p:spPr>
          <a:xfrm>
            <a:off x="722439" y="1799418"/>
            <a:ext cx="7744233" cy="3573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7598" y="62031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689"/>
          <a:stretch/>
        </p:blipFill>
        <p:spPr>
          <a:xfrm>
            <a:off x="1020345" y="1379842"/>
            <a:ext cx="6526889" cy="47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062" r="62471" b="38072"/>
          <a:stretch/>
        </p:blipFill>
        <p:spPr>
          <a:xfrm>
            <a:off x="1367783" y="2087798"/>
            <a:ext cx="5483348" cy="32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9293" b="57422"/>
          <a:stretch/>
        </p:blipFill>
        <p:spPr>
          <a:xfrm>
            <a:off x="1395028" y="1814561"/>
            <a:ext cx="5932384" cy="39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98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644" t="3718"/>
          <a:stretch/>
        </p:blipFill>
        <p:spPr>
          <a:xfrm>
            <a:off x="2466895" y="2087797"/>
            <a:ext cx="3871317" cy="43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long division to divide 4 digit numbers by 2 digit numbers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588732"/>
            <a:ext cx="7886700" cy="35045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can we use our multiples to help us divide by a 2-digit number?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Why are we subtracting the totals from the beginning </a:t>
            </a:r>
            <a:r>
              <a:rPr lang="en-US" dirty="0" smtClean="0"/>
              <a:t>number? </a:t>
            </a:r>
          </a:p>
          <a:p>
            <a:endParaRPr lang="en-US" dirty="0"/>
          </a:p>
          <a:p>
            <a:r>
              <a:rPr lang="en-US" dirty="0"/>
              <a:t>In long division, what does the arrow represent?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8123"/>
          <a:stretch/>
        </p:blipFill>
        <p:spPr>
          <a:xfrm>
            <a:off x="1216232" y="1755477"/>
            <a:ext cx="6440914" cy="40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7206"/>
          <a:stretch/>
        </p:blipFill>
        <p:spPr>
          <a:xfrm>
            <a:off x="808827" y="2529837"/>
            <a:ext cx="7351305" cy="24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3940" b="52603"/>
          <a:stretch/>
        </p:blipFill>
        <p:spPr>
          <a:xfrm>
            <a:off x="1624242" y="2087798"/>
            <a:ext cx="5721077" cy="32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840" b="20078"/>
          <a:stretch/>
        </p:blipFill>
        <p:spPr>
          <a:xfrm>
            <a:off x="2503531" y="1819156"/>
            <a:ext cx="4445298" cy="42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long division to divide by 2 digit numbers (including remainders)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9962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698630"/>
            <a:ext cx="7886700" cy="298989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Division</a:t>
            </a:r>
          </a:p>
          <a:p>
            <a:r>
              <a:rPr lang="en-GB" dirty="0" smtClean="0"/>
              <a:t>Divisor</a:t>
            </a:r>
          </a:p>
          <a:p>
            <a:r>
              <a:rPr lang="en-GB" dirty="0" smtClean="0"/>
              <a:t>Dividend</a:t>
            </a:r>
          </a:p>
          <a:p>
            <a:r>
              <a:rPr lang="en-GB" dirty="0" smtClean="0"/>
              <a:t>Remainder</a:t>
            </a:r>
          </a:p>
          <a:p>
            <a:r>
              <a:rPr lang="en-GB" dirty="0" smtClean="0"/>
              <a:t>Rounding</a:t>
            </a:r>
          </a:p>
          <a:p>
            <a:r>
              <a:rPr lang="en-GB" dirty="0" smtClean="0"/>
              <a:t>Quotient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460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552098"/>
            <a:ext cx="7886700" cy="3858674"/>
          </a:xfrm>
        </p:spPr>
        <p:txBody>
          <a:bodyPr>
            <a:normAutofit/>
          </a:bodyPr>
          <a:lstStyle/>
          <a:p>
            <a:r>
              <a:rPr lang="en-US" sz="2400" dirty="0"/>
              <a:t>How can we use our multiples to help us divide?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What happens if we cannot divide our ones exactly by our divisor? How do we show what we have left over?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Why are we subtracting the totals from the starting amount </a:t>
            </a:r>
            <a:r>
              <a:rPr lang="en-US" sz="2400" dirty="0" smtClean="0"/>
              <a:t>? </a:t>
            </a:r>
            <a:endParaRPr lang="en-US" sz="2400" dirty="0"/>
          </a:p>
          <a:p>
            <a:r>
              <a:rPr lang="en-US" sz="2400" dirty="0"/>
              <a:t>Does the remainder need to be rounded up or down? </a:t>
            </a:r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4527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720351" y="2134310"/>
            <a:ext cx="7596261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aseline="30000" dirty="0"/>
              <a:t>A four-bedroom house costs £450,000</a:t>
            </a:r>
          </a:p>
          <a:p>
            <a:r>
              <a:rPr lang="en-GB" sz="4400" baseline="30000" dirty="0"/>
              <a:t>A three-bedroom house costs £199,000 less. </a:t>
            </a:r>
            <a:endParaRPr lang="en-GB" sz="4400" baseline="30000" dirty="0" smtClean="0"/>
          </a:p>
          <a:p>
            <a:endParaRPr lang="en-GB" sz="4400" baseline="30000" dirty="0"/>
          </a:p>
          <a:p>
            <a:r>
              <a:rPr lang="en-GB" sz="4400" baseline="30000" dirty="0" smtClean="0"/>
              <a:t>How </a:t>
            </a:r>
            <a:r>
              <a:rPr lang="en-GB" sz="4400" baseline="30000" dirty="0"/>
              <a:t>much does the three-bedroom house cost? What method did you use to find the answer?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2647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7356"/>
          <a:stretch/>
        </p:blipFill>
        <p:spPr>
          <a:xfrm>
            <a:off x="1070658" y="1538774"/>
            <a:ext cx="6501001" cy="40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3761"/>
          <a:stretch/>
        </p:blipFill>
        <p:spPr>
          <a:xfrm>
            <a:off x="1021809" y="1965969"/>
            <a:ext cx="6818522" cy="37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070" b="42118"/>
          <a:stretch/>
        </p:blipFill>
        <p:spPr>
          <a:xfrm>
            <a:off x="244247" y="2087798"/>
            <a:ext cx="3947164" cy="3553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7773" r="62070"/>
          <a:stretch/>
        </p:blipFill>
        <p:spPr>
          <a:xfrm>
            <a:off x="4642073" y="2515465"/>
            <a:ext cx="4174767" cy="27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107" t="2200" b="45106"/>
          <a:stretch/>
        </p:blipFill>
        <p:spPr>
          <a:xfrm>
            <a:off x="335790" y="2086578"/>
            <a:ext cx="3688577" cy="3194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107" t="56989" b="7261"/>
          <a:stretch/>
        </p:blipFill>
        <p:spPr>
          <a:xfrm>
            <a:off x="4675132" y="2540116"/>
            <a:ext cx="4065809" cy="23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3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dirty="0" smtClean="0"/>
              <a:t>Divide </a:t>
            </a:r>
            <a:r>
              <a:rPr lang="en-GB" sz="3200" dirty="0"/>
              <a:t>numbers up to 4 digits by a 2-digit number using the formal written method of short division, interpreting remainders according to the context. </a:t>
            </a:r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0239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454410"/>
            <a:ext cx="7886700" cy="36144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can we use our multiples to help us divide? </a:t>
            </a:r>
            <a:endParaRPr lang="en-US" dirty="0"/>
          </a:p>
          <a:p>
            <a:r>
              <a:rPr lang="en-US" dirty="0"/>
              <a:t>What happens if we cannot divide our ones exactly by our divisor? </a:t>
            </a:r>
            <a:endParaRPr lang="en-US" dirty="0"/>
          </a:p>
          <a:p>
            <a:r>
              <a:rPr lang="en-US" dirty="0"/>
              <a:t>How do we show what we have left over? </a:t>
            </a:r>
            <a:endParaRPr lang="en-US" dirty="0"/>
          </a:p>
          <a:p>
            <a:r>
              <a:rPr lang="en-US" dirty="0"/>
              <a:t>Why are we subtracting the totals from the starting </a:t>
            </a:r>
            <a:r>
              <a:rPr lang="en-US" dirty="0" smtClean="0"/>
              <a:t>amount? </a:t>
            </a:r>
          </a:p>
          <a:p>
            <a:r>
              <a:rPr lang="en-US" dirty="0"/>
              <a:t>Does the remainder need to be rounded up or down?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709539"/>
            <a:ext cx="7886700" cy="1098989"/>
          </a:xfrm>
        </p:spPr>
        <p:txBody>
          <a:bodyPr>
            <a:normAutofit/>
          </a:bodyPr>
          <a:lstStyle/>
          <a:p>
            <a:r>
              <a:rPr lang="en-US" sz="2000" dirty="0"/>
              <a:t>Simon used this method to calculate 1426 divided by 13. He wrote down his multiples key facts to help him work out the answer. 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183" b="24692"/>
          <a:stretch/>
        </p:blipFill>
        <p:spPr>
          <a:xfrm>
            <a:off x="917838" y="2588730"/>
            <a:ext cx="6909154" cy="30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7616" r="13553"/>
          <a:stretch/>
        </p:blipFill>
        <p:spPr>
          <a:xfrm>
            <a:off x="917838" y="1965970"/>
            <a:ext cx="7149565" cy="148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80" r="61202"/>
          <a:stretch/>
        </p:blipFill>
        <p:spPr>
          <a:xfrm>
            <a:off x="2442471" y="1831367"/>
            <a:ext cx="4005652" cy="42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908" b="62052"/>
          <a:stretch/>
        </p:blipFill>
        <p:spPr>
          <a:xfrm>
            <a:off x="1734154" y="2283491"/>
            <a:ext cx="5826712" cy="25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7701"/>
          <a:stretch/>
        </p:blipFill>
        <p:spPr>
          <a:xfrm>
            <a:off x="812165" y="2429987"/>
            <a:ext cx="7347967" cy="26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identify common factors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3274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197019"/>
            <a:ext cx="7886700" cy="26154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know you have found all the factors of a given number?</a:t>
            </a:r>
            <a:br>
              <a:rPr lang="en-US" dirty="0"/>
            </a:br>
            <a:r>
              <a:rPr lang="en-US" dirty="0"/>
              <a:t>Have you used a system?</a:t>
            </a:r>
            <a:br>
              <a:rPr lang="en-US" dirty="0"/>
            </a:br>
            <a:r>
              <a:rPr lang="en-US" dirty="0"/>
              <a:t>Can you explain your system to a partner? </a:t>
            </a:r>
            <a:endParaRPr lang="en-US" dirty="0"/>
          </a:p>
          <a:p>
            <a:r>
              <a:rPr lang="en-US" dirty="0"/>
              <a:t>How does a Venn diagram help to find common factors?</a:t>
            </a:r>
            <a:br>
              <a:rPr lang="en-US" dirty="0"/>
            </a:br>
            <a:r>
              <a:rPr lang="en-US" dirty="0"/>
              <a:t>Where are the common factors?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0801"/>
          <a:stretch/>
        </p:blipFill>
        <p:spPr>
          <a:xfrm>
            <a:off x="1117535" y="2214619"/>
            <a:ext cx="7015379" cy="29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3083" r="27638" b="24259"/>
          <a:stretch/>
        </p:blipFill>
        <p:spPr>
          <a:xfrm>
            <a:off x="1667092" y="2320089"/>
            <a:ext cx="4886891" cy="23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9395"/>
          <a:stretch/>
        </p:blipFill>
        <p:spPr>
          <a:xfrm>
            <a:off x="348158" y="2429987"/>
            <a:ext cx="7986365" cy="17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070" b="39582"/>
          <a:stretch/>
        </p:blipFill>
        <p:spPr>
          <a:xfrm>
            <a:off x="275477" y="2087798"/>
            <a:ext cx="3852299" cy="3673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757" r="62070"/>
          <a:stretch/>
        </p:blipFill>
        <p:spPr>
          <a:xfrm>
            <a:off x="4727495" y="2272240"/>
            <a:ext cx="3883993" cy="24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973" b="54529"/>
          <a:stretch/>
        </p:blipFill>
        <p:spPr>
          <a:xfrm>
            <a:off x="1795216" y="2087798"/>
            <a:ext cx="4481933" cy="33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107" t="56625" b="11028"/>
          <a:stretch/>
        </p:blipFill>
        <p:spPr>
          <a:xfrm>
            <a:off x="1245660" y="2283456"/>
            <a:ext cx="5178038" cy="2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30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find and use common multiples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r>
              <a:rPr lang="en-GB" dirty="0" smtClean="0"/>
              <a:t>Multiple</a:t>
            </a:r>
          </a:p>
          <a:p>
            <a:r>
              <a:rPr lang="en-GB" dirty="0" smtClean="0"/>
              <a:t>Common</a:t>
            </a:r>
          </a:p>
          <a:p>
            <a:r>
              <a:rPr lang="en-GB" dirty="0" smtClean="0"/>
              <a:t>Times tables facts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2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3406" b="48188"/>
          <a:stretch/>
        </p:blipFill>
        <p:spPr>
          <a:xfrm>
            <a:off x="1734153" y="2087798"/>
            <a:ext cx="4982641" cy="36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625364"/>
            <a:ext cx="7886700" cy="3443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the lowest common multiples of a pair of numbers always the product of them?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you think of any strategies to work out the lowest common multiples of different numbers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When </a:t>
            </a:r>
            <a:r>
              <a:rPr lang="en-US" dirty="0"/>
              <a:t>do numbers have common multiples that are lower than their product? 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627546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0802"/>
          <a:stretch/>
        </p:blipFill>
        <p:spPr>
          <a:xfrm>
            <a:off x="917837" y="2356763"/>
            <a:ext cx="7470351" cy="24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81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157" r="34185" b="40339"/>
          <a:stretch/>
        </p:blipFill>
        <p:spPr>
          <a:xfrm>
            <a:off x="453214" y="1660696"/>
            <a:ext cx="5396142" cy="1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59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755"/>
          <a:stretch/>
        </p:blipFill>
        <p:spPr>
          <a:xfrm>
            <a:off x="428789" y="1624061"/>
            <a:ext cx="6776500" cy="16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72" t="2371" r="62470" b="51787"/>
          <a:stretch/>
        </p:blipFill>
        <p:spPr>
          <a:xfrm>
            <a:off x="2058536" y="1969972"/>
            <a:ext cx="4946003" cy="40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71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14" t="69606" r="61669" b="5538"/>
          <a:stretch/>
        </p:blipFill>
        <p:spPr>
          <a:xfrm>
            <a:off x="830439" y="2087797"/>
            <a:ext cx="5068127" cy="22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824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706" t="2576" r="3973" b="65233"/>
          <a:stretch/>
        </p:blipFill>
        <p:spPr>
          <a:xfrm>
            <a:off x="1868489" y="2173558"/>
            <a:ext cx="4433085" cy="28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572" t="49639" b="4519"/>
          <a:stretch/>
        </p:blipFill>
        <p:spPr>
          <a:xfrm>
            <a:off x="2137160" y="2087798"/>
            <a:ext cx="4359811" cy="35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30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identify and use prime numbers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721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r>
              <a:rPr lang="en-US" dirty="0"/>
              <a:t>prime </a:t>
            </a:r>
            <a:r>
              <a:rPr lang="en-US" dirty="0" smtClean="0"/>
              <a:t>numbers</a:t>
            </a:r>
          </a:p>
          <a:p>
            <a:r>
              <a:rPr lang="en-US" dirty="0" smtClean="0"/>
              <a:t> </a:t>
            </a:r>
            <a:r>
              <a:rPr lang="en-US" dirty="0"/>
              <a:t>prime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 </a:t>
            </a:r>
            <a:r>
              <a:rPr lang="en-US" dirty="0"/>
              <a:t>composite </a:t>
            </a:r>
            <a:r>
              <a:rPr lang="en-US" dirty="0" smtClean="0"/>
              <a:t>numbers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8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839" t="-330" r="-2670" b="58205"/>
          <a:stretch/>
        </p:blipFill>
        <p:spPr>
          <a:xfrm>
            <a:off x="235095" y="2087798"/>
            <a:ext cx="3976992" cy="2243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839" t="43640" r="-2670" b="-2569"/>
          <a:stretch/>
        </p:blipFill>
        <p:spPr>
          <a:xfrm>
            <a:off x="4494221" y="2406856"/>
            <a:ext cx="3927904" cy="30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625364"/>
            <a:ext cx="7886700" cy="3443500"/>
          </a:xfrm>
        </p:spPr>
        <p:txBody>
          <a:bodyPr>
            <a:normAutofit/>
          </a:bodyPr>
          <a:lstStyle/>
          <a:p>
            <a:r>
              <a:rPr lang="en-US" dirty="0"/>
              <a:t>What is a prime number?</a:t>
            </a:r>
            <a:br>
              <a:rPr lang="en-US" dirty="0"/>
            </a:br>
            <a:r>
              <a:rPr lang="en-US" dirty="0"/>
              <a:t>What is a composite number?</a:t>
            </a:r>
            <a:br>
              <a:rPr lang="en-US" dirty="0"/>
            </a:br>
            <a:r>
              <a:rPr lang="en-US" dirty="0"/>
              <a:t>How many factors does a prime number have? Are all prime numbers odd?</a:t>
            </a:r>
            <a:br>
              <a:rPr lang="en-US" dirty="0"/>
            </a:br>
            <a:r>
              <a:rPr lang="en-US" dirty="0"/>
              <a:t>Why is 1 not a prime number?</a:t>
            </a:r>
            <a:br>
              <a:rPr lang="en-US" dirty="0"/>
            </a:br>
            <a:r>
              <a:rPr lang="en-US" dirty="0"/>
              <a:t>Why is 2 a prime number? 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59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64" b="89231"/>
          <a:stretch/>
        </p:blipFill>
        <p:spPr>
          <a:xfrm>
            <a:off x="251340" y="1538775"/>
            <a:ext cx="6745569" cy="6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681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955" r="24375" b="68280"/>
          <a:stretch/>
        </p:blipFill>
        <p:spPr>
          <a:xfrm>
            <a:off x="485605" y="1538774"/>
            <a:ext cx="4569564" cy="10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334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624"/>
          <a:stretch/>
        </p:blipFill>
        <p:spPr>
          <a:xfrm>
            <a:off x="904814" y="1639672"/>
            <a:ext cx="6295719" cy="45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21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4268" b="58007"/>
          <a:stretch/>
        </p:blipFill>
        <p:spPr>
          <a:xfrm>
            <a:off x="1109671" y="2144559"/>
            <a:ext cx="5659324" cy="32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87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240" r="1150" b="70433"/>
          <a:stretch/>
        </p:blipFill>
        <p:spPr>
          <a:xfrm>
            <a:off x="236334" y="2087799"/>
            <a:ext cx="4170565" cy="16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751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240" t="32737" r="1150" b="22326"/>
          <a:stretch/>
        </p:blipFill>
        <p:spPr>
          <a:xfrm>
            <a:off x="495300" y="1796547"/>
            <a:ext cx="4216401" cy="25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5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identify and use square and cube numbers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406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r>
              <a:rPr lang="en-GB" dirty="0" smtClean="0"/>
              <a:t>Square number</a:t>
            </a:r>
          </a:p>
          <a:p>
            <a:r>
              <a:rPr lang="en-GB" dirty="0" smtClean="0"/>
              <a:t>Cube number</a:t>
            </a:r>
          </a:p>
          <a:p>
            <a:r>
              <a:rPr lang="en-GB" dirty="0" smtClean="0"/>
              <a:t>Square root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063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625364"/>
            <a:ext cx="7886700" cy="3443500"/>
          </a:xfrm>
        </p:spPr>
        <p:txBody>
          <a:bodyPr>
            <a:normAutofit/>
          </a:bodyPr>
          <a:lstStyle/>
          <a:p>
            <a:r>
              <a:rPr lang="en-US" dirty="0"/>
              <a:t>What do you notice about the sequence of square numbers? </a:t>
            </a:r>
            <a:endParaRPr lang="en-US" dirty="0"/>
          </a:p>
          <a:p>
            <a:r>
              <a:rPr lang="en-US" dirty="0"/>
              <a:t>What do you notice about the sequence of cube numbers? </a:t>
            </a:r>
            <a:endParaRPr lang="en-US" dirty="0"/>
          </a:p>
          <a:p>
            <a:r>
              <a:rPr lang="en-US" dirty="0"/>
              <a:t>Explore the pattern of difference between the numbers. 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944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526233"/>
            <a:ext cx="8128000" cy="1325563"/>
          </a:xfrm>
        </p:spPr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258074"/>
            <a:ext cx="7886700" cy="259099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/>
              <a:t>Multiply multi-digit number up to 4 digits by a 2-digit number using the formal written method of long multiplication. </a:t>
            </a:r>
            <a:endParaRPr lang="en-GB" sz="3200" i="1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39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9213"/>
          <a:stretch/>
        </p:blipFill>
        <p:spPr>
          <a:xfrm>
            <a:off x="190386" y="2095842"/>
            <a:ext cx="8686676" cy="26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34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172" b="19545"/>
          <a:stretch/>
        </p:blipFill>
        <p:spPr>
          <a:xfrm>
            <a:off x="760300" y="1886334"/>
            <a:ext cx="7399832" cy="37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04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1687" r="66821"/>
          <a:stretch/>
        </p:blipFill>
        <p:spPr>
          <a:xfrm>
            <a:off x="2609753" y="2428809"/>
            <a:ext cx="4097594" cy="22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53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2649"/>
          <a:stretch/>
        </p:blipFill>
        <p:spPr>
          <a:xfrm>
            <a:off x="1991244" y="1876261"/>
            <a:ext cx="4605136" cy="44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79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723" b="42002"/>
          <a:stretch/>
        </p:blipFill>
        <p:spPr>
          <a:xfrm>
            <a:off x="1951901" y="2087798"/>
            <a:ext cx="4994999" cy="29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14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Autumn Block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Four Operations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the </a:t>
            </a:r>
            <a:r>
              <a:rPr lang="en-GB" sz="3200" dirty="0"/>
              <a:t>order of operations to carry out calculations involving the four operations. </a:t>
            </a:r>
            <a:endParaRPr lang="en-GB" sz="3200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406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r>
              <a:rPr lang="en-GB" dirty="0" smtClean="0"/>
              <a:t>BODMAS</a:t>
            </a:r>
          </a:p>
          <a:p>
            <a:endParaRPr lang="en-GB" dirty="0"/>
          </a:p>
          <a:p>
            <a:r>
              <a:rPr lang="en-GB" dirty="0" smtClean="0"/>
              <a:t>What do each of the letters stand for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063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2219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625364"/>
            <a:ext cx="7886700" cy="3443500"/>
          </a:xfrm>
        </p:spPr>
        <p:txBody>
          <a:bodyPr>
            <a:normAutofit/>
          </a:bodyPr>
          <a:lstStyle/>
          <a:p>
            <a:r>
              <a:rPr lang="en-US" dirty="0"/>
              <a:t>Does it make a difference if you change the order in a mixed operations calculation?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What would happen if we did not use the brackets? </a:t>
            </a:r>
            <a:endParaRPr lang="en-US" dirty="0"/>
          </a:p>
          <a:p>
            <a:r>
              <a:rPr lang="en-US" dirty="0"/>
              <a:t>Would the answer be correct? Why? </a:t>
            </a:r>
            <a:endParaRPr lang="en-US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194459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1908"/>
          <a:stretch/>
        </p:blipFill>
        <p:spPr>
          <a:xfrm>
            <a:off x="239705" y="1854728"/>
            <a:ext cx="8661929" cy="33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34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689" b="24849"/>
          <a:stretch/>
        </p:blipFill>
        <p:spPr>
          <a:xfrm>
            <a:off x="1031554" y="2256204"/>
            <a:ext cx="7070348" cy="26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0453"/>
      </p:ext>
    </p:extLst>
  </p:cSld>
  <p:clrMapOvr>
    <a:masterClrMapping/>
  </p:clrMapOvr>
</p:sld>
</file>

<file path=ppt/theme/theme1.xml><?xml version="1.0" encoding="utf-8"?>
<a:theme xmlns:a="http://schemas.openxmlformats.org/drawingml/2006/main" name="year 6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6 template.potx</Template>
  <TotalTime>414</TotalTime>
  <Words>1181</Words>
  <Application>Microsoft Macintosh PowerPoint</Application>
  <PresentationFormat>On-screen Show (4:3)</PresentationFormat>
  <Paragraphs>274</Paragraphs>
  <Slides>118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year 6 template</vt:lpstr>
      <vt:lpstr>Slides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Autumn Block 2</vt:lpstr>
      <vt:lpstr>Key vocabulary and questions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6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Cathy Clarke</cp:lastModifiedBy>
  <cp:revision>56</cp:revision>
  <dcterms:created xsi:type="dcterms:W3CDTF">2017-06-27T15:09:43Z</dcterms:created>
  <dcterms:modified xsi:type="dcterms:W3CDTF">2017-10-31T11:33:23Z</dcterms:modified>
</cp:coreProperties>
</file>