
<file path=[Content_Types].xml><?xml version="1.0" encoding="utf-8"?>
<Types xmlns="http://schemas.openxmlformats.org/package/2006/content-types">
  <Default Extension="tmp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2" r:id="rId2"/>
  </p:sldMasterIdLst>
  <p:notesMasterIdLst>
    <p:notesMasterId r:id="rId32"/>
  </p:notesMasterIdLst>
  <p:handoutMasterIdLst>
    <p:handoutMasterId r:id="rId33"/>
  </p:handoutMasterIdLst>
  <p:sldIdLst>
    <p:sldId id="260" r:id="rId3"/>
    <p:sldId id="261" r:id="rId4"/>
    <p:sldId id="267" r:id="rId5"/>
    <p:sldId id="268" r:id="rId6"/>
    <p:sldId id="326" r:id="rId7"/>
    <p:sldId id="270" r:id="rId8"/>
    <p:sldId id="271" r:id="rId9"/>
    <p:sldId id="305" r:id="rId10"/>
    <p:sldId id="306" r:id="rId11"/>
    <p:sldId id="307" r:id="rId12"/>
    <p:sldId id="327" r:id="rId13"/>
    <p:sldId id="308" r:id="rId14"/>
    <p:sldId id="309" r:id="rId15"/>
    <p:sldId id="310" r:id="rId16"/>
    <p:sldId id="312" r:id="rId17"/>
    <p:sldId id="313" r:id="rId18"/>
    <p:sldId id="314" r:id="rId19"/>
    <p:sldId id="315" r:id="rId20"/>
    <p:sldId id="328" r:id="rId21"/>
    <p:sldId id="317" r:id="rId22"/>
    <p:sldId id="318" r:id="rId23"/>
    <p:sldId id="319" r:id="rId24"/>
    <p:sldId id="320" r:id="rId25"/>
    <p:sldId id="321" r:id="rId26"/>
    <p:sldId id="329" r:id="rId27"/>
    <p:sldId id="330" r:id="rId28"/>
    <p:sldId id="323" r:id="rId29"/>
    <p:sldId id="324" r:id="rId30"/>
    <p:sldId id="32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8E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7" autoAdjust="0"/>
    <p:restoredTop sz="98561" autoAdjust="0"/>
  </p:normalViewPr>
  <p:slideViewPr>
    <p:cSldViewPr snapToGrid="0" snapToObjects="1">
      <p:cViewPr varScale="1">
        <p:scale>
          <a:sx n="74" d="100"/>
          <a:sy n="74" d="100"/>
        </p:scale>
        <p:origin x="127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2" d="100"/>
          <a:sy n="82" d="100"/>
        </p:scale>
        <p:origin x="2928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B06537-7A6D-AE48-8835-DADFC7FA5A71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69170-F8B4-754D-AD68-32C90554A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856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E4DA8E-9E6D-ED4F-B068-49B17AB22E2E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82436-5DD0-124E-81ED-DDD31234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404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Children sorted into boys and girls.  </a:t>
            </a:r>
          </a:p>
          <a:p>
            <a:r>
              <a:rPr lang="en-GB" dirty="0" smtClean="0"/>
              <a:t>Children</a:t>
            </a:r>
            <a:r>
              <a:rPr lang="en-GB" baseline="0" dirty="0" smtClean="0"/>
              <a:t> sorted into wearing white, wearing red.</a:t>
            </a:r>
          </a:p>
          <a:p>
            <a:r>
              <a:rPr lang="en-GB" baseline="0" dirty="0" smtClean="0"/>
              <a:t>Children sorted into white shoes, non-white shoes.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82436-5DD0-124E-81ED-DDD3123492E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8543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82436-5DD0-124E-81ED-DDD3123492E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8821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Children sorted into boys and girls.  </a:t>
            </a:r>
          </a:p>
          <a:p>
            <a:r>
              <a:rPr lang="en-GB" dirty="0" smtClean="0"/>
              <a:t>Children</a:t>
            </a:r>
            <a:r>
              <a:rPr lang="en-GB" baseline="0" dirty="0" smtClean="0"/>
              <a:t> sorted into wearing white, wearing red.</a:t>
            </a:r>
          </a:p>
          <a:p>
            <a:r>
              <a:rPr lang="en-GB" baseline="0" dirty="0" smtClean="0"/>
              <a:t>Children sorted into white shoes, non-white shoes.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82436-5DD0-124E-81ED-DDD3123492E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329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82436-5DD0-124E-81ED-DDD3123492E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1531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82436-5DD0-124E-81ED-DDD3123492E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8868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82436-5DD0-124E-81ED-DDD3123492E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3512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Children sorted into boys and girls.  </a:t>
            </a:r>
          </a:p>
          <a:p>
            <a:r>
              <a:rPr lang="en-GB" dirty="0" smtClean="0"/>
              <a:t>Children</a:t>
            </a:r>
            <a:r>
              <a:rPr lang="en-GB" baseline="0" dirty="0" smtClean="0"/>
              <a:t> sorted into wearing white, wearing red.</a:t>
            </a:r>
          </a:p>
          <a:p>
            <a:r>
              <a:rPr lang="en-GB" baseline="0" dirty="0" smtClean="0"/>
              <a:t>Children sorted into white shoes, non-white shoes.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82436-5DD0-124E-81ED-DDD3123492E8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2219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82436-5DD0-124E-81ED-DDD3123492E8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2984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82436-5DD0-124E-81ED-DDD3123492E8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16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628650" y="4063999"/>
            <a:ext cx="7886700" cy="2112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Sub headings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80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854077"/>
          </a:xfrm>
        </p:spPr>
        <p:txBody>
          <a:bodyPr anchor="b">
            <a:normAutofit/>
          </a:bodyPr>
          <a:lstStyle>
            <a:lvl1pPr algn="ctr"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4" y="0"/>
            <a:ext cx="9178209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0" y="5295901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theme" Target="../theme/theme2.xml"/><Relationship Id="rId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295526"/>
            <a:ext cx="8128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3" y="0"/>
            <a:ext cx="9166806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-11403" y="5295901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6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Gotham" charset="0"/>
          <a:ea typeface="Gotham" charset="0"/>
          <a:cs typeface="Gotham" charset="0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3" y="0"/>
            <a:ext cx="9144000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-22806" y="5395912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26725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tm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tmp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tmp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tmp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tmp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Year 6 Spring Block </a:t>
            </a:r>
            <a:r>
              <a:rPr lang="en-GB" dirty="0"/>
              <a:t>5</a:t>
            </a:r>
            <a:r>
              <a:rPr lang="en-GB" dirty="0" smtClean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Perimeter, area and volume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NCLO: I can calculate the area of a triang</a:t>
            </a:r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le</a:t>
            </a:r>
            <a:endParaRPr lang="en-GB" sz="3200" i="1" dirty="0" smtClean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670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8000" y="761016"/>
            <a:ext cx="8128000" cy="1325563"/>
          </a:xfrm>
        </p:spPr>
        <p:txBody>
          <a:bodyPr/>
          <a:lstStyle/>
          <a:p>
            <a:r>
              <a:rPr lang="en-GB" dirty="0" smtClean="0"/>
              <a:t>Fluency</a:t>
            </a:r>
            <a:endParaRPr lang="en-GB" dirty="0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916"/>
          <a:stretch/>
        </p:blipFill>
        <p:spPr>
          <a:xfrm>
            <a:off x="0" y="2615087"/>
            <a:ext cx="9057208" cy="2562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18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8000" y="761016"/>
            <a:ext cx="8128000" cy="1325563"/>
          </a:xfrm>
        </p:spPr>
        <p:txBody>
          <a:bodyPr/>
          <a:lstStyle/>
          <a:p>
            <a:r>
              <a:rPr lang="en-GB" dirty="0" smtClean="0"/>
              <a:t>Fluency</a:t>
            </a:r>
            <a:endParaRPr lang="en-GB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103"/>
          <a:stretch/>
        </p:blipFill>
        <p:spPr>
          <a:xfrm>
            <a:off x="312063" y="2305318"/>
            <a:ext cx="8162236" cy="3254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27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8000" y="761016"/>
            <a:ext cx="8128000" cy="1325563"/>
          </a:xfrm>
        </p:spPr>
        <p:txBody>
          <a:bodyPr/>
          <a:lstStyle/>
          <a:p>
            <a:r>
              <a:rPr lang="en-GB" dirty="0" smtClean="0"/>
              <a:t>Fluency</a:t>
            </a:r>
            <a:endParaRPr lang="en-GB" dirty="0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680" y="2256547"/>
            <a:ext cx="7924320" cy="2907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37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8000" y="761016"/>
            <a:ext cx="8128000" cy="1325563"/>
          </a:xfrm>
        </p:spPr>
        <p:txBody>
          <a:bodyPr>
            <a:normAutofit/>
          </a:bodyPr>
          <a:lstStyle/>
          <a:p>
            <a:r>
              <a:rPr lang="en-GB" sz="3600" dirty="0" smtClean="0"/>
              <a:t>Reasoning and problem solving</a:t>
            </a:r>
            <a:endParaRPr lang="en-GB" sz="3600" dirty="0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13"/>
          <a:stretch/>
        </p:blipFill>
        <p:spPr>
          <a:xfrm>
            <a:off x="1364595" y="2240923"/>
            <a:ext cx="6414810" cy="35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62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8000" y="761016"/>
            <a:ext cx="8128000" cy="1325563"/>
          </a:xfrm>
        </p:spPr>
        <p:txBody>
          <a:bodyPr>
            <a:normAutofit/>
          </a:bodyPr>
          <a:lstStyle/>
          <a:p>
            <a:r>
              <a:rPr lang="en-GB" sz="3600" dirty="0" smtClean="0"/>
              <a:t>Reasoning and problem solving</a:t>
            </a:r>
            <a:endParaRPr lang="en-GB" sz="3600" dirty="0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738"/>
          <a:stretch/>
        </p:blipFill>
        <p:spPr>
          <a:xfrm>
            <a:off x="0" y="1752402"/>
            <a:ext cx="4766164" cy="3347631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646"/>
          <a:stretch/>
        </p:blipFill>
        <p:spPr>
          <a:xfrm>
            <a:off x="4521746" y="4224270"/>
            <a:ext cx="4358672" cy="1943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14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Year 6 Spring Block </a:t>
            </a:r>
            <a:r>
              <a:rPr lang="en-GB" dirty="0"/>
              <a:t>5</a:t>
            </a:r>
            <a:r>
              <a:rPr lang="en-GB" dirty="0" smtClean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Perimeter, area and volume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NCLO: I can find volume by counting cubes</a:t>
            </a:r>
            <a:endParaRPr lang="en-GB" sz="3200" i="1" dirty="0" smtClean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8094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8000" y="1056781"/>
            <a:ext cx="8128000" cy="1325563"/>
          </a:xfrm>
        </p:spPr>
        <p:txBody>
          <a:bodyPr/>
          <a:lstStyle/>
          <a:p>
            <a:r>
              <a:rPr lang="en-GB" dirty="0" smtClean="0"/>
              <a:t>Key </a:t>
            </a:r>
            <a:r>
              <a:rPr lang="en-GB" dirty="0" smtClean="0">
                <a:solidFill>
                  <a:srgbClr val="FF0000"/>
                </a:solidFill>
              </a:rPr>
              <a:t>vocabulary</a:t>
            </a:r>
            <a:r>
              <a:rPr lang="en-GB" dirty="0" smtClean="0"/>
              <a:t> and questions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50" y="2570673"/>
            <a:ext cx="7886700" cy="3606290"/>
          </a:xfrm>
        </p:spPr>
        <p:txBody>
          <a:bodyPr>
            <a:normAutofit/>
          </a:bodyPr>
          <a:lstStyle/>
          <a:p>
            <a:endParaRPr lang="en-GB" dirty="0"/>
          </a:p>
          <a:p>
            <a:r>
              <a:rPr lang="en-GB" dirty="0"/>
              <a:t>What’s the same and what’s different between area and volume? </a:t>
            </a:r>
          </a:p>
          <a:p>
            <a:r>
              <a:rPr lang="en-GB" dirty="0"/>
              <a:t>Can you explain how you worked out the volume? </a:t>
            </a:r>
          </a:p>
          <a:p>
            <a:r>
              <a:rPr lang="en-GB" dirty="0"/>
              <a:t>What did you visualise?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844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8000" y="761016"/>
            <a:ext cx="8128000" cy="1325563"/>
          </a:xfrm>
        </p:spPr>
        <p:txBody>
          <a:bodyPr/>
          <a:lstStyle/>
          <a:p>
            <a:r>
              <a:rPr lang="en-GB" dirty="0" smtClean="0"/>
              <a:t>Fluency</a:t>
            </a:r>
            <a:endParaRPr lang="en-GB" dirty="0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486"/>
          <a:stretch/>
        </p:blipFill>
        <p:spPr>
          <a:xfrm>
            <a:off x="121635" y="2305390"/>
            <a:ext cx="8700394" cy="2335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3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8000" y="761016"/>
            <a:ext cx="8128000" cy="1325563"/>
          </a:xfrm>
        </p:spPr>
        <p:txBody>
          <a:bodyPr/>
          <a:lstStyle/>
          <a:p>
            <a:r>
              <a:rPr lang="en-GB" dirty="0" smtClean="0"/>
              <a:t>Fluency</a:t>
            </a:r>
            <a:endParaRPr lang="en-GB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834"/>
          <a:stretch/>
        </p:blipFill>
        <p:spPr>
          <a:xfrm>
            <a:off x="279600" y="1918951"/>
            <a:ext cx="8793233" cy="3116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60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8000" y="761016"/>
            <a:ext cx="8128000" cy="1325563"/>
          </a:xfrm>
        </p:spPr>
        <p:txBody>
          <a:bodyPr/>
          <a:lstStyle/>
          <a:p>
            <a:r>
              <a:rPr lang="en-GB" dirty="0" smtClean="0"/>
              <a:t>Fluency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802255" y="2789627"/>
            <a:ext cx="716855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>
                <a:latin typeface="Bariol"/>
              </a:rPr>
              <a:t>If </a:t>
            </a:r>
            <a:r>
              <a:rPr lang="en-GB" sz="3200" dirty="0">
                <a:latin typeface="Bariol"/>
              </a:rPr>
              <a:t>one multilink cube </a:t>
            </a:r>
            <a:r>
              <a:rPr lang="en-GB" sz="3200" dirty="0">
                <a:latin typeface="Cambria Math" panose="02040503050406030204" pitchFamily="18" charset="0"/>
              </a:rPr>
              <a:t>= </a:t>
            </a:r>
            <a:r>
              <a:rPr lang="en-GB" sz="3200" dirty="0">
                <a:latin typeface="Bariol"/>
              </a:rPr>
              <a:t>one cubic unit, make as many models as you can with 12 cubic units.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6185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8000" y="1056781"/>
            <a:ext cx="8128000" cy="1325563"/>
          </a:xfrm>
        </p:spPr>
        <p:txBody>
          <a:bodyPr/>
          <a:lstStyle/>
          <a:p>
            <a:r>
              <a:rPr lang="en-GB" dirty="0" smtClean="0"/>
              <a:t>Key </a:t>
            </a:r>
            <a:r>
              <a:rPr lang="en-GB" dirty="0" smtClean="0">
                <a:solidFill>
                  <a:srgbClr val="FF0000"/>
                </a:solidFill>
              </a:rPr>
              <a:t>vocabulary</a:t>
            </a:r>
            <a:r>
              <a:rPr lang="en-GB" dirty="0" smtClean="0"/>
              <a:t> and questions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50" y="2382345"/>
            <a:ext cx="7886700" cy="3794618"/>
          </a:xfrm>
        </p:spPr>
        <p:txBody>
          <a:bodyPr>
            <a:normAutofit/>
          </a:bodyPr>
          <a:lstStyle/>
          <a:p>
            <a:endParaRPr lang="en-GB" dirty="0"/>
          </a:p>
          <a:p>
            <a:r>
              <a:rPr lang="en-GB" dirty="0" smtClean="0"/>
              <a:t>What </a:t>
            </a:r>
            <a:r>
              <a:rPr lang="en-GB" dirty="0"/>
              <a:t>formula can you use to calculate the area of a triangle? </a:t>
            </a:r>
          </a:p>
          <a:p>
            <a:r>
              <a:rPr lang="en-GB" dirty="0"/>
              <a:t>If there is more than one triangle making up a shape, how can we use the formula to find the area of the whole shape? </a:t>
            </a:r>
          </a:p>
          <a:p>
            <a:r>
              <a:rPr lang="en-GB" dirty="0"/>
              <a:t>How do we know which length tells us the height of the triangle?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580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8000" y="761016"/>
            <a:ext cx="8128000" cy="1325563"/>
          </a:xfrm>
        </p:spPr>
        <p:txBody>
          <a:bodyPr>
            <a:normAutofit/>
          </a:bodyPr>
          <a:lstStyle/>
          <a:p>
            <a:r>
              <a:rPr lang="en-GB" sz="3600" dirty="0" smtClean="0"/>
              <a:t>Reasoning and problem solving</a:t>
            </a:r>
            <a:endParaRPr lang="en-GB" sz="3600" dirty="0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4221" y="1944911"/>
            <a:ext cx="4129610" cy="4474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14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8000" y="695701"/>
            <a:ext cx="8128000" cy="1325563"/>
          </a:xfrm>
        </p:spPr>
        <p:txBody>
          <a:bodyPr>
            <a:normAutofit/>
          </a:bodyPr>
          <a:lstStyle/>
          <a:p>
            <a:r>
              <a:rPr lang="en-GB" sz="3600" dirty="0" smtClean="0"/>
              <a:t>Reasoning and problem solving</a:t>
            </a:r>
            <a:endParaRPr lang="en-GB" sz="3600" dirty="0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0611" y="2490474"/>
            <a:ext cx="5573344" cy="2506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06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Year 6 Spring Block </a:t>
            </a:r>
            <a:r>
              <a:rPr lang="en-GB" dirty="0"/>
              <a:t>5</a:t>
            </a:r>
            <a:r>
              <a:rPr lang="en-GB" dirty="0" smtClean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Perimeter, area and volume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NCLO: I can find the volume of a cuboid</a:t>
            </a:r>
            <a:endParaRPr lang="en-GB" sz="3200" i="1" dirty="0" smtClean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2083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8000" y="1056781"/>
            <a:ext cx="8128000" cy="1325563"/>
          </a:xfrm>
        </p:spPr>
        <p:txBody>
          <a:bodyPr/>
          <a:lstStyle/>
          <a:p>
            <a:r>
              <a:rPr lang="en-GB" dirty="0" smtClean="0"/>
              <a:t>Key </a:t>
            </a:r>
            <a:r>
              <a:rPr lang="en-GB" dirty="0" smtClean="0">
                <a:solidFill>
                  <a:srgbClr val="FF0000"/>
                </a:solidFill>
              </a:rPr>
              <a:t>vocabulary</a:t>
            </a:r>
            <a:r>
              <a:rPr lang="en-GB" dirty="0" smtClean="0"/>
              <a:t> and questions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50" y="2382345"/>
            <a:ext cx="7886700" cy="3794618"/>
          </a:xfrm>
        </p:spPr>
        <p:txBody>
          <a:bodyPr>
            <a:normAutofit/>
          </a:bodyPr>
          <a:lstStyle/>
          <a:p>
            <a:endParaRPr lang="en-GB" dirty="0"/>
          </a:p>
          <a:p>
            <a:r>
              <a:rPr lang="en-GB" dirty="0"/>
              <a:t>Can you identify the length, width and height of the cuboid? 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If </a:t>
            </a:r>
            <a:r>
              <a:rPr lang="en-GB" dirty="0"/>
              <a:t>the length of a cuboid is 5 cm and the volume is 100 cm³, what could the width and height of the cuboid be? What knowledge can I use to help me calculate the missing lengths?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046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8000" y="761016"/>
            <a:ext cx="8128000" cy="1325563"/>
          </a:xfrm>
        </p:spPr>
        <p:txBody>
          <a:bodyPr/>
          <a:lstStyle/>
          <a:p>
            <a:r>
              <a:rPr lang="en-GB" dirty="0" smtClean="0"/>
              <a:t>Fluency</a:t>
            </a:r>
            <a:endParaRPr lang="en-GB" dirty="0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910"/>
          <a:stretch/>
        </p:blipFill>
        <p:spPr>
          <a:xfrm>
            <a:off x="618334" y="1904513"/>
            <a:ext cx="7748662" cy="3607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06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8000" y="761016"/>
            <a:ext cx="8128000" cy="1325563"/>
          </a:xfrm>
        </p:spPr>
        <p:txBody>
          <a:bodyPr/>
          <a:lstStyle/>
          <a:p>
            <a:r>
              <a:rPr lang="en-GB" dirty="0" smtClean="0"/>
              <a:t>Fluency</a:t>
            </a:r>
            <a:endParaRPr lang="en-GB" dirty="0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233" r="42361" b="25415"/>
          <a:stretch/>
        </p:blipFill>
        <p:spPr>
          <a:xfrm>
            <a:off x="1378188" y="2086579"/>
            <a:ext cx="5196243" cy="2859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28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8000" y="761016"/>
            <a:ext cx="8128000" cy="1325563"/>
          </a:xfrm>
        </p:spPr>
        <p:txBody>
          <a:bodyPr/>
          <a:lstStyle/>
          <a:p>
            <a:r>
              <a:rPr lang="en-GB" dirty="0" smtClean="0"/>
              <a:t>Fluency</a:t>
            </a:r>
            <a:endParaRPr lang="en-GB" dirty="0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728"/>
          <a:stretch/>
        </p:blipFill>
        <p:spPr>
          <a:xfrm>
            <a:off x="218455" y="2807593"/>
            <a:ext cx="8707090" cy="2189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88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8000" y="761016"/>
            <a:ext cx="8128000" cy="1325563"/>
          </a:xfrm>
        </p:spPr>
        <p:txBody>
          <a:bodyPr>
            <a:normAutofit/>
          </a:bodyPr>
          <a:lstStyle/>
          <a:p>
            <a:r>
              <a:rPr lang="en-GB" sz="3600" dirty="0" smtClean="0"/>
              <a:t>Reasoning and problem solving</a:t>
            </a:r>
            <a:endParaRPr lang="en-GB" sz="3600" dirty="0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257"/>
          <a:stretch/>
        </p:blipFill>
        <p:spPr>
          <a:xfrm>
            <a:off x="255031" y="1801425"/>
            <a:ext cx="3791479" cy="3878158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926"/>
          <a:stretch/>
        </p:blipFill>
        <p:spPr>
          <a:xfrm>
            <a:off x="4844521" y="3876541"/>
            <a:ext cx="3791479" cy="840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66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8000" y="761016"/>
            <a:ext cx="8128000" cy="1325563"/>
          </a:xfrm>
        </p:spPr>
        <p:txBody>
          <a:bodyPr>
            <a:normAutofit/>
          </a:bodyPr>
          <a:lstStyle/>
          <a:p>
            <a:r>
              <a:rPr lang="en-GB" sz="3600" dirty="0" smtClean="0"/>
              <a:t>Reasoning and problem solving</a:t>
            </a:r>
            <a:endParaRPr lang="en-GB" sz="3600" dirty="0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9883" y="2220914"/>
            <a:ext cx="5744233" cy="3470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21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8000" y="695701"/>
            <a:ext cx="8128000" cy="1325563"/>
          </a:xfrm>
        </p:spPr>
        <p:txBody>
          <a:bodyPr>
            <a:normAutofit/>
          </a:bodyPr>
          <a:lstStyle/>
          <a:p>
            <a:r>
              <a:rPr lang="en-GB" sz="3600" dirty="0" smtClean="0"/>
              <a:t>Reasoning and problem solving</a:t>
            </a:r>
            <a:endParaRPr lang="en-GB" sz="3600" dirty="0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848" y="2780842"/>
            <a:ext cx="7989389" cy="1666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17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8000" y="761016"/>
            <a:ext cx="8128000" cy="1325563"/>
          </a:xfrm>
        </p:spPr>
        <p:txBody>
          <a:bodyPr/>
          <a:lstStyle/>
          <a:p>
            <a:r>
              <a:rPr lang="en-GB" dirty="0" smtClean="0"/>
              <a:t>Fluency</a:t>
            </a:r>
            <a:endParaRPr lang="en-GB" dirty="0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144"/>
          <a:stretch/>
        </p:blipFill>
        <p:spPr>
          <a:xfrm>
            <a:off x="275423" y="2086579"/>
            <a:ext cx="8908951" cy="3180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47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8000" y="761016"/>
            <a:ext cx="8128000" cy="1325563"/>
          </a:xfrm>
        </p:spPr>
        <p:txBody>
          <a:bodyPr/>
          <a:lstStyle/>
          <a:p>
            <a:r>
              <a:rPr lang="en-GB" dirty="0" smtClean="0"/>
              <a:t>Fluency</a:t>
            </a:r>
            <a:endParaRPr lang="en-GB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856"/>
          <a:stretch/>
        </p:blipFill>
        <p:spPr>
          <a:xfrm>
            <a:off x="275424" y="2086579"/>
            <a:ext cx="8765530" cy="2575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5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8000" y="761016"/>
            <a:ext cx="8128000" cy="1325563"/>
          </a:xfrm>
        </p:spPr>
        <p:txBody>
          <a:bodyPr/>
          <a:lstStyle/>
          <a:p>
            <a:r>
              <a:rPr lang="en-GB" dirty="0" smtClean="0"/>
              <a:t>Fluency</a:t>
            </a:r>
            <a:endParaRPr lang="en-GB" dirty="0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030" y="2000050"/>
            <a:ext cx="8686086" cy="3460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17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8000" y="761016"/>
            <a:ext cx="8128000" cy="1325563"/>
          </a:xfrm>
        </p:spPr>
        <p:txBody>
          <a:bodyPr>
            <a:normAutofit/>
          </a:bodyPr>
          <a:lstStyle/>
          <a:p>
            <a:r>
              <a:rPr lang="en-GB" sz="3600" dirty="0" smtClean="0"/>
              <a:t>Reasoning and problem solving</a:t>
            </a:r>
            <a:endParaRPr lang="en-GB" sz="3600" dirty="0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604"/>
          <a:stretch/>
        </p:blipFill>
        <p:spPr>
          <a:xfrm>
            <a:off x="150060" y="1752604"/>
            <a:ext cx="4602244" cy="3529159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503"/>
          <a:stretch/>
        </p:blipFill>
        <p:spPr>
          <a:xfrm>
            <a:off x="5271364" y="2174742"/>
            <a:ext cx="4487966" cy="3107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90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8000" y="761016"/>
            <a:ext cx="8128000" cy="1325563"/>
          </a:xfrm>
        </p:spPr>
        <p:txBody>
          <a:bodyPr>
            <a:normAutofit/>
          </a:bodyPr>
          <a:lstStyle/>
          <a:p>
            <a:r>
              <a:rPr lang="en-GB" sz="3600" dirty="0" smtClean="0"/>
              <a:t>Reasoning and problem solving</a:t>
            </a:r>
            <a:endParaRPr lang="en-GB" sz="3600" dirty="0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35" b="42306"/>
          <a:stretch/>
        </p:blipFill>
        <p:spPr>
          <a:xfrm>
            <a:off x="508000" y="1941057"/>
            <a:ext cx="3754907" cy="3259219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710" r="1524"/>
          <a:stretch/>
        </p:blipFill>
        <p:spPr>
          <a:xfrm>
            <a:off x="4787363" y="3570666"/>
            <a:ext cx="3789967" cy="2106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71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Year 6 Spring Block </a:t>
            </a:r>
            <a:r>
              <a:rPr lang="en-GB" dirty="0"/>
              <a:t>5</a:t>
            </a:r>
            <a:r>
              <a:rPr lang="en-GB" dirty="0" smtClean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Perimeter, area and volume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NCLO: I can calculate the area of a parallelogram</a:t>
            </a:r>
            <a:endParaRPr lang="en-GB" sz="3200" i="1" dirty="0" smtClean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1370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8000" y="1056781"/>
            <a:ext cx="8128000" cy="1325563"/>
          </a:xfrm>
        </p:spPr>
        <p:txBody>
          <a:bodyPr/>
          <a:lstStyle/>
          <a:p>
            <a:r>
              <a:rPr lang="en-GB" dirty="0" smtClean="0"/>
              <a:t>Key </a:t>
            </a:r>
            <a:r>
              <a:rPr lang="en-GB" dirty="0" smtClean="0">
                <a:solidFill>
                  <a:srgbClr val="FF0000"/>
                </a:solidFill>
              </a:rPr>
              <a:t>vocabulary</a:t>
            </a:r>
            <a:r>
              <a:rPr lang="en-GB" dirty="0" smtClean="0"/>
              <a:t> and questions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50" y="2382345"/>
            <a:ext cx="7886700" cy="3794618"/>
          </a:xfrm>
        </p:spPr>
        <p:txBody>
          <a:bodyPr>
            <a:normAutofit/>
          </a:bodyPr>
          <a:lstStyle/>
          <a:p>
            <a:endParaRPr lang="en-GB" dirty="0"/>
          </a:p>
          <a:p>
            <a:r>
              <a:rPr lang="en-GB" dirty="0" smtClean="0"/>
              <a:t>Can you </a:t>
            </a:r>
            <a:r>
              <a:rPr lang="en-GB" dirty="0"/>
              <a:t>make a rectangle and a parallelogram using a rectangle and two identical </a:t>
            </a:r>
            <a:r>
              <a:rPr lang="en-GB" dirty="0" smtClean="0"/>
              <a:t>triangles?</a:t>
            </a:r>
          </a:p>
          <a:p>
            <a:r>
              <a:rPr lang="en-GB" dirty="0" smtClean="0"/>
              <a:t>Can </a:t>
            </a:r>
            <a:r>
              <a:rPr lang="en-GB" dirty="0"/>
              <a:t>you describe a parallelogram? </a:t>
            </a:r>
          </a:p>
          <a:p>
            <a:r>
              <a:rPr lang="en-GB" dirty="0"/>
              <a:t>Can you make a parallelogram in to a rectangle? </a:t>
            </a:r>
          </a:p>
          <a:p>
            <a:r>
              <a:rPr lang="en-GB" dirty="0"/>
              <a:t>What do you notice about the area of a rectangle and a parallelogram?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489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slid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91D87DC-CC0A-A447-94FA-001A51193FBB}" vid="{CC5ADD21-0F54-224E-99B0-3A90D3AF798C}"/>
    </a:ext>
  </a:extLst>
</a:theme>
</file>

<file path=ppt/theme/theme2.xml><?xml version="1.0" encoding="utf-8"?>
<a:theme xmlns:a="http://schemas.openxmlformats.org/drawingml/2006/main" name="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Xavier presentation</Template>
  <TotalTime>300</TotalTime>
  <Words>407</Words>
  <Application>Microsoft Office PowerPoint</Application>
  <PresentationFormat>On-screen Show (4:3)</PresentationFormat>
  <Paragraphs>69</Paragraphs>
  <Slides>29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40" baseType="lpstr">
      <vt:lpstr>Arial</vt:lpstr>
      <vt:lpstr>Bariol</vt:lpstr>
      <vt:lpstr>Calibri</vt:lpstr>
      <vt:lpstr>Cambria Math</vt:lpstr>
      <vt:lpstr>Gotham</vt:lpstr>
      <vt:lpstr>Gotham Book</vt:lpstr>
      <vt:lpstr>Levenim MT</vt:lpstr>
      <vt:lpstr>Please write me a song</vt:lpstr>
      <vt:lpstr>Segoe Print</vt:lpstr>
      <vt:lpstr>Title slide</vt:lpstr>
      <vt:lpstr>Slides</vt:lpstr>
      <vt:lpstr>Year 6 Spring Block 5  Perimeter, area and volume</vt:lpstr>
      <vt:lpstr>Key vocabulary and questions</vt:lpstr>
      <vt:lpstr>Fluency</vt:lpstr>
      <vt:lpstr>Fluency</vt:lpstr>
      <vt:lpstr>Fluency</vt:lpstr>
      <vt:lpstr>Reasoning and problem solving</vt:lpstr>
      <vt:lpstr>Reasoning and problem solving</vt:lpstr>
      <vt:lpstr>Year 6 Spring Block 5  Perimeter, area and volume</vt:lpstr>
      <vt:lpstr>Key vocabulary and questions</vt:lpstr>
      <vt:lpstr>Fluency</vt:lpstr>
      <vt:lpstr>Fluency</vt:lpstr>
      <vt:lpstr>Fluency</vt:lpstr>
      <vt:lpstr>Reasoning and problem solving</vt:lpstr>
      <vt:lpstr>Reasoning and problem solving</vt:lpstr>
      <vt:lpstr>Year 6 Spring Block 5  Perimeter, area and volume</vt:lpstr>
      <vt:lpstr>Key vocabulary and questions</vt:lpstr>
      <vt:lpstr>Fluency</vt:lpstr>
      <vt:lpstr>Fluency</vt:lpstr>
      <vt:lpstr>Fluency</vt:lpstr>
      <vt:lpstr>Reasoning and problem solving</vt:lpstr>
      <vt:lpstr>Reasoning and problem solving</vt:lpstr>
      <vt:lpstr>Year 6 Spring Block 5  Perimeter, area and volume</vt:lpstr>
      <vt:lpstr>Key vocabulary and questions</vt:lpstr>
      <vt:lpstr>Fluency</vt:lpstr>
      <vt:lpstr>Fluency</vt:lpstr>
      <vt:lpstr>Fluency</vt:lpstr>
      <vt:lpstr>Reasoning and problem solving</vt:lpstr>
      <vt:lpstr>Reasoning and problem solving</vt:lpstr>
      <vt:lpstr>Reasoning and problem solving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Torlop</dc:creator>
  <cp:lastModifiedBy>Catherine Clarke</cp:lastModifiedBy>
  <cp:revision>64</cp:revision>
  <dcterms:created xsi:type="dcterms:W3CDTF">2017-06-27T15:09:43Z</dcterms:created>
  <dcterms:modified xsi:type="dcterms:W3CDTF">2018-02-22T14:47:51Z</dcterms:modified>
</cp:coreProperties>
</file>