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46"/>
  </p:notesMasterIdLst>
  <p:handoutMasterIdLst>
    <p:handoutMasterId r:id="rId47"/>
  </p:handoutMasterIdLst>
  <p:sldIdLst>
    <p:sldId id="260" r:id="rId3"/>
    <p:sldId id="261" r:id="rId4"/>
    <p:sldId id="267" r:id="rId5"/>
    <p:sldId id="268" r:id="rId6"/>
    <p:sldId id="269" r:id="rId7"/>
    <p:sldId id="270" r:id="rId8"/>
    <p:sldId id="271" r:id="rId9"/>
    <p:sldId id="304" r:id="rId10"/>
    <p:sldId id="300" r:id="rId11"/>
    <p:sldId id="276" r:id="rId12"/>
    <p:sldId id="275" r:id="rId13"/>
    <p:sldId id="305" r:id="rId14"/>
    <p:sldId id="277" r:id="rId15"/>
    <p:sldId id="278" r:id="rId16"/>
    <p:sldId id="306" r:id="rId17"/>
    <p:sldId id="302" r:id="rId18"/>
    <p:sldId id="284" r:id="rId19"/>
    <p:sldId id="280" r:id="rId20"/>
    <p:sldId id="282" r:id="rId21"/>
    <p:sldId id="307" r:id="rId22"/>
    <p:sldId id="308" r:id="rId23"/>
    <p:sldId id="309" r:id="rId24"/>
    <p:sldId id="301" r:id="rId25"/>
    <p:sldId id="286" r:id="rId26"/>
    <p:sldId id="287" r:id="rId27"/>
    <p:sldId id="290" r:id="rId28"/>
    <p:sldId id="288" r:id="rId29"/>
    <p:sldId id="289" r:id="rId30"/>
    <p:sldId id="310" r:id="rId31"/>
    <p:sldId id="311" r:id="rId32"/>
    <p:sldId id="303" r:id="rId33"/>
    <p:sldId id="294" r:id="rId34"/>
    <p:sldId id="295" r:id="rId35"/>
    <p:sldId id="296" r:id="rId36"/>
    <p:sldId id="297" r:id="rId37"/>
    <p:sldId id="298" r:id="rId38"/>
    <p:sldId id="312" r:id="rId39"/>
    <p:sldId id="313" r:id="rId40"/>
    <p:sldId id="316" r:id="rId41"/>
    <p:sldId id="314" r:id="rId42"/>
    <p:sldId id="315" r:id="rId43"/>
    <p:sldId id="317" r:id="rId44"/>
    <p:sldId id="31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67350" autoAdjust="0"/>
  </p:normalViewPr>
  <p:slideViewPr>
    <p:cSldViewPr snapToGrid="0" snapToObjects="1">
      <p:cViewPr varScale="1">
        <p:scale>
          <a:sx n="54" d="100"/>
          <a:sy n="54" d="100"/>
        </p:scale>
        <p:origin x="16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sorted into boys and girls.  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sorted into wearing white, wearing red.</a:t>
            </a:r>
          </a:p>
          <a:p>
            <a:r>
              <a:rPr lang="en-GB" baseline="0" dirty="0" smtClean="0"/>
              <a:t>Children sorted into white shoes, non-white shoes.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4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9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12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8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64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24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6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21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7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2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7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2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60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1 Spring Block 4 </a:t>
            </a:r>
            <a:br>
              <a:rPr lang="en-GB" dirty="0" smtClean="0"/>
            </a:br>
            <a:r>
              <a:rPr lang="en-GB" dirty="0" smtClean="0"/>
              <a:t>Weight and Volume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 fontScale="92500" lnSpcReduction="10000"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Introduce weight and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mass</a:t>
            </a:r>
          </a:p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Compare, describe and solve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practical problems for mass/weight: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[for example, heavy/light, heavier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than, lighter than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].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78" y="1837197"/>
            <a:ext cx="8021122" cy="392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9" y="1579417"/>
            <a:ext cx="7905341" cy="42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74" y="1864426"/>
            <a:ext cx="7957852" cy="40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17" y="1813447"/>
            <a:ext cx="3889701" cy="3186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216" y="1896575"/>
            <a:ext cx="4056488" cy="404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64133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57" y="1789696"/>
            <a:ext cx="4892634" cy="44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1 Spring Block 4 </a:t>
            </a:r>
            <a:br>
              <a:rPr lang="en-GB" dirty="0" smtClean="0"/>
            </a:br>
            <a:r>
              <a:rPr lang="en-GB" dirty="0" smtClean="0"/>
              <a:t>Weight and Volume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mass</a:t>
            </a:r>
          </a:p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mass/weight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[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for example, heavy/light, heavier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than, lighter than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].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3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83648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2109211"/>
            <a:ext cx="7886700" cy="130824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non-standard units, weigh,  </a:t>
            </a:r>
            <a:r>
              <a:rPr lang="en-GB" b="1" dirty="0">
                <a:solidFill>
                  <a:srgbClr val="FF0000"/>
                </a:solidFill>
              </a:rPr>
              <a:t>objects and now focus </a:t>
            </a:r>
            <a:r>
              <a:rPr lang="en-GB" b="1" dirty="0" smtClean="0">
                <a:solidFill>
                  <a:srgbClr val="FF0000"/>
                </a:solidFill>
              </a:rPr>
              <a:t>compare, mass, balance scales, heavier, lighter, equal,&lt; ,&gt;.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11018" y="3569855"/>
            <a:ext cx="7886700" cy="1308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018" y="3434774"/>
            <a:ext cx="8636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How many cubes weigh the same as _______? Which object is heavier? Which object is lighter?</a:t>
            </a:r>
          </a:p>
          <a:p>
            <a:r>
              <a:rPr lang="en-GB" sz="2800" dirty="0"/>
              <a:t>Which object do you predict will be heavier/lighter?</a:t>
            </a:r>
          </a:p>
          <a:p>
            <a:r>
              <a:rPr lang="en-GB" sz="2800" dirty="0"/>
              <a:t>Can we order the objects from heaviest to largest?</a:t>
            </a:r>
          </a:p>
          <a:p>
            <a:r>
              <a:rPr lang="en-GB" sz="2800" dirty="0"/>
              <a:t>Can I weigh this object with cubes and this object with bricks and order them? Explain why.</a:t>
            </a:r>
          </a:p>
        </p:txBody>
      </p:sp>
    </p:spTree>
    <p:extLst>
      <p:ext uri="{BB962C8B-B14F-4D97-AF65-F5344CB8AC3E}">
        <p14:creationId xmlns:p14="http://schemas.microsoft.com/office/powerpoint/2010/main" val="214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876" y="1471798"/>
            <a:ext cx="5352247" cy="2260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58" y="3732374"/>
            <a:ext cx="7150615" cy="23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33" y="1983179"/>
            <a:ext cx="7513533" cy="34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4" y="1896573"/>
            <a:ext cx="7172696" cy="397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2238" y="843076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963" y="1990509"/>
            <a:ext cx="8352889" cy="3979367"/>
          </a:xfrm>
        </p:spPr>
        <p:txBody>
          <a:bodyPr/>
          <a:lstStyle/>
          <a:p>
            <a:pPr algn="l"/>
            <a:r>
              <a:rPr lang="en-GB" sz="2400" b="1" dirty="0" smtClean="0">
                <a:solidFill>
                  <a:srgbClr val="FF0000"/>
                </a:solidFill>
              </a:rPr>
              <a:t>Weight, mass, balance scales, comparing, heavier, lighter, the same, equal, stem sentence.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77" y="2755075"/>
            <a:ext cx="8128000" cy="30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118" y="2086579"/>
            <a:ext cx="5713764" cy="40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12" y="1752600"/>
            <a:ext cx="4046888" cy="4375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4525" y="2280062"/>
            <a:ext cx="33963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rgbClr val="FF0000"/>
                </a:solidFill>
              </a:rPr>
              <a:t>Extension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833" y="2825945"/>
            <a:ext cx="3645725" cy="222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1 Spring Block 4 </a:t>
            </a:r>
            <a:br>
              <a:rPr lang="en-GB" dirty="0" smtClean="0"/>
            </a:br>
            <a:r>
              <a:rPr lang="en-GB" dirty="0" smtClean="0"/>
              <a:t>Weight and Volume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158837"/>
            <a:ext cx="7886700" cy="2790702"/>
          </a:xfrm>
        </p:spPr>
        <p:txBody>
          <a:bodyPr>
            <a:normAutofit fontScale="92500" lnSpcReduction="20000"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Introduce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capacity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Compare, describe and solve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practical problems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for capacity and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volume [for example, full/empty,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more than, less than, half, half full,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quarter]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7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24833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2815" y="1803964"/>
            <a:ext cx="9031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Capacity, containers, compare, full,  empty, greater than ,less than, equal ,volume, stem sentence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815" y="2734750"/>
            <a:ext cx="89183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Look at my bottle, is it full? Is it empty?</a:t>
            </a:r>
          </a:p>
          <a:p>
            <a:r>
              <a:rPr lang="en-GB" sz="3200" dirty="0"/>
              <a:t>Compare my two bottles, which has more liquid in? Which has less?</a:t>
            </a:r>
          </a:p>
          <a:p>
            <a:r>
              <a:rPr lang="en-GB" sz="3200" dirty="0"/>
              <a:t>How can we show the container is nearly full or nearly empty?</a:t>
            </a:r>
          </a:p>
          <a:p>
            <a:r>
              <a:rPr lang="en-GB" sz="3200" dirty="0"/>
              <a:t>What’s the same? What’s different? If the container is different can we compare the volume easily? Why?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661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9" y="1959428"/>
            <a:ext cx="8832002" cy="359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05" y="1845590"/>
            <a:ext cx="7918427" cy="38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98088"/>
            <a:ext cx="8025347" cy="39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930" y="1927120"/>
            <a:ext cx="5652654" cy="40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7" y="1819591"/>
            <a:ext cx="5878286" cy="43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369" y="476008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21" y="1710047"/>
            <a:ext cx="3810531" cy="4306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369" y="1801571"/>
            <a:ext cx="4711372" cy="345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03" y="2251058"/>
            <a:ext cx="7398327" cy="36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1 Spring Block 4 </a:t>
            </a:r>
            <a:br>
              <a:rPr lang="en-GB" dirty="0" smtClean="0"/>
            </a:br>
            <a:r>
              <a:rPr lang="en-GB" dirty="0" smtClean="0"/>
              <a:t>Weight and Volume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5522" y="3206339"/>
            <a:ext cx="8211127" cy="2921330"/>
          </a:xfrm>
        </p:spPr>
        <p:txBody>
          <a:bodyPr>
            <a:normAutofit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Measure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capacity</a:t>
            </a:r>
          </a:p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measure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begin to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record capacity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volume.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4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5104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60317" y="1862852"/>
            <a:ext cx="882336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Bariol"/>
              </a:rPr>
              <a:t>Capacity, different, containers, </a:t>
            </a:r>
            <a:r>
              <a:rPr lang="en-GB" sz="2800" b="1" dirty="0">
                <a:solidFill>
                  <a:srgbClr val="FF0000"/>
                </a:solidFill>
                <a:latin typeface="Bariol"/>
              </a:rPr>
              <a:t>non standard </a:t>
            </a:r>
            <a:r>
              <a:rPr lang="en-GB" sz="2800" b="1" dirty="0" smtClean="0">
                <a:solidFill>
                  <a:srgbClr val="FF0000"/>
                </a:solidFill>
                <a:latin typeface="Bariol"/>
              </a:rPr>
              <a:t>units,  measure, same ,difference, volume, liquid </a:t>
            </a:r>
          </a:p>
          <a:p>
            <a:endParaRPr lang="en-GB" dirty="0"/>
          </a:p>
          <a:p>
            <a:r>
              <a:rPr lang="en-GB" sz="2800" dirty="0"/>
              <a:t>How can we measure how much liquid will fill my container? </a:t>
            </a:r>
          </a:p>
          <a:p>
            <a:r>
              <a:rPr lang="en-GB" sz="2800" dirty="0"/>
              <a:t>What could I use? </a:t>
            </a:r>
          </a:p>
          <a:p>
            <a:r>
              <a:rPr lang="en-GB" sz="2800" dirty="0"/>
              <a:t>Can I start measuring the capacity with a spoon and then switch to a jug? Why not? </a:t>
            </a:r>
          </a:p>
          <a:p>
            <a:r>
              <a:rPr lang="en-GB" sz="2800" dirty="0"/>
              <a:t>How many bowls of liquid fill the bottle? </a:t>
            </a:r>
          </a:p>
          <a:p>
            <a:r>
              <a:rPr lang="en-GB" sz="2800" dirty="0"/>
              <a:t>How many cups of liquid are in the bottle? </a:t>
            </a:r>
          </a:p>
          <a:p>
            <a:r>
              <a:rPr lang="en-GB" sz="2800" dirty="0"/>
              <a:t>How is this different? How is this the same? 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29" y="2066306"/>
            <a:ext cx="8588342" cy="380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585459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45" y="1615044"/>
            <a:ext cx="8237310" cy="406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60" y="1703084"/>
            <a:ext cx="7724240" cy="410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372731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101" y="1401411"/>
            <a:ext cx="5467226" cy="481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2364" y="440381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174" y="1397470"/>
            <a:ext cx="5510151" cy="469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1 Spring Block 4 </a:t>
            </a:r>
            <a:br>
              <a:rPr lang="en-GB" dirty="0" smtClean="0"/>
            </a:br>
            <a:r>
              <a:rPr lang="en-GB" dirty="0" smtClean="0"/>
              <a:t>Weight and Volume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5522" y="3206339"/>
            <a:ext cx="8211127" cy="2921330"/>
          </a:xfrm>
        </p:spPr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Capacity</a:t>
            </a:r>
          </a:p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compare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describe and solve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practical problems for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capacity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volume [for example, full/empty,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more than, less than, half, half full,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quarter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].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5104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09699" y="1957855"/>
            <a:ext cx="88233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Bariol"/>
              </a:rPr>
              <a:t>Compare, capacity , different containers, non </a:t>
            </a:r>
            <a:r>
              <a:rPr lang="en-GB" sz="2800" b="1" dirty="0">
                <a:solidFill>
                  <a:srgbClr val="FF0000"/>
                </a:solidFill>
                <a:latin typeface="Bariol"/>
              </a:rPr>
              <a:t>standard units of </a:t>
            </a:r>
            <a:r>
              <a:rPr lang="en-GB" sz="2800" b="1" dirty="0" err="1" smtClean="0">
                <a:solidFill>
                  <a:srgbClr val="FF0000"/>
                </a:solidFill>
                <a:latin typeface="Bariol"/>
              </a:rPr>
              <a:t>measure,more</a:t>
            </a:r>
            <a:r>
              <a:rPr lang="en-GB" sz="2800" b="1" dirty="0" smtClean="0">
                <a:solidFill>
                  <a:srgbClr val="FF0000"/>
                </a:solidFill>
                <a:latin typeface="Bariol"/>
              </a:rPr>
              <a:t>, less, equal, volume ,symbols </a:t>
            </a:r>
            <a:r>
              <a:rPr lang="en-GB" sz="2800" b="1" dirty="0">
                <a:solidFill>
                  <a:srgbClr val="FF0000"/>
                </a:solidFill>
                <a:latin typeface="Bariol"/>
              </a:rPr>
              <a:t>&lt;, &gt; </a:t>
            </a:r>
            <a:r>
              <a:rPr lang="en-GB" sz="2800" b="1" dirty="0" smtClean="0">
                <a:solidFill>
                  <a:srgbClr val="FF0000"/>
                </a:solidFill>
                <a:latin typeface="Bariol"/>
              </a:rPr>
              <a:t>,=.</a:t>
            </a:r>
          </a:p>
          <a:p>
            <a:endParaRPr lang="en-GB" sz="2800" b="1" dirty="0" smtClean="0">
              <a:solidFill>
                <a:srgbClr val="FF0000"/>
              </a:solidFill>
              <a:latin typeface="Bariol"/>
            </a:endParaRPr>
          </a:p>
          <a:p>
            <a:r>
              <a:rPr lang="en-GB" sz="2800" dirty="0" smtClean="0">
                <a:latin typeface="Bariol"/>
              </a:rPr>
              <a:t>Which </a:t>
            </a:r>
            <a:r>
              <a:rPr lang="en-GB" sz="2800" dirty="0">
                <a:latin typeface="Bariol"/>
              </a:rPr>
              <a:t>container has the largest/smallest capacity?</a:t>
            </a:r>
          </a:p>
          <a:p>
            <a:r>
              <a:rPr lang="en-GB" sz="2800" dirty="0">
                <a:latin typeface="Bariol"/>
              </a:rPr>
              <a:t>Can we order them from largest to smallest?</a:t>
            </a:r>
          </a:p>
          <a:p>
            <a:r>
              <a:rPr lang="en-GB" sz="2800" dirty="0">
                <a:latin typeface="Bariol"/>
              </a:rPr>
              <a:t>Which container has the most or least volume?</a:t>
            </a:r>
          </a:p>
          <a:p>
            <a:r>
              <a:rPr lang="en-GB" sz="2800" dirty="0">
                <a:latin typeface="Bariol"/>
              </a:rPr>
              <a:t>Look at these two containers, can we compare them?</a:t>
            </a:r>
          </a:p>
          <a:p>
            <a:r>
              <a:rPr lang="en-GB" sz="2800" dirty="0">
                <a:latin typeface="Bariol"/>
              </a:rPr>
              <a:t>Can we show A has more than B but less than C?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585459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959429"/>
            <a:ext cx="8477078" cy="355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72" y="1710047"/>
            <a:ext cx="7398328" cy="41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585459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48" y="1828800"/>
            <a:ext cx="7792852" cy="39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585459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5" y="1531916"/>
            <a:ext cx="8099395" cy="41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4245" y="29350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926" y="1355127"/>
            <a:ext cx="5486400" cy="47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8618" y="4849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695" y="1137966"/>
            <a:ext cx="4667004" cy="50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376" y="1993489"/>
            <a:ext cx="7307162" cy="35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89" y="1733550"/>
            <a:ext cx="3950966" cy="4299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365" y="1958005"/>
            <a:ext cx="3476625" cy="385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45" y="1857374"/>
            <a:ext cx="4061052" cy="4115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878" y="2063747"/>
            <a:ext cx="4191990" cy="33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1 Spring Block 4 </a:t>
            </a:r>
            <a:br>
              <a:rPr lang="en-GB" dirty="0" smtClean="0"/>
            </a:br>
            <a:r>
              <a:rPr lang="en-GB" dirty="0" smtClean="0"/>
              <a:t>Weight and Volume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Measure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mass</a:t>
            </a:r>
          </a:p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Measure and begin to record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mass/weight.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84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0493" y="549740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70015" y="1325440"/>
            <a:ext cx="78284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800" b="1" dirty="0" smtClean="0">
                <a:solidFill>
                  <a:srgbClr val="FF0000"/>
                </a:solidFill>
              </a:rPr>
              <a:t>non-standard </a:t>
            </a:r>
            <a:r>
              <a:rPr lang="en-GB" sz="2800" b="1" dirty="0">
                <a:solidFill>
                  <a:srgbClr val="FF0000"/>
                </a:solidFill>
              </a:rPr>
              <a:t>units (e.g. cubes, bricks) ,</a:t>
            </a:r>
            <a:r>
              <a:rPr lang="en-GB" sz="2800" b="1" dirty="0" smtClean="0">
                <a:solidFill>
                  <a:srgbClr val="FF0000"/>
                </a:solidFill>
              </a:rPr>
              <a:t>weigh, compare, mass, weight, object, measure, balance scales, equals, same, heavier, lighter.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761" y="3141322"/>
            <a:ext cx="8526483" cy="343760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When the scales are balanced, what does this mean? Can anyone think of any symbols we use in maths that are similar?</a:t>
            </a:r>
          </a:p>
          <a:p>
            <a:r>
              <a:rPr lang="en-GB" dirty="0"/>
              <a:t>If I add one more cube to this side, what will happen?</a:t>
            </a:r>
          </a:p>
          <a:p>
            <a:r>
              <a:rPr lang="en-GB" dirty="0"/>
              <a:t>How do you know? What if I take a cube away?</a:t>
            </a:r>
          </a:p>
          <a:p>
            <a:r>
              <a:rPr lang="en-GB" dirty="0"/>
              <a:t>What other objects could we use to weigh the mass of something?</a:t>
            </a:r>
          </a:p>
          <a:p>
            <a:r>
              <a:rPr lang="en-GB" dirty="0"/>
              <a:t>Which object do you predict will be heavier?</a:t>
            </a:r>
          </a:p>
        </p:txBody>
      </p:sp>
    </p:spTree>
    <p:extLst>
      <p:ext uri="{BB962C8B-B14F-4D97-AF65-F5344CB8AC3E}">
        <p14:creationId xmlns:p14="http://schemas.microsoft.com/office/powerpoint/2010/main" val="39931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209</TotalTime>
  <Words>761</Words>
  <Application>Microsoft Office PowerPoint</Application>
  <PresentationFormat>On-screen Show (4:3)</PresentationFormat>
  <Paragraphs>122</Paragraphs>
  <Slides>43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Bariol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1 Spring Block 4  Weight and Volume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Spring Block 4  Weight and Volume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Spring Block 4  Weight and Volume</vt:lpstr>
      <vt:lpstr>Key vocabulary and questions</vt:lpstr>
      <vt:lpstr>Fluency</vt:lpstr>
      <vt:lpstr>Fluency</vt:lpstr>
      <vt:lpstr>Reasoning and problem solving</vt:lpstr>
      <vt:lpstr>Reasoning and problem solving</vt:lpstr>
      <vt:lpstr>Reasoning and problem solving</vt:lpstr>
      <vt:lpstr>Year 1 Spring Block 4  Weight and Volume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Spring Block 4  Weight and Volume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Spring Block 4  Weight and Volume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Torlop;e</dc:creator>
  <cp:lastModifiedBy>Ann-Marie</cp:lastModifiedBy>
  <cp:revision>37</cp:revision>
  <dcterms:created xsi:type="dcterms:W3CDTF">2017-06-27T15:09:43Z</dcterms:created>
  <dcterms:modified xsi:type="dcterms:W3CDTF">2018-02-20T16:25:43Z</dcterms:modified>
</cp:coreProperties>
</file>