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60" r:id="rId3"/>
    <p:sldId id="310" r:id="rId4"/>
    <p:sldId id="324" r:id="rId5"/>
    <p:sldId id="311" r:id="rId6"/>
    <p:sldId id="323" r:id="rId7"/>
    <p:sldId id="319" r:id="rId8"/>
    <p:sldId id="31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6"/>
    <p:restoredTop sz="67325" autoAdjust="0"/>
  </p:normalViewPr>
  <p:slideViewPr>
    <p:cSldViewPr snapToGrid="0" snapToObjects="1">
      <p:cViewPr>
        <p:scale>
          <a:sx n="53" d="100"/>
          <a:sy n="53" d="100"/>
        </p:scale>
        <p:origin x="-186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2jrqNBc3U1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/>
              <a:t>1</a:t>
            </a:r>
            <a:r>
              <a:rPr lang="en-GB" dirty="0" smtClean="0"/>
              <a:t>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Plurals adding s or -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es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Use s or –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es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at the end of nouns to make them plural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Using s and -</a:t>
            </a:r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es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503161"/>
            <a:ext cx="7655943" cy="2633870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can add s or –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es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 to naming words when we mean more than one.</a:t>
            </a:r>
            <a:endParaRPr lang="en-GB" sz="3200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Video clip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76440"/>
            <a:ext cx="7566121" cy="419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00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085" y="2410278"/>
            <a:ext cx="23636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We ad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s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to naming words when we mean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more than one.</a:t>
            </a:r>
            <a:endParaRPr lang="en-US" sz="2400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238975" y="2512176"/>
            <a:ext cx="36217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Segoe Print" charset="0"/>
                <a:ea typeface="Segoe Print" charset="0"/>
                <a:cs typeface="Segoe Print" charset="0"/>
              </a:rPr>
              <a:t>o</a:t>
            </a:r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ne hat</a:t>
            </a:r>
            <a:endParaRPr lang="en-GB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5898776" y="914399"/>
            <a:ext cx="2259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charset="0"/>
              </a:rPr>
              <a:t>One is singular. More than one is plural.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129553" y="466165"/>
            <a:ext cx="5057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Segoe Print" panose="02000600000000000000" pitchFamily="2" charset="0"/>
              </a:rPr>
              <a:t>Adding s or -</a:t>
            </a:r>
            <a:r>
              <a:rPr lang="en-GB" sz="4000" b="1" dirty="0" smtClean="0">
                <a:latin typeface="Segoe Print" panose="02000600000000000000" pitchFamily="2" charset="0"/>
              </a:rPr>
              <a:t>es</a:t>
            </a:r>
            <a:endParaRPr lang="en-GB" sz="4000" b="1" dirty="0">
              <a:latin typeface="Segoe Print" panose="0200060000000000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168" y="1616084"/>
            <a:ext cx="1539324" cy="1091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90" y="3634313"/>
            <a:ext cx="1503173" cy="1065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723" y="3658485"/>
            <a:ext cx="1495398" cy="1060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30468" y="4718603"/>
            <a:ext cx="5308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Segoe Print" charset="0"/>
                <a:ea typeface="Segoe Print" charset="0"/>
                <a:cs typeface="Segoe Print" charset="0"/>
              </a:rPr>
              <a:t>t</a:t>
            </a:r>
            <a:r>
              <a:rPr lang="en-US" sz="4000" dirty="0" smtClean="0">
                <a:latin typeface="Segoe Print" charset="0"/>
                <a:ea typeface="Segoe Print" charset="0"/>
                <a:cs typeface="Segoe Print" charset="0"/>
              </a:rPr>
              <a:t>wo hats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53651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898776" y="914399"/>
            <a:ext cx="2259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charset="0"/>
              </a:rPr>
              <a:t>One is singular. More than one is plural. 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129553" y="466165"/>
            <a:ext cx="5057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Segoe Print" panose="02000600000000000000" pitchFamily="2" charset="0"/>
              </a:rPr>
              <a:t>Adding s or -</a:t>
            </a:r>
            <a:r>
              <a:rPr lang="en-GB" sz="4000" b="1" dirty="0" smtClean="0">
                <a:latin typeface="Segoe Print" panose="02000600000000000000" pitchFamily="2" charset="0"/>
              </a:rPr>
              <a:t>es</a:t>
            </a:r>
            <a:endParaRPr lang="en-GB" sz="4000" b="1" dirty="0">
              <a:latin typeface="Segoe Print" panose="020006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9553" y="1622576"/>
            <a:ext cx="56460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  <a:cs typeface="Andalus" panose="02020603050405020304" pitchFamily="18" charset="-78"/>
              </a:rPr>
              <a:t>If a naming word ends in </a:t>
            </a:r>
          </a:p>
          <a:p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  <a:cs typeface="Andalus" panose="02020603050405020304" pitchFamily="18" charset="-78"/>
              </a:rPr>
              <a:t>ch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  <a:cs typeface="Andalus" panose="02020603050405020304" pitchFamily="18" charset="-78"/>
              </a:rPr>
              <a:t>  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  <a:cs typeface="Andalus" panose="02020603050405020304" pitchFamily="18" charset="-78"/>
              </a:rPr>
              <a:t>sh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  <a:cs typeface="Andalus" panose="02020603050405020304" pitchFamily="18" charset="-78"/>
              </a:rPr>
              <a:t>  s or x </a:t>
            </a:r>
            <a:r>
              <a:rPr lang="en-GB" sz="3200" dirty="0" smtClean="0">
                <a:latin typeface="Segoe Print" panose="02000600000000000000" pitchFamily="2" charset="0"/>
                <a:cs typeface="Andalus" panose="02020603050405020304" pitchFamily="18" charset="-78"/>
              </a:rPr>
              <a:t>we add  </a:t>
            </a:r>
            <a:r>
              <a:rPr lang="en-GB" sz="3200" b="1" dirty="0" smtClean="0">
                <a:solidFill>
                  <a:srgbClr val="FF0000"/>
                </a:solidFill>
                <a:latin typeface="Segoe Print" panose="02000600000000000000" pitchFamily="2" charset="0"/>
                <a:cs typeface="Andalus" panose="02020603050405020304" pitchFamily="18" charset="-78"/>
              </a:rPr>
              <a:t>es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436" y="2939024"/>
            <a:ext cx="1093693" cy="134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56050" y="4100334"/>
            <a:ext cx="2316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Segoe Print" panose="02000600000000000000" pitchFamily="2" charset="0"/>
              </a:rPr>
              <a:t>One match</a:t>
            </a:r>
            <a:endParaRPr lang="en-GB" sz="2400" dirty="0">
              <a:latin typeface="Segoe Print" panose="02000600000000000000" pitchFamily="2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908" y="2865905"/>
            <a:ext cx="1477574" cy="134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062" y="2922116"/>
            <a:ext cx="1093693" cy="134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216" y="2925484"/>
            <a:ext cx="1226560" cy="134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496" y="2919695"/>
            <a:ext cx="1093693" cy="134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62684" y="4110512"/>
            <a:ext cx="2744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Segoe Print" panose="02000600000000000000" pitchFamily="2" charset="0"/>
              </a:rPr>
              <a:t>Three match</a:t>
            </a:r>
            <a:r>
              <a:rPr lang="en-GB" sz="24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es</a:t>
            </a:r>
            <a:endParaRPr lang="en-GB" sz="2400" b="1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451" y="4572177"/>
            <a:ext cx="21526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436" y="4572177"/>
            <a:ext cx="1519036" cy="1470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93972" y="6042212"/>
            <a:ext cx="2174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One fox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23293" y="6042212"/>
            <a:ext cx="333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Two fox</a:t>
            </a:r>
            <a:r>
              <a:rPr lang="en-GB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es</a:t>
            </a:r>
            <a:endParaRPr lang="en-GB" dirty="0">
              <a:solidFill>
                <a:srgbClr val="FF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085" y="2410278"/>
            <a:ext cx="2363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Remember if it ends in </a:t>
            </a:r>
            <a:r>
              <a:rPr lang="en-US" sz="20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ch</a:t>
            </a:r>
            <a:r>
              <a:rPr lang="en-US" sz="20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sh</a:t>
            </a:r>
            <a:r>
              <a:rPr lang="en-US" sz="20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  s or x</a:t>
            </a:r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 we add </a:t>
            </a:r>
            <a:r>
              <a:rPr lang="en-US" sz="20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es</a:t>
            </a:r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.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081850" y="3733717"/>
            <a:ext cx="79404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 smtClean="0"/>
              <a:t>glass + </a:t>
            </a:r>
            <a:r>
              <a:rPr lang="en-GB" sz="2400" dirty="0" smtClean="0"/>
              <a:t>es</a:t>
            </a:r>
            <a:r>
              <a:rPr lang="en-GB" sz="2400" dirty="0" smtClean="0"/>
              <a:t> =</a:t>
            </a:r>
          </a:p>
          <a:p>
            <a:pPr marL="457200" indent="-457200">
              <a:buAutoNum type="arabicPeriod"/>
            </a:pPr>
            <a:r>
              <a:rPr lang="en-GB" sz="2400" dirty="0" smtClean="0"/>
              <a:t> bus + </a:t>
            </a:r>
            <a:r>
              <a:rPr lang="en-GB" sz="2400" dirty="0" smtClean="0"/>
              <a:t>es</a:t>
            </a:r>
            <a:r>
              <a:rPr lang="en-GB" sz="2400" dirty="0" smtClean="0"/>
              <a:t> = </a:t>
            </a:r>
          </a:p>
          <a:p>
            <a:pPr marL="457200" indent="-457200">
              <a:buAutoNum type="arabicPeriod"/>
            </a:pPr>
            <a:r>
              <a:rPr lang="en-GB" sz="2400" dirty="0"/>
              <a:t>w</a:t>
            </a:r>
            <a:r>
              <a:rPr lang="en-GB" sz="2400" dirty="0" smtClean="0"/>
              <a:t>atch + </a:t>
            </a:r>
            <a:r>
              <a:rPr lang="en-GB" sz="2400" dirty="0" smtClean="0"/>
              <a:t>es</a:t>
            </a:r>
            <a:r>
              <a:rPr lang="en-GB" sz="2400" dirty="0" smtClean="0"/>
              <a:t> = </a:t>
            </a:r>
          </a:p>
          <a:p>
            <a:pPr marL="457200" indent="-457200">
              <a:buAutoNum type="arabicPeriod"/>
            </a:pPr>
            <a:r>
              <a:rPr lang="en-GB" sz="2400" dirty="0"/>
              <a:t>f</a:t>
            </a:r>
            <a:r>
              <a:rPr lang="en-GB" sz="2400" dirty="0" smtClean="0"/>
              <a:t>ox + </a:t>
            </a:r>
            <a:r>
              <a:rPr lang="en-GB" sz="2400" dirty="0" smtClean="0"/>
              <a:t>es</a:t>
            </a:r>
            <a:r>
              <a:rPr lang="en-GB" sz="2400" dirty="0" smtClean="0"/>
              <a:t> = </a:t>
            </a:r>
          </a:p>
          <a:p>
            <a:pPr marL="457200" indent="-457200">
              <a:buAutoNum type="arabicPeriod"/>
            </a:pPr>
            <a:r>
              <a:rPr lang="en-GB" sz="2400" dirty="0"/>
              <a:t>d</a:t>
            </a:r>
            <a:r>
              <a:rPr lang="en-GB" sz="2400" dirty="0" smtClean="0"/>
              <a:t>ress + </a:t>
            </a:r>
            <a:r>
              <a:rPr lang="en-GB" sz="2400" dirty="0" smtClean="0"/>
              <a:t>es</a:t>
            </a:r>
            <a:r>
              <a:rPr lang="en-GB" sz="2400" dirty="0" smtClean="0"/>
              <a:t> = </a:t>
            </a:r>
          </a:p>
          <a:p>
            <a:pPr marL="457200" indent="-457200">
              <a:buAutoNum type="arabicPeriod"/>
            </a:pPr>
            <a:r>
              <a:rPr lang="en-GB" sz="2400" dirty="0"/>
              <a:t>t</a:t>
            </a:r>
            <a:r>
              <a:rPr lang="en-GB" sz="2400" dirty="0" smtClean="0"/>
              <a:t>orch + </a:t>
            </a:r>
            <a:r>
              <a:rPr lang="en-GB" sz="2400" dirty="0" smtClean="0"/>
              <a:t>es</a:t>
            </a:r>
            <a:r>
              <a:rPr lang="en-GB" sz="2400" dirty="0" smtClean="0"/>
              <a:t> = </a:t>
            </a:r>
            <a:endParaRPr lang="en-GB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601" y="4962572"/>
            <a:ext cx="2729805" cy="167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75012" y="645459"/>
            <a:ext cx="60422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Segoe Print" panose="02000600000000000000" pitchFamily="2" charset="0"/>
              </a:rPr>
              <a:t>Your turn </a:t>
            </a:r>
            <a:r>
              <a:rPr lang="en-GB" sz="3600" dirty="0" smtClean="0">
                <a:latin typeface="Segoe Print" panose="02000600000000000000" pitchFamily="2" charset="0"/>
              </a:rPr>
              <a:t>- Look at the words. Make the plural words.</a:t>
            </a:r>
            <a:endParaRPr lang="en-GB" sz="36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47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398903" y="788894"/>
            <a:ext cx="617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Your turn  add s or -</a:t>
            </a:r>
            <a:r>
              <a:rPr lang="en-GB" sz="3200" dirty="0" smtClean="0">
                <a:latin typeface="Segoe Print" panose="02000600000000000000" pitchFamily="2" charset="0"/>
              </a:rPr>
              <a:t>es</a:t>
            </a:r>
            <a:endParaRPr lang="en-GB" sz="3200" dirty="0">
              <a:latin typeface="Segoe Print" panose="020006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3978" y="2284916"/>
            <a:ext cx="82714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sz="4000" dirty="0" smtClean="0"/>
              <a:t> snail = </a:t>
            </a:r>
          </a:p>
          <a:p>
            <a:pPr marL="457200" indent="-457200">
              <a:buAutoNum type="arabicPeriod"/>
            </a:pPr>
            <a:r>
              <a:rPr lang="en-GB" sz="4000" dirty="0" smtClean="0"/>
              <a:t>  spider = </a:t>
            </a:r>
          </a:p>
          <a:p>
            <a:pPr marL="457200" indent="-457200">
              <a:buAutoNum type="arabicPeriod"/>
            </a:pPr>
            <a:r>
              <a:rPr lang="en-GB" sz="4000" dirty="0"/>
              <a:t>b</a:t>
            </a:r>
            <a:r>
              <a:rPr lang="en-GB" sz="4000" dirty="0" smtClean="0"/>
              <a:t>ox  = </a:t>
            </a:r>
          </a:p>
          <a:p>
            <a:pPr marL="457200" indent="-457200">
              <a:buAutoNum type="arabicPeriod"/>
            </a:pPr>
            <a:r>
              <a:rPr lang="en-GB" sz="4000" dirty="0" smtClean="0"/>
              <a:t> bench = </a:t>
            </a:r>
          </a:p>
          <a:p>
            <a:pPr marL="457200" indent="-457200">
              <a:buAutoNum type="arabicPeriod"/>
            </a:pPr>
            <a:r>
              <a:rPr lang="en-GB" sz="4000" dirty="0"/>
              <a:t>k</a:t>
            </a:r>
            <a:r>
              <a:rPr lang="en-GB" sz="4000" dirty="0" smtClean="0"/>
              <a:t>iss = </a:t>
            </a:r>
          </a:p>
          <a:p>
            <a:pPr marL="457200" indent="-457200">
              <a:buAutoNum type="arabicPeriod"/>
            </a:pPr>
            <a:r>
              <a:rPr lang="en-GB" sz="4000" dirty="0"/>
              <a:t>b</a:t>
            </a:r>
            <a:r>
              <a:rPr lang="en-GB" sz="4000" dirty="0" smtClean="0"/>
              <a:t>ush =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4017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881</TotalTime>
  <Words>194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Title slide</vt:lpstr>
      <vt:lpstr>Slides</vt:lpstr>
      <vt:lpstr>Year 1 SPAG</vt:lpstr>
      <vt:lpstr>Using s and -es</vt:lpstr>
      <vt:lpstr>Video clip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Therese Maher</cp:lastModifiedBy>
  <cp:revision>97</cp:revision>
  <dcterms:created xsi:type="dcterms:W3CDTF">2017-06-27T15:09:43Z</dcterms:created>
  <dcterms:modified xsi:type="dcterms:W3CDTF">2018-01-23T12:56:32Z</dcterms:modified>
</cp:coreProperties>
</file>