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102"/>
  </p:notesMasterIdLst>
  <p:handoutMasterIdLst>
    <p:handoutMasterId r:id="rId103"/>
  </p:handoutMasterIdLst>
  <p:sldIdLst>
    <p:sldId id="260" r:id="rId3"/>
    <p:sldId id="310" r:id="rId4"/>
    <p:sldId id="311" r:id="rId5"/>
    <p:sldId id="312" r:id="rId6"/>
    <p:sldId id="313" r:id="rId7"/>
    <p:sldId id="314" r:id="rId8"/>
    <p:sldId id="315" r:id="rId9"/>
    <p:sldId id="272" r:id="rId10"/>
    <p:sldId id="316" r:id="rId11"/>
    <p:sldId id="319" r:id="rId12"/>
    <p:sldId id="317" r:id="rId13"/>
    <p:sldId id="318" r:id="rId14"/>
    <p:sldId id="320" r:id="rId15"/>
    <p:sldId id="322" r:id="rId16"/>
    <p:sldId id="321" r:id="rId17"/>
    <p:sldId id="279" r:id="rId18"/>
    <p:sldId id="332" r:id="rId19"/>
    <p:sldId id="323" r:id="rId20"/>
    <p:sldId id="324" r:id="rId21"/>
    <p:sldId id="331" r:id="rId22"/>
    <p:sldId id="326" r:id="rId23"/>
    <p:sldId id="327" r:id="rId24"/>
    <p:sldId id="328" r:id="rId25"/>
    <p:sldId id="329" r:id="rId26"/>
    <p:sldId id="337" r:id="rId27"/>
    <p:sldId id="325" r:id="rId28"/>
    <p:sldId id="333" r:id="rId29"/>
    <p:sldId id="334" r:id="rId30"/>
    <p:sldId id="335" r:id="rId31"/>
    <p:sldId id="330" r:id="rId32"/>
    <p:sldId id="336" r:id="rId33"/>
    <p:sldId id="338" r:id="rId34"/>
    <p:sldId id="339" r:id="rId35"/>
    <p:sldId id="341" r:id="rId36"/>
    <p:sldId id="342" r:id="rId37"/>
    <p:sldId id="340" r:id="rId38"/>
    <p:sldId id="343" r:id="rId39"/>
    <p:sldId id="345" r:id="rId40"/>
    <p:sldId id="346" r:id="rId41"/>
    <p:sldId id="347" r:id="rId42"/>
    <p:sldId id="348" r:id="rId43"/>
    <p:sldId id="349" r:id="rId44"/>
    <p:sldId id="344" r:id="rId45"/>
    <p:sldId id="350" r:id="rId46"/>
    <p:sldId id="351" r:id="rId47"/>
    <p:sldId id="352" r:id="rId48"/>
    <p:sldId id="353" r:id="rId49"/>
    <p:sldId id="355" r:id="rId50"/>
    <p:sldId id="356" r:id="rId51"/>
    <p:sldId id="357" r:id="rId52"/>
    <p:sldId id="354" r:id="rId53"/>
    <p:sldId id="358" r:id="rId54"/>
    <p:sldId id="359" r:id="rId55"/>
    <p:sldId id="375" r:id="rId56"/>
    <p:sldId id="370" r:id="rId57"/>
    <p:sldId id="381" r:id="rId58"/>
    <p:sldId id="380" r:id="rId59"/>
    <p:sldId id="365" r:id="rId60"/>
    <p:sldId id="384" r:id="rId61"/>
    <p:sldId id="383" r:id="rId62"/>
    <p:sldId id="382" r:id="rId63"/>
    <p:sldId id="361" r:id="rId64"/>
    <p:sldId id="376" r:id="rId65"/>
    <p:sldId id="371" r:id="rId66"/>
    <p:sldId id="386" r:id="rId67"/>
    <p:sldId id="385" r:id="rId68"/>
    <p:sldId id="369" r:id="rId69"/>
    <p:sldId id="387" r:id="rId70"/>
    <p:sldId id="362" r:id="rId71"/>
    <p:sldId id="377" r:id="rId72"/>
    <p:sldId id="372" r:id="rId73"/>
    <p:sldId id="389" r:id="rId74"/>
    <p:sldId id="388" r:id="rId75"/>
    <p:sldId id="368" r:id="rId76"/>
    <p:sldId id="391" r:id="rId77"/>
    <p:sldId id="390" r:id="rId78"/>
    <p:sldId id="363" r:id="rId79"/>
    <p:sldId id="378" r:id="rId80"/>
    <p:sldId id="373" r:id="rId81"/>
    <p:sldId id="393" r:id="rId82"/>
    <p:sldId id="392" r:id="rId83"/>
    <p:sldId id="360" r:id="rId84"/>
    <p:sldId id="394" r:id="rId85"/>
    <p:sldId id="364" r:id="rId86"/>
    <p:sldId id="379" r:id="rId87"/>
    <p:sldId id="374" r:id="rId88"/>
    <p:sldId id="396" r:id="rId89"/>
    <p:sldId id="395" r:id="rId90"/>
    <p:sldId id="367" r:id="rId91"/>
    <p:sldId id="397" r:id="rId92"/>
    <p:sldId id="366" r:id="rId93"/>
    <p:sldId id="398" r:id="rId94"/>
    <p:sldId id="399" r:id="rId95"/>
    <p:sldId id="402" r:id="rId96"/>
    <p:sldId id="400" r:id="rId97"/>
    <p:sldId id="403" r:id="rId98"/>
    <p:sldId id="401" r:id="rId99"/>
    <p:sldId id="404" r:id="rId100"/>
    <p:sldId id="405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/>
    <p:restoredTop sz="67350" autoAdjust="0"/>
  </p:normalViewPr>
  <p:slideViewPr>
    <p:cSldViewPr snapToGrid="0" snapToObjects="1">
      <p:cViewPr>
        <p:scale>
          <a:sx n="33" d="100"/>
          <a:sy n="33" d="100"/>
        </p:scale>
        <p:origin x="-243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ableStyles" Target="tableStyle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9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tm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tmp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tmp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tmp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</a:t>
            </a:r>
            <a:r>
              <a:rPr lang="en-GB" dirty="0" smtClean="0"/>
              <a:t>Block</a:t>
            </a:r>
            <a:r>
              <a:rPr lang="en-GB" dirty="0" smtClean="0"/>
              <a:t>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Roman Numerals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9958"/>
            <a:ext cx="9144000" cy="210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7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02" y="2612543"/>
            <a:ext cx="7331298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479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76440"/>
            <a:ext cx="6703504" cy="370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02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37" y="2520537"/>
            <a:ext cx="5393224" cy="27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63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17" y="1961627"/>
            <a:ext cx="5317180" cy="38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89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59" y="1905041"/>
            <a:ext cx="3671533" cy="41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04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4 Autumn Block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257197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Round to the nearest 100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</a:t>
            </a:r>
            <a:r>
              <a:rPr lang="en-GB" sz="3200" dirty="0" smtClean="0">
                <a:latin typeface="Segoe Print" panose="02000600000000000000" pitchFamily="2" charset="0"/>
              </a:rPr>
              <a:t>round any number to the nearest 100.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3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Place value, digit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42511"/>
            <a:ext cx="5491420" cy="278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7" y="2450775"/>
            <a:ext cx="8997423" cy="19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82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6873"/>
            <a:ext cx="8258246" cy="238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0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r>
              <a:rPr lang="en-GB" dirty="0" smtClean="0"/>
              <a:t>Why is there no zero in the Roman numerals?</a:t>
            </a:r>
          </a:p>
          <a:p>
            <a:pPr algn="l"/>
            <a:r>
              <a:rPr lang="en-GB" dirty="0" smtClean="0"/>
              <a:t>What might it look like?</a:t>
            </a:r>
          </a:p>
          <a:p>
            <a:pPr algn="l"/>
            <a:r>
              <a:rPr lang="en-GB" dirty="0" smtClean="0"/>
              <a:t>Do you notice any patterns?</a:t>
            </a:r>
          </a:p>
          <a:p>
            <a:pPr algn="l"/>
            <a:r>
              <a:rPr lang="en-GB" dirty="0" smtClean="0"/>
              <a:t>If 20 is XX what might 200 be?</a:t>
            </a:r>
          </a:p>
          <a:p>
            <a:pPr algn="l"/>
            <a:r>
              <a:rPr lang="en-GB" dirty="0" smtClean="0"/>
              <a:t>How can you check you have represented the Roman numeral correctly?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9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01" y="2244242"/>
            <a:ext cx="6126252" cy="38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11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02" y="1652588"/>
            <a:ext cx="3793141" cy="476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89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81" y="2315308"/>
            <a:ext cx="4825489" cy="33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41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41" y="2080261"/>
            <a:ext cx="4429264" cy="385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83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4 Autumn Block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 in 1,000s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find 1,000 more or less than a given number.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86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51" y="2988947"/>
            <a:ext cx="7292949" cy="144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51" y="2163109"/>
            <a:ext cx="6209637" cy="37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5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65" y="2292541"/>
            <a:ext cx="6365135" cy="345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27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98785"/>
            <a:ext cx="8302399" cy="30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88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51" y="1819786"/>
            <a:ext cx="4970443" cy="464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77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10057"/>
            <a:ext cx="8335383" cy="24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387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27" y="1862998"/>
            <a:ext cx="3603491" cy="441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36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4 Autumn Block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1,000s, 100s, 10s, 1s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recognise the place value of each digit in a four digit number (thousands, hundreds, tens and ones).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72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8" y="2842591"/>
            <a:ext cx="8443869" cy="19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81" y="2075721"/>
            <a:ext cx="6719919" cy="31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92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33995"/>
            <a:ext cx="7199201" cy="26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22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71708"/>
            <a:ext cx="6782143" cy="25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47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94" y="2159473"/>
            <a:ext cx="6393446" cy="37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89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94" y="1722162"/>
            <a:ext cx="3787158" cy="472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65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4 Autumn Block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Partitioning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recognise the place value of each digit in a four digit number (thousands, hundreds, tens and ones).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551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37" y="3016858"/>
            <a:ext cx="7462563" cy="260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35" y="2272473"/>
            <a:ext cx="6103536" cy="30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250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81" y="1976440"/>
            <a:ext cx="7283319" cy="380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458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7" y="2320477"/>
            <a:ext cx="8744763" cy="256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52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86174"/>
            <a:ext cx="7737633" cy="26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37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59" y="2134705"/>
            <a:ext cx="5726270" cy="25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552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09" y="2023295"/>
            <a:ext cx="4300423" cy="411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59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78" y="1652588"/>
            <a:ext cx="3271149" cy="46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4 Autumn Block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 Line to 10,000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order and compare numbers beyond 1,000.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26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20" y="2310100"/>
            <a:ext cx="6519816" cy="36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79017"/>
            <a:ext cx="7990392" cy="38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266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0" y="2294492"/>
            <a:ext cx="7737800" cy="328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15" y="2746133"/>
            <a:ext cx="7933438" cy="266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9862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7" y="2635322"/>
            <a:ext cx="8404082" cy="22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12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26" y="1817018"/>
            <a:ext cx="3845143" cy="48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513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53" y="1796139"/>
            <a:ext cx="6236047" cy="420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232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4 Autumn Block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1,000 more or less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find 1,000 more or less than a given number.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25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52" y="2237636"/>
            <a:ext cx="6715548" cy="348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34" y="1976440"/>
            <a:ext cx="6465966" cy="38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095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32900"/>
            <a:ext cx="7181844" cy="31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693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2" y="2583061"/>
            <a:ext cx="8054039" cy="28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122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172" y="1696417"/>
            <a:ext cx="3164708" cy="416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614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38" y="2584522"/>
            <a:ext cx="6380162" cy="292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6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95" y="2341287"/>
            <a:ext cx="4187766" cy="366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3099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29" y="1975879"/>
            <a:ext cx="6130990" cy="376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573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22" y="2138055"/>
            <a:ext cx="5545972" cy="383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544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4 Autumn Block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Compare 4-digit Numbers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order and compare numbers beyond 1,000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89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23930"/>
            <a:ext cx="8103660" cy="33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76440"/>
            <a:ext cx="6948800" cy="37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266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1" y="2680389"/>
            <a:ext cx="8296807" cy="257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500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49" y="2634631"/>
            <a:ext cx="7161251" cy="262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783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2008180"/>
            <a:ext cx="4177484" cy="404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285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89" y="2001575"/>
            <a:ext cx="4109768" cy="384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045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4 Autumn Block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Ordering Numbers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order and compare numbers beyond 1,000.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16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83" y="1652588"/>
            <a:ext cx="2691719" cy="485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2377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2" y="2623930"/>
            <a:ext cx="7522958" cy="26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7" y="2523308"/>
            <a:ext cx="8723635" cy="215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585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36255"/>
            <a:ext cx="7362937" cy="27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119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81" y="2247576"/>
            <a:ext cx="7121219" cy="367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945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51" y="1652588"/>
            <a:ext cx="3751149" cy="44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198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18" y="1900008"/>
            <a:ext cx="5179779" cy="409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14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1" y="1887258"/>
            <a:ext cx="4393859" cy="435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548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4 Autumn Block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Round to the nearest 1,000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round to the nearest 1000.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543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38268"/>
            <a:ext cx="7667859" cy="35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5" y="2607471"/>
            <a:ext cx="8192098" cy="27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1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Autumn </a:t>
            </a:r>
            <a:r>
              <a:rPr lang="en-GB" dirty="0" smtClean="0"/>
              <a:t>Block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Round to the nearest 10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round any number to the nearest 10, 100, or 1000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82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78085"/>
            <a:ext cx="8148836" cy="220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931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25" y="1976439"/>
            <a:ext cx="6863275" cy="39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125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48" y="1652588"/>
            <a:ext cx="3467249" cy="484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834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981061"/>
            <a:ext cx="4457840" cy="44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299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4 Autumn Block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 in 25s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count in multiples of 25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46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8" y="2623930"/>
            <a:ext cx="8837851" cy="255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8" y="1976440"/>
            <a:ext cx="7952563" cy="308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895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19" y="2214488"/>
            <a:ext cx="7604981" cy="32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572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91" y="2276373"/>
            <a:ext cx="6594809" cy="36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832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1" y="1971650"/>
            <a:ext cx="4910284" cy="377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6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Place value, digit</a:t>
            </a:r>
          </a:p>
          <a:p>
            <a:pPr algn="l"/>
            <a:r>
              <a:rPr lang="en-GB" dirty="0" smtClean="0"/>
              <a:t>Which column do we look at when rounding to the nearest 10?</a:t>
            </a:r>
          </a:p>
          <a:p>
            <a:pPr algn="l"/>
            <a:r>
              <a:rPr lang="en-GB" dirty="0" smtClean="0"/>
              <a:t>What is a multiple of 10?</a:t>
            </a:r>
          </a:p>
          <a:p>
            <a:pPr algn="l"/>
            <a:r>
              <a:rPr lang="en-GB" dirty="0" smtClean="0"/>
              <a:t>Which multiples of 10 does this number sit between?</a:t>
            </a:r>
          </a:p>
          <a:p>
            <a:pPr algn="l"/>
            <a:r>
              <a:rPr lang="en-GB" dirty="0" smtClean="0"/>
              <a:t>Which number is being represented?</a:t>
            </a:r>
          </a:p>
          <a:p>
            <a:pPr algn="l"/>
            <a:r>
              <a:rPr lang="en-GB" dirty="0" smtClean="0"/>
              <a:t>Will it round up or down? Why?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5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33643"/>
            <a:ext cx="6675394" cy="265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4469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85" y="1780945"/>
            <a:ext cx="2814775" cy="470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0303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4 Autumn Block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Negative Numbers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count backwards through zero to include negative numbers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98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2" y="2281148"/>
            <a:ext cx="7743768" cy="297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18519"/>
            <a:ext cx="7310588" cy="236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513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9279"/>
            <a:ext cx="7273514" cy="273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6892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18544"/>
            <a:ext cx="7520713" cy="263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5602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1" y="1763683"/>
            <a:ext cx="5057918" cy="43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2577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2" y="2230426"/>
            <a:ext cx="7759402" cy="27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39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57500"/>
            <a:ext cx="6858000" cy="2400300"/>
          </a:xfrm>
        </p:spPr>
        <p:txBody>
          <a:bodyPr/>
          <a:lstStyle/>
          <a:p>
            <a:r>
              <a:rPr lang="en-GB" sz="3200" dirty="0" smtClean="0"/>
              <a:t>Anna I counting down from 11 in fives.</a:t>
            </a:r>
          </a:p>
          <a:p>
            <a:r>
              <a:rPr lang="en-GB" sz="3200" dirty="0" smtClean="0"/>
              <a:t>Does she say -11?</a:t>
            </a:r>
          </a:p>
          <a:p>
            <a:r>
              <a:rPr lang="en-GB" sz="3200" dirty="0" smtClean="0"/>
              <a:t>Prove it.</a:t>
            </a:r>
            <a:endParaRPr lang="en-GB" sz="32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8765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553</TotalTime>
  <Words>641</Words>
  <Application>Microsoft Office PowerPoint</Application>
  <PresentationFormat>On-screen Show (4:3)</PresentationFormat>
  <Paragraphs>143</Paragraphs>
  <Slides>99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99</vt:i4>
      </vt:variant>
    </vt:vector>
  </HeadingPairs>
  <TitlesOfParts>
    <vt:vector size="101" baseType="lpstr">
      <vt:lpstr>Title slide</vt:lpstr>
      <vt:lpstr>Slides</vt:lpstr>
      <vt:lpstr>Year 4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4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4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4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Reasoning and problem solving</vt:lpstr>
      <vt:lpstr>Year 4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4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4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Helen Shandley</cp:lastModifiedBy>
  <cp:revision>56</cp:revision>
  <dcterms:created xsi:type="dcterms:W3CDTF">2017-06-27T15:09:43Z</dcterms:created>
  <dcterms:modified xsi:type="dcterms:W3CDTF">2017-10-31T11:20:57Z</dcterms:modified>
</cp:coreProperties>
</file>