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260" r:id="rId3"/>
    <p:sldId id="318" r:id="rId4"/>
    <p:sldId id="319" r:id="rId5"/>
    <p:sldId id="320" r:id="rId6"/>
    <p:sldId id="310" r:id="rId7"/>
    <p:sldId id="315" r:id="rId8"/>
    <p:sldId id="316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67325" autoAdjust="0"/>
  </p:normalViewPr>
  <p:slideViewPr>
    <p:cSldViewPr snapToGrid="0" snapToObjects="1">
      <p:cViewPr varScale="1">
        <p:scale>
          <a:sx n="59" d="100"/>
          <a:sy n="59" d="100"/>
        </p:scale>
        <p:origin x="17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Be able to use the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present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past tenses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correctly and consistently, including the progressive form.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24894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Segoe Script" panose="030B0504020000000003" pitchFamily="66" charset="0"/>
              </a:rPr>
              <a:t>The </a:t>
            </a:r>
            <a:r>
              <a:rPr lang="en-GB" sz="36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present tense </a:t>
            </a:r>
            <a:r>
              <a:rPr lang="en-GB" sz="3600" dirty="0" smtClean="0">
                <a:latin typeface="Segoe Script" panose="030B0504020000000003" pitchFamily="66" charset="0"/>
              </a:rPr>
              <a:t>tells us something that is true at this point in time.</a:t>
            </a:r>
            <a:endParaRPr lang="en-GB" sz="3600" dirty="0">
              <a:latin typeface="Segoe Script" panose="030B05040200000000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77886"/>
            <a:ext cx="6858000" cy="3722914"/>
          </a:xfrm>
        </p:spPr>
        <p:txBody>
          <a:bodyPr/>
          <a:lstStyle/>
          <a:p>
            <a:r>
              <a:rPr lang="en-GB" sz="3600" b="1" dirty="0" smtClean="0">
                <a:latin typeface="Segoe Script" panose="030B0504020000000003" pitchFamily="66" charset="0"/>
              </a:rPr>
              <a:t>The </a:t>
            </a:r>
            <a:r>
              <a:rPr lang="en-GB" sz="3600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past tense </a:t>
            </a:r>
            <a:r>
              <a:rPr lang="en-GB" sz="3600" b="1" dirty="0" smtClean="0">
                <a:latin typeface="Segoe Script" panose="030B0504020000000003" pitchFamily="66" charset="0"/>
              </a:rPr>
              <a:t>tells us about something that finished in the past.</a:t>
            </a:r>
          </a:p>
          <a:p>
            <a:endParaRPr lang="en-GB" sz="3600" b="1" dirty="0" smtClean="0">
              <a:latin typeface="Segoe Script" panose="030B0504020000000003" pitchFamily="66" charset="0"/>
            </a:endParaRPr>
          </a:p>
          <a:p>
            <a:r>
              <a:rPr lang="en-GB" sz="3600" b="1" dirty="0" smtClean="0">
                <a:latin typeface="Segoe Script" panose="030B0504020000000003" pitchFamily="66" charset="0"/>
              </a:rPr>
              <a:t>The </a:t>
            </a:r>
            <a:r>
              <a:rPr lang="en-GB" sz="3600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verbs</a:t>
            </a:r>
            <a:r>
              <a:rPr lang="en-GB" sz="3600" b="1" dirty="0" smtClean="0">
                <a:latin typeface="Segoe Script" panose="030B0504020000000003" pitchFamily="66" charset="0"/>
              </a:rPr>
              <a:t> in the sentence tell us the tense it is written in.</a:t>
            </a:r>
            <a:endParaRPr lang="en-GB" sz="36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70604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Present tense</a:t>
            </a:r>
            <a:br>
              <a:rPr lang="en-GB" sz="3600" dirty="0" smtClean="0">
                <a:solidFill>
                  <a:srgbClr val="0070C0"/>
                </a:solidFill>
                <a:latin typeface="Segoe Script" panose="030B0504020000000003" pitchFamily="66" charset="0"/>
              </a:rPr>
            </a:br>
            <a:r>
              <a:rPr lang="en-GB" dirty="0" smtClean="0">
                <a:latin typeface="Segoe Script" panose="030B0504020000000003" pitchFamily="66" charset="0"/>
              </a:rPr>
              <a:t>( regular verbs have no suffix or have –s or –</a:t>
            </a:r>
            <a:r>
              <a:rPr lang="en-GB" dirty="0" err="1" smtClean="0">
                <a:latin typeface="Segoe Script" panose="030B0504020000000003" pitchFamily="66" charset="0"/>
              </a:rPr>
              <a:t>es</a:t>
            </a:r>
            <a:r>
              <a:rPr lang="en-GB" dirty="0" smtClean="0">
                <a:latin typeface="Segoe Script" panose="030B0504020000000003" pitchFamily="66" charset="0"/>
              </a:rPr>
              <a:t> added)</a:t>
            </a:r>
            <a:endParaRPr lang="en-GB" dirty="0">
              <a:latin typeface="Segoe Script" panose="030B05040200000000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7"/>
            <a:ext cx="8294914" cy="2537505"/>
          </a:xfrm>
        </p:spPr>
        <p:txBody>
          <a:bodyPr/>
          <a:lstStyle/>
          <a:p>
            <a:pPr algn="l"/>
            <a:r>
              <a:rPr lang="en-GB" sz="3200" b="1" dirty="0" smtClean="0"/>
              <a:t>I </a:t>
            </a:r>
            <a:r>
              <a:rPr lang="en-GB" sz="3200" b="1" dirty="0" smtClean="0">
                <a:solidFill>
                  <a:srgbClr val="002060"/>
                </a:solidFill>
              </a:rPr>
              <a:t>like</a:t>
            </a:r>
            <a:r>
              <a:rPr lang="en-GB" sz="3200" b="1" dirty="0" smtClean="0"/>
              <a:t> milk.</a:t>
            </a:r>
          </a:p>
          <a:p>
            <a:pPr algn="l"/>
            <a:r>
              <a:rPr lang="en-GB" sz="3200" b="1" dirty="0" smtClean="0"/>
              <a:t>Grandma </a:t>
            </a:r>
            <a:r>
              <a:rPr lang="en-GB" sz="3200" b="1" dirty="0" smtClean="0">
                <a:solidFill>
                  <a:srgbClr val="002060"/>
                </a:solidFill>
              </a:rPr>
              <a:t>enjoys</a:t>
            </a:r>
            <a:r>
              <a:rPr lang="en-GB" sz="3200" b="1" dirty="0" smtClean="0"/>
              <a:t> watching television.</a:t>
            </a:r>
          </a:p>
          <a:p>
            <a:pPr algn="l"/>
            <a:r>
              <a:rPr lang="en-GB" sz="3200" b="1" dirty="0" smtClean="0"/>
              <a:t>Mary </a:t>
            </a:r>
            <a:r>
              <a:rPr lang="en-GB" sz="3200" b="1" dirty="0" smtClean="0">
                <a:solidFill>
                  <a:srgbClr val="002060"/>
                </a:solidFill>
              </a:rPr>
              <a:t>brushes</a:t>
            </a:r>
            <a:r>
              <a:rPr lang="en-GB" sz="3200" b="1" dirty="0" smtClean="0"/>
              <a:t> her hair.</a:t>
            </a:r>
          </a:p>
          <a:p>
            <a:pPr algn="l"/>
            <a:r>
              <a:rPr lang="en-GB" sz="3200" b="1" dirty="0" smtClean="0"/>
              <a:t>We </a:t>
            </a:r>
            <a:r>
              <a:rPr lang="en-GB" sz="3200" b="1" dirty="0" smtClean="0">
                <a:solidFill>
                  <a:srgbClr val="002060"/>
                </a:solidFill>
              </a:rPr>
              <a:t>see</a:t>
            </a:r>
            <a:r>
              <a:rPr lang="en-GB" sz="3200" b="1" dirty="0" smtClean="0"/>
              <a:t> the tigers in the cage.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281" y="2692967"/>
            <a:ext cx="1695433" cy="14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14751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Past tense</a:t>
            </a:r>
            <a:r>
              <a:rPr lang="en-GB" sz="3600" dirty="0">
                <a:solidFill>
                  <a:srgbClr val="002060"/>
                </a:solidFill>
                <a:latin typeface="Segoe Script" panose="030B0504020000000003" pitchFamily="66" charset="0"/>
              </a:rPr>
              <a:t/>
            </a:r>
            <a:br>
              <a:rPr lang="en-GB" sz="3600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en-GB" sz="3600" dirty="0" smtClean="0">
                <a:latin typeface="Segoe Script" panose="030B0504020000000003" pitchFamily="66" charset="0"/>
              </a:rPr>
              <a:t>(regular verbs end in the suffix   –</a:t>
            </a:r>
            <a:r>
              <a:rPr lang="en-GB" sz="3600" dirty="0" err="1" smtClean="0">
                <a:latin typeface="Segoe Script" panose="030B0504020000000003" pitchFamily="66" charset="0"/>
              </a:rPr>
              <a:t>ed</a:t>
            </a:r>
            <a:r>
              <a:rPr lang="en-GB" sz="3600" dirty="0" smtClean="0">
                <a:latin typeface="Segoe Script" panose="030B0504020000000003" pitchFamily="66" charset="0"/>
              </a:rPr>
              <a:t> and many irregular verbs do not.)</a:t>
            </a:r>
            <a:endParaRPr lang="en-GB" sz="3600" dirty="0">
              <a:latin typeface="Segoe Script" panose="030B05040200000000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16729"/>
            <a:ext cx="8115300" cy="3102427"/>
          </a:xfrm>
        </p:spPr>
        <p:txBody>
          <a:bodyPr/>
          <a:lstStyle/>
          <a:p>
            <a:pPr algn="l"/>
            <a:r>
              <a:rPr lang="en-GB" sz="3200" b="1" dirty="0" smtClean="0"/>
              <a:t>The little girl </a:t>
            </a:r>
            <a:r>
              <a:rPr lang="en-GB" sz="3200" b="1" dirty="0" smtClean="0">
                <a:solidFill>
                  <a:srgbClr val="002060"/>
                </a:solidFill>
              </a:rPr>
              <a:t>smiled.</a:t>
            </a:r>
          </a:p>
          <a:p>
            <a:pPr algn="l"/>
            <a:r>
              <a:rPr lang="en-GB" sz="3200" b="1" dirty="0" smtClean="0"/>
              <a:t>The children </a:t>
            </a:r>
            <a:r>
              <a:rPr lang="en-GB" sz="3200" b="1" dirty="0" smtClean="0">
                <a:solidFill>
                  <a:srgbClr val="002060"/>
                </a:solidFill>
              </a:rPr>
              <a:t>played </a:t>
            </a:r>
            <a:r>
              <a:rPr lang="en-GB" sz="3200" b="1" dirty="0" smtClean="0"/>
              <a:t>on the slide.</a:t>
            </a:r>
          </a:p>
          <a:p>
            <a:pPr algn="l"/>
            <a:r>
              <a:rPr lang="en-GB" sz="3200" b="1" dirty="0" smtClean="0"/>
              <a:t>We </a:t>
            </a:r>
            <a:r>
              <a:rPr lang="en-GB" sz="3200" b="1" dirty="0" smtClean="0">
                <a:solidFill>
                  <a:srgbClr val="002060"/>
                </a:solidFill>
              </a:rPr>
              <a:t>cooked</a:t>
            </a:r>
            <a:r>
              <a:rPr lang="en-GB" sz="3200" b="1" dirty="0" smtClean="0"/>
              <a:t> the chicken in the oven.</a:t>
            </a:r>
          </a:p>
          <a:p>
            <a:pPr algn="l"/>
            <a:r>
              <a:rPr lang="en-GB" sz="3200" b="1" dirty="0" smtClean="0"/>
              <a:t>He </a:t>
            </a:r>
            <a:r>
              <a:rPr lang="en-GB" sz="3200" b="1" dirty="0" smtClean="0">
                <a:solidFill>
                  <a:srgbClr val="002060"/>
                </a:solidFill>
              </a:rPr>
              <a:t>ate</a:t>
            </a:r>
            <a:r>
              <a:rPr lang="en-GB" sz="3200" b="1" dirty="0" smtClean="0"/>
              <a:t> fish and chips for tea.</a:t>
            </a:r>
          </a:p>
          <a:p>
            <a:pPr algn="l"/>
            <a:r>
              <a:rPr lang="en-GB" sz="3200" b="1" dirty="0" smtClean="0"/>
              <a:t>Tom </a:t>
            </a:r>
            <a:r>
              <a:rPr lang="en-GB" sz="3200" b="1" dirty="0" smtClean="0">
                <a:solidFill>
                  <a:srgbClr val="002060"/>
                </a:solidFill>
              </a:rPr>
              <a:t>cried</a:t>
            </a:r>
            <a:r>
              <a:rPr lang="en-GB" sz="3200" b="1" dirty="0" smtClean="0"/>
              <a:t> when he fell over.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516" y="2775857"/>
            <a:ext cx="1430584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441143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The </a:t>
            </a:r>
            <a:r>
              <a:rPr lang="en-GB" dirty="0" smtClean="0">
                <a:solidFill>
                  <a:srgbClr val="002060"/>
                </a:solidFill>
                <a:latin typeface="Segoe Print" charset="0"/>
                <a:ea typeface="Segoe Print" charset="0"/>
                <a:cs typeface="Segoe Print" charset="0"/>
              </a:rPr>
              <a:t>present progressive </a:t>
            </a: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and the </a:t>
            </a:r>
            <a:r>
              <a:rPr lang="en-GB" dirty="0" smtClean="0">
                <a:solidFill>
                  <a:srgbClr val="002060"/>
                </a:solidFill>
                <a:latin typeface="Segoe Print" charset="0"/>
                <a:ea typeface="Segoe Print" charset="0"/>
                <a:cs typeface="Segoe Print" charset="0"/>
              </a:rPr>
              <a:t>past progressive tense </a:t>
            </a: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are used for actions that continue for a period of time in the present or the past</a:t>
            </a: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.</a:t>
            </a:r>
            <a:br>
              <a:rPr lang="en-GB" dirty="0" smtClean="0">
                <a:latin typeface="Segoe Print" charset="0"/>
                <a:ea typeface="Segoe Print" charset="0"/>
                <a:cs typeface="Segoe Print" charset="0"/>
              </a:rPr>
            </a:b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/>
            </a:r>
            <a:br>
              <a:rPr lang="en-GB" dirty="0" smtClean="0">
                <a:latin typeface="Segoe Print" charset="0"/>
                <a:ea typeface="Segoe Print" charset="0"/>
                <a:cs typeface="Segoe Print" charset="0"/>
              </a:rPr>
            </a:b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They end in the –</a:t>
            </a:r>
            <a:r>
              <a:rPr lang="en-GB" dirty="0" err="1" smtClean="0">
                <a:latin typeface="Segoe Print" charset="0"/>
                <a:ea typeface="Segoe Print" charset="0"/>
                <a:cs typeface="Segoe Print" charset="0"/>
              </a:rPr>
              <a:t>ing</a:t>
            </a: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 form of the verb.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443" y="5486399"/>
            <a:ext cx="8040757" cy="1066799"/>
          </a:xfrm>
        </p:spPr>
        <p:txBody>
          <a:bodyPr/>
          <a:lstStyle/>
          <a:p>
            <a:endParaRPr lang="en-GB" sz="4400" b="1" dirty="0">
              <a:solidFill>
                <a:schemeClr val="accent6">
                  <a:lumMod val="50000"/>
                </a:schemeClr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80663"/>
            <a:ext cx="7772400" cy="283413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Segoe Print" charset="0"/>
                <a:ea typeface="Segoe Print" charset="0"/>
                <a:cs typeface="Segoe Print" charset="0"/>
              </a:rPr>
              <a:t>The present progressive</a:t>
            </a:r>
            <a:br>
              <a:rPr lang="en-GB" sz="3600" dirty="0" smtClean="0">
                <a:latin typeface="Segoe Print" charset="0"/>
                <a:ea typeface="Segoe Print" charset="0"/>
                <a:cs typeface="Segoe Print" charset="0"/>
              </a:rPr>
            </a:b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/>
            </a:r>
            <a:b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</a:b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>The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>children are reading their books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b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</a:b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/>
            </a:r>
            <a:b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</a:b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/>
            </a:r>
            <a:br>
              <a:rPr lang="en-GB" sz="3600" dirty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49" y="4114801"/>
            <a:ext cx="8600302" cy="1926770"/>
          </a:xfrm>
        </p:spPr>
        <p:txBody>
          <a:bodyPr/>
          <a:lstStyle/>
          <a:p>
            <a:r>
              <a:rPr lang="en-GB" sz="3200" b="1" dirty="0">
                <a:latin typeface="Segoe Print" charset="0"/>
                <a:ea typeface="Segoe Print" charset="0"/>
                <a:cs typeface="Segoe Print" charset="0"/>
              </a:rPr>
              <a:t>The past progressive.</a:t>
            </a:r>
            <a:br>
              <a:rPr lang="en-GB" sz="3200" b="1" dirty="0">
                <a:latin typeface="Segoe Print" charset="0"/>
                <a:ea typeface="Segoe Print" charset="0"/>
                <a:cs typeface="Segoe Print" charset="0"/>
              </a:rPr>
            </a:b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/>
            </a:r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</a:b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Segoe Print" charset="0"/>
                <a:ea typeface="Segoe Print" charset="0"/>
                <a:cs typeface="Segoe Print" charset="0"/>
              </a:rPr>
              <a:t>We were playing football.</a:t>
            </a:r>
            <a:endParaRPr lang="en-GB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70558"/>
            <a:ext cx="7772400" cy="510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endParaRPr lang="en-GB" u="sng" dirty="0">
              <a:latin typeface="Segoe Print" panose="02000600000000000000" pitchFamily="2" charset="0"/>
            </a:endParaRPr>
          </a:p>
        </p:txBody>
      </p:sp>
      <p:sp>
        <p:nvSpPr>
          <p:cNvPr id="5" name="AutoShape 2" descr="quotation marks"/>
          <p:cNvSpPr>
            <a:spLocks noChangeAspect="1" noChangeArrowheads="1"/>
          </p:cNvSpPr>
          <p:nvPr/>
        </p:nvSpPr>
        <p:spPr bwMode="auto">
          <a:xfrm>
            <a:off x="-697042" y="225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430" y="2697732"/>
            <a:ext cx="1667939" cy="118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430" y="5531870"/>
            <a:ext cx="1507670" cy="10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What are they doing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now?</a:t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Write the present progressive form of the verbs.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4180114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1: Mum is ________ a cup of tea. (drink)</a:t>
            </a:r>
          </a:p>
          <a:p>
            <a:endParaRPr lang="en-GB" sz="3600" b="1" dirty="0">
              <a:solidFill>
                <a:srgbClr val="FF0000"/>
              </a:solidFill>
            </a:endParaRPr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2:The cows are _______ over the fence. (jump)</a:t>
            </a:r>
          </a:p>
          <a:p>
            <a:pPr algn="l"/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3The baby is ________. (cry)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8" y="4758871"/>
            <a:ext cx="1038987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What were they doing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before </a:t>
            </a:r>
            <a:r>
              <a:rPr lang="en-GB" dirty="0" smtClean="0">
                <a:latin typeface="Segoe Print" panose="02000600000000000000" pitchFamily="2" charset="0"/>
              </a:rPr>
              <a:t>?</a:t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>Write the 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past progressive </a:t>
            </a:r>
            <a:r>
              <a:rPr lang="en-GB" dirty="0" smtClean="0">
                <a:latin typeface="Segoe Print" panose="02000600000000000000" pitchFamily="2" charset="0"/>
              </a:rPr>
              <a:t>form of the verbs.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57" y="2084163"/>
            <a:ext cx="8997043" cy="4300308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FF0000"/>
                </a:solidFill>
              </a:rPr>
              <a:t>1:We were ___________ football. (play)</a:t>
            </a:r>
          </a:p>
          <a:p>
            <a:pPr algn="l"/>
            <a:endParaRPr lang="en-GB" sz="3600" b="1" dirty="0">
              <a:solidFill>
                <a:srgbClr val="FF0000"/>
              </a:solidFill>
            </a:endParaRPr>
          </a:p>
          <a:p>
            <a:pPr algn="l"/>
            <a:r>
              <a:rPr lang="en-GB" sz="3600" b="1" dirty="0" smtClean="0">
                <a:solidFill>
                  <a:srgbClr val="FF0000"/>
                </a:solidFill>
              </a:rPr>
              <a:t>2:She was ________ in the bed. (sleep)</a:t>
            </a:r>
          </a:p>
          <a:p>
            <a:pPr algn="l"/>
            <a:endParaRPr lang="en-GB" sz="3600" b="1" dirty="0">
              <a:solidFill>
                <a:srgbClr val="FF0000"/>
              </a:solidFill>
            </a:endParaRPr>
          </a:p>
          <a:p>
            <a:pPr algn="l"/>
            <a:r>
              <a:rPr lang="en-GB" sz="3600" b="1" dirty="0" smtClean="0">
                <a:solidFill>
                  <a:srgbClr val="FF0000"/>
                </a:solidFill>
              </a:rPr>
              <a:t>3:The sheep were ____ in the field. (graze)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845" y="5365523"/>
            <a:ext cx="1451608" cy="1126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30" y="3801495"/>
            <a:ext cx="1218739" cy="15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0264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948</TotalTime>
  <Words>236</Words>
  <Application>Microsoft Office PowerPoint</Application>
  <PresentationFormat>On-screen Show (4:3)</PresentationFormat>
  <Paragraphs>38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Segoe Script</vt:lpstr>
      <vt:lpstr>Title slide</vt:lpstr>
      <vt:lpstr>Slides</vt:lpstr>
      <vt:lpstr>Year 2 SPAG</vt:lpstr>
      <vt:lpstr>The present tense tells us something that is true at this point in time.</vt:lpstr>
      <vt:lpstr>Present tense ( regular verbs have no suffix or have –s or –es added)</vt:lpstr>
      <vt:lpstr>Past tense (regular verbs end in the suffix   –ed and many irregular verbs do not.)</vt:lpstr>
      <vt:lpstr>The present progressive and the past progressive tense are used for actions that continue for a period of time in the present or the past.  They end in the –ing form of the verb.</vt:lpstr>
      <vt:lpstr>The present progressive  The children are reading their books.   </vt:lpstr>
      <vt:lpstr>What are they doing now?  Write the present progressive form of the verbs.</vt:lpstr>
      <vt:lpstr>What were they doing before ?  Write the past progressive form of the verbs.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Teacher</cp:lastModifiedBy>
  <cp:revision>100</cp:revision>
  <dcterms:created xsi:type="dcterms:W3CDTF">2017-06-27T15:09:43Z</dcterms:created>
  <dcterms:modified xsi:type="dcterms:W3CDTF">2018-01-28T16:00:45Z</dcterms:modified>
</cp:coreProperties>
</file>