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8"/>
  </p:notesMasterIdLst>
  <p:handoutMasterIdLst>
    <p:handoutMasterId r:id="rId9"/>
  </p:handoutMasterIdLst>
  <p:sldIdLst>
    <p:sldId id="260" r:id="rId3"/>
    <p:sldId id="310" r:id="rId4"/>
    <p:sldId id="317" r:id="rId5"/>
    <p:sldId id="315" r:id="rId6"/>
    <p:sldId id="31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67325" autoAdjust="0"/>
  </p:normalViewPr>
  <p:slideViewPr>
    <p:cSldViewPr snapToGrid="0" snapToObjects="1">
      <p:cViewPr>
        <p:scale>
          <a:sx n="59" d="100"/>
          <a:sy n="59" d="100"/>
        </p:scale>
        <p:origin x="17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2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Be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able to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use –</a:t>
            </a:r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ly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, -</a:t>
            </a:r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ful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and –less to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urn adjectives into adverbs.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6750"/>
            <a:ext cx="7772400" cy="5051661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A suffix is a group of letters added at the end of a word.</a:t>
            </a:r>
            <a:br>
              <a:rPr lang="en-GB" dirty="0" smtClean="0">
                <a:latin typeface="Segoe Print" charset="0"/>
                <a:ea typeface="Segoe Print" charset="0"/>
                <a:cs typeface="Segoe Print" charset="0"/>
              </a:rPr>
            </a:br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/>
            </a:r>
            <a:br>
              <a:rPr lang="en-GB" dirty="0" smtClean="0">
                <a:latin typeface="Segoe Print" charset="0"/>
                <a:ea typeface="Segoe Print" charset="0"/>
                <a:cs typeface="Segoe Print" charset="0"/>
              </a:rPr>
            </a:br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A suffix changes the meaning of a word.</a:t>
            </a:r>
            <a:br>
              <a:rPr lang="en-GB" dirty="0" smtClean="0">
                <a:latin typeface="Segoe Print" charset="0"/>
                <a:ea typeface="Segoe Print" charset="0"/>
                <a:cs typeface="Segoe Print" charset="0"/>
              </a:rPr>
            </a:br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/>
            </a:r>
            <a:br>
              <a:rPr lang="en-GB" dirty="0" smtClean="0">
                <a:latin typeface="Segoe Print" charset="0"/>
                <a:ea typeface="Segoe Print" charset="0"/>
                <a:cs typeface="Segoe Print" charset="0"/>
              </a:rPr>
            </a:br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Some common suffixes are –</a:t>
            </a:r>
            <a:r>
              <a:rPr lang="en-GB" dirty="0" err="1" smtClean="0">
                <a:latin typeface="Segoe Print" charset="0"/>
                <a:ea typeface="Segoe Print" charset="0"/>
                <a:cs typeface="Segoe Print" charset="0"/>
              </a:rPr>
              <a:t>ly</a:t>
            </a:r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, -</a:t>
            </a:r>
            <a:r>
              <a:rPr lang="en-GB" dirty="0" err="1" smtClean="0">
                <a:latin typeface="Segoe Print" charset="0"/>
                <a:ea typeface="Segoe Print" charset="0"/>
                <a:cs typeface="Segoe Print" charset="0"/>
              </a:rPr>
              <a:t>ful</a:t>
            </a:r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 and –less</a:t>
            </a:r>
            <a:br>
              <a:rPr lang="en-GB" dirty="0" smtClean="0">
                <a:latin typeface="Segoe Print" charset="0"/>
                <a:ea typeface="Segoe Print" charset="0"/>
                <a:cs typeface="Segoe Print" charset="0"/>
              </a:rPr>
            </a:br>
            <a:r>
              <a:rPr lang="en-GB" dirty="0">
                <a:latin typeface="Segoe Print" charset="0"/>
                <a:ea typeface="Segoe Print" charset="0"/>
                <a:cs typeface="Segoe Print" charset="0"/>
              </a:rPr>
              <a:t/>
            </a:r>
            <a:br>
              <a:rPr lang="en-GB" dirty="0">
                <a:latin typeface="Segoe Print" charset="0"/>
                <a:ea typeface="Segoe Print" charset="0"/>
                <a:cs typeface="Segoe Print" charset="0"/>
              </a:rPr>
            </a:b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7071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Add the suffix to change the words below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213" y="2593075"/>
            <a:ext cx="8523515" cy="2664725"/>
          </a:xfrm>
        </p:spPr>
        <p:txBody>
          <a:bodyPr/>
          <a:lstStyle/>
          <a:p>
            <a:pPr algn="l"/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152334"/>
              </p:ext>
            </p:extLst>
          </p:nvPr>
        </p:nvGraphicFramePr>
        <p:xfrm>
          <a:off x="6515100" y="2593077"/>
          <a:ext cx="2231570" cy="2664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570"/>
              </a:tblGrid>
              <a:tr h="88824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use +</a:t>
                      </a:r>
                      <a:r>
                        <a:rPr lang="en-GB" sz="3200" baseline="0" dirty="0" smtClean="0"/>
                        <a:t> less</a:t>
                      </a:r>
                      <a:endParaRPr lang="en-GB" sz="3200" dirty="0"/>
                    </a:p>
                  </a:txBody>
                  <a:tcPr/>
                </a:tc>
              </a:tr>
              <a:tr h="88824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fear + less</a:t>
                      </a:r>
                      <a:endParaRPr lang="en-GB" sz="3200" dirty="0"/>
                    </a:p>
                  </a:txBody>
                  <a:tcPr/>
                </a:tc>
              </a:tr>
              <a:tr h="88824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end + less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220621"/>
              </p:ext>
            </p:extLst>
          </p:nvPr>
        </p:nvGraphicFramePr>
        <p:xfrm>
          <a:off x="3505199" y="2593076"/>
          <a:ext cx="2525486" cy="2664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86"/>
              </a:tblGrid>
              <a:tr h="88824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help + </a:t>
                      </a:r>
                      <a:r>
                        <a:rPr lang="en-GB" sz="3200" dirty="0" err="1" smtClean="0"/>
                        <a:t>ful</a:t>
                      </a:r>
                      <a:endParaRPr lang="en-GB" sz="3200" dirty="0"/>
                    </a:p>
                  </a:txBody>
                  <a:tcPr/>
                </a:tc>
              </a:tr>
              <a:tr h="88824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wish +</a:t>
                      </a:r>
                      <a:r>
                        <a:rPr lang="en-GB" sz="3200" dirty="0" err="1" smtClean="0"/>
                        <a:t>ful</a:t>
                      </a:r>
                      <a:endParaRPr lang="en-GB" sz="3200" dirty="0"/>
                    </a:p>
                  </a:txBody>
                  <a:tcPr/>
                </a:tc>
              </a:tr>
              <a:tr h="888241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care + </a:t>
                      </a:r>
                      <a:r>
                        <a:rPr lang="en-GB" sz="3200" dirty="0" err="1" smtClean="0"/>
                        <a:t>ful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756710"/>
              </p:ext>
            </p:extLst>
          </p:nvPr>
        </p:nvGraphicFramePr>
        <p:xfrm>
          <a:off x="359226" y="2566849"/>
          <a:ext cx="2759531" cy="2690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531"/>
              </a:tblGrid>
              <a:tr h="89698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smart + </a:t>
                      </a:r>
                      <a:r>
                        <a:rPr lang="en-GB" sz="3200" dirty="0" err="1" smtClean="0"/>
                        <a:t>ly</a:t>
                      </a:r>
                      <a:endParaRPr lang="en-GB" sz="3200" dirty="0"/>
                    </a:p>
                  </a:txBody>
                  <a:tcPr/>
                </a:tc>
              </a:tr>
              <a:tr h="89698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slow + </a:t>
                      </a:r>
                      <a:r>
                        <a:rPr lang="en-GB" sz="3200" dirty="0" err="1" smtClean="0"/>
                        <a:t>ly</a:t>
                      </a:r>
                      <a:endParaRPr lang="en-GB" sz="3200" dirty="0"/>
                    </a:p>
                  </a:txBody>
                  <a:tcPr/>
                </a:tc>
              </a:tr>
              <a:tr h="89698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love +</a:t>
                      </a:r>
                      <a:r>
                        <a:rPr lang="en-GB" sz="3200" baseline="0" dirty="0" smtClean="0"/>
                        <a:t> </a:t>
                      </a:r>
                      <a:r>
                        <a:rPr lang="en-GB" sz="3200" baseline="0" dirty="0" err="1" smtClean="0"/>
                        <a:t>ly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34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0663"/>
            <a:ext cx="7772400" cy="1006864"/>
          </a:xfrm>
        </p:spPr>
        <p:txBody>
          <a:bodyPr>
            <a:noAutofit/>
          </a:bodyPr>
          <a:lstStyle/>
          <a:p>
            <a:r>
              <a:rPr lang="en-GB" b="0" dirty="0" smtClean="0">
                <a:latin typeface="Segoe Print" panose="02000600000000000000" pitchFamily="2" charset="0"/>
              </a:rPr>
              <a:t/>
            </a:r>
            <a:br>
              <a:rPr lang="en-GB" b="0" dirty="0" smtClean="0">
                <a:latin typeface="Segoe Print" panose="02000600000000000000" pitchFamily="2" charset="0"/>
              </a:rPr>
            </a:br>
            <a:r>
              <a:rPr lang="en-GB" b="0" dirty="0">
                <a:latin typeface="Segoe Print" panose="02000600000000000000" pitchFamily="2" charset="0"/>
              </a:rPr>
              <a:t/>
            </a:r>
            <a:br>
              <a:rPr lang="en-GB" b="0" dirty="0">
                <a:latin typeface="Segoe Print" panose="02000600000000000000" pitchFamily="2" charset="0"/>
              </a:rPr>
            </a:br>
            <a:r>
              <a:rPr lang="en-GB" b="0" dirty="0" smtClean="0">
                <a:latin typeface="Segoe Print" panose="02000600000000000000" pitchFamily="2" charset="0"/>
              </a:rPr>
              <a:t/>
            </a:r>
            <a:br>
              <a:rPr lang="en-GB" b="0" dirty="0" smtClean="0">
                <a:latin typeface="Segoe Print" panose="02000600000000000000" pitchFamily="2" charset="0"/>
              </a:rPr>
            </a:br>
            <a:r>
              <a:rPr lang="en-GB" b="0" dirty="0">
                <a:latin typeface="Segoe Print" panose="02000600000000000000" pitchFamily="2" charset="0"/>
              </a:rPr>
              <a:t/>
            </a:r>
            <a:br>
              <a:rPr lang="en-GB" b="0" dirty="0">
                <a:latin typeface="Segoe Print" panose="02000600000000000000" pitchFamily="2" charset="0"/>
              </a:rPr>
            </a:br>
            <a:endParaRPr lang="en-GB" b="0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276" y="1280663"/>
            <a:ext cx="8600302" cy="5379629"/>
          </a:xfrm>
        </p:spPr>
        <p:txBody>
          <a:bodyPr/>
          <a:lstStyle/>
          <a:p>
            <a:r>
              <a:rPr lang="en-GB" dirty="0" smtClean="0"/>
              <a:t>        </a:t>
            </a:r>
            <a:r>
              <a:rPr lang="en-GB" sz="3200" dirty="0" smtClean="0">
                <a:latin typeface="Segoe Print" panose="02000600000000000000" pitchFamily="2" charset="0"/>
              </a:rPr>
              <a:t>Copy and complete the sentences.</a:t>
            </a:r>
          </a:p>
          <a:p>
            <a:pPr algn="l"/>
            <a:endParaRPr lang="en-GB" sz="3200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pPr algn="l"/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1: The bus went ______up the steep hill.</a:t>
            </a:r>
          </a:p>
          <a:p>
            <a:pPr algn="l"/>
            <a:endParaRPr lang="en-GB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2: The children were _______when they crossed the road.</a:t>
            </a:r>
          </a:p>
          <a:p>
            <a:pPr algn="l"/>
            <a:endParaRPr lang="en-GB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3: The path up the mountain seemed ______.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770558"/>
            <a:ext cx="7772400" cy="510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endParaRPr lang="en-GB" u="sng" dirty="0">
              <a:latin typeface="Segoe Print" panose="02000600000000000000" pitchFamily="2" charset="0"/>
            </a:endParaRPr>
          </a:p>
        </p:txBody>
      </p:sp>
      <p:sp>
        <p:nvSpPr>
          <p:cNvPr id="5" name="AutoShape 2" descr="quotation marks"/>
          <p:cNvSpPr>
            <a:spLocks noChangeAspect="1" noChangeArrowheads="1"/>
          </p:cNvSpPr>
          <p:nvPr/>
        </p:nvSpPr>
        <p:spPr bwMode="auto">
          <a:xfrm>
            <a:off x="-697042" y="22527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36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Add the suffixes –</a:t>
            </a:r>
            <a:r>
              <a:rPr lang="en-GB" dirty="0" err="1" smtClean="0">
                <a:latin typeface="Segoe Print" panose="02000600000000000000" pitchFamily="2" charset="0"/>
              </a:rPr>
              <a:t>ly</a:t>
            </a:r>
            <a:r>
              <a:rPr lang="en-GB" dirty="0" smtClean="0">
                <a:latin typeface="Segoe Print" panose="02000600000000000000" pitchFamily="2" charset="0"/>
              </a:rPr>
              <a:t>, -</a:t>
            </a:r>
            <a:r>
              <a:rPr lang="en-GB" dirty="0" err="1" smtClean="0">
                <a:latin typeface="Segoe Print" panose="02000600000000000000" pitchFamily="2" charset="0"/>
              </a:rPr>
              <a:t>ful</a:t>
            </a:r>
            <a:r>
              <a:rPr lang="en-GB" dirty="0" smtClean="0">
                <a:latin typeface="Segoe Print" panose="02000600000000000000" pitchFamily="2" charset="0"/>
              </a:rPr>
              <a:t>, -less to change these words.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0" y="2171700"/>
            <a:ext cx="8820150" cy="3951514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Kind</a:t>
            </a:r>
            <a:r>
              <a:rPr lang="en-GB" sz="3200" dirty="0" smtClean="0">
                <a:latin typeface="Segoe Print" panose="02000600000000000000" pitchFamily="2" charset="0"/>
              </a:rPr>
              <a:t>   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pain</a:t>
            </a:r>
            <a:r>
              <a:rPr lang="en-GB" sz="3200" dirty="0" smtClean="0">
                <a:latin typeface="Segoe Print" panose="02000600000000000000" pitchFamily="2" charset="0"/>
              </a:rPr>
              <a:t>   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</a:rPr>
              <a:t>life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slow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care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thank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</a:p>
          <a:p>
            <a:pPr algn="l"/>
            <a:endParaRPr lang="en-GB" sz="3200" dirty="0">
              <a:latin typeface="Segoe Print" panose="02000600000000000000" pitchFamily="2" charset="0"/>
            </a:endParaRPr>
          </a:p>
          <a:p>
            <a:pPr algn="l"/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Name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</a:rPr>
              <a:t>hope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week</a:t>
            </a:r>
            <a:r>
              <a:rPr lang="en-GB" sz="3200" b="1" dirty="0" smtClean="0">
                <a:latin typeface="Segoe Print" panose="02000600000000000000" pitchFamily="2" charset="0"/>
              </a:rPr>
              <a:t> </a:t>
            </a:r>
            <a:r>
              <a:rPr lang="en-GB" sz="3200" dirty="0" smtClean="0">
                <a:latin typeface="Segoe Print" panose="02000600000000000000" pitchFamily="2" charset="0"/>
              </a:rPr>
              <a:t>   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use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speech</a:t>
            </a:r>
            <a:r>
              <a:rPr lang="en-GB" sz="3200" dirty="0" smtClean="0">
                <a:latin typeface="Segoe Print" panose="02000600000000000000" pitchFamily="2" charset="0"/>
              </a:rPr>
              <a:t> </a:t>
            </a:r>
          </a:p>
          <a:p>
            <a:pPr algn="l"/>
            <a:r>
              <a:rPr lang="en-GB" sz="3200" dirty="0" smtClean="0">
                <a:latin typeface="Segoe Print" panose="02000600000000000000" pitchFamily="2" charset="0"/>
              </a:rPr>
              <a:t>  </a:t>
            </a:r>
          </a:p>
          <a:p>
            <a:pPr algn="l"/>
            <a:r>
              <a:rPr lang="en-GB" sz="3200" b="1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Like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love </a:t>
            </a:r>
            <a:r>
              <a:rPr lang="en-GB" sz="3200" dirty="0" smtClean="0">
                <a:latin typeface="Segoe Print" panose="02000600000000000000" pitchFamily="2" charset="0"/>
              </a:rPr>
              <a:t>   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thought</a:t>
            </a:r>
            <a:r>
              <a:rPr lang="en-GB" sz="3200" dirty="0" smtClean="0">
                <a:latin typeface="Segoe Print" panose="02000600000000000000" pitchFamily="2" charset="0"/>
              </a:rPr>
              <a:t>   </a:t>
            </a:r>
            <a:r>
              <a:rPr lang="en-GB" sz="3200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forget</a:t>
            </a:r>
            <a:r>
              <a:rPr lang="en-GB" sz="3200" dirty="0" smtClean="0">
                <a:latin typeface="Segoe Print" panose="02000600000000000000" pitchFamily="2" charset="0"/>
              </a:rPr>
              <a:t>    </a:t>
            </a:r>
            <a:r>
              <a:rPr lang="en-GB" sz="3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help</a:t>
            </a:r>
            <a:endParaRPr lang="en-GB" sz="3200" b="1" dirty="0" smtClean="0">
              <a:solidFill>
                <a:srgbClr val="0070C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9741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965</TotalTime>
  <Words>148</Words>
  <Application>Microsoft Office PowerPoint</Application>
  <PresentationFormat>On-screen Show (4:3)</PresentationFormat>
  <Paragraphs>30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2 SPAG</vt:lpstr>
      <vt:lpstr>A suffix is a group of letters added at the end of a word.  A suffix changes the meaning of a word.  Some common suffixes are –ly, -ful and –less  </vt:lpstr>
      <vt:lpstr>Add the suffix to change the words below.</vt:lpstr>
      <vt:lpstr>    </vt:lpstr>
      <vt:lpstr>Add the suffixes –ly, -ful, -less to change these words.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Teacher</cp:lastModifiedBy>
  <cp:revision>100</cp:revision>
  <dcterms:created xsi:type="dcterms:W3CDTF">2017-06-27T15:09:43Z</dcterms:created>
  <dcterms:modified xsi:type="dcterms:W3CDTF">2018-01-22T13:59:28Z</dcterms:modified>
</cp:coreProperties>
</file>