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7"/>
  </p:notesMasterIdLst>
  <p:handoutMasterIdLst>
    <p:handoutMasterId r:id="rId8"/>
  </p:handoutMasterIdLst>
  <p:sldIdLst>
    <p:sldId id="260" r:id="rId3"/>
    <p:sldId id="310" r:id="rId4"/>
    <p:sldId id="315" r:id="rId5"/>
    <p:sldId id="31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/>
    <p:restoredTop sz="67325" autoAdjust="0"/>
  </p:normalViewPr>
  <p:slideViewPr>
    <p:cSldViewPr snapToGrid="0" snapToObjects="1">
      <p:cViewPr varScale="1">
        <p:scale>
          <a:sx n="59" d="100"/>
          <a:sy n="59" d="100"/>
        </p:scale>
        <p:origin x="17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77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5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2 SPAG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Be able to use suffixes in adjectives</a:t>
            </a: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Adding –y to –</a:t>
            </a:r>
            <a:r>
              <a:rPr lang="en-GB" sz="3200" i="1" dirty="0" err="1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er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 and -</a:t>
            </a:r>
            <a:r>
              <a:rPr lang="en-GB" sz="3200" i="1" dirty="0" err="1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est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6751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en-GB" sz="4400" dirty="0" smtClean="0">
                <a:solidFill>
                  <a:prstClr val="black"/>
                </a:solidFill>
                <a:latin typeface="Segoe Print" charset="0"/>
                <a:ea typeface="Segoe Print" charset="0"/>
                <a:cs typeface="Segoe Print" charset="0"/>
              </a:rPr>
              <a:t>Adding –y to –</a:t>
            </a:r>
            <a:r>
              <a:rPr lang="en-GB" sz="4400" dirty="0" err="1" smtClean="0">
                <a:solidFill>
                  <a:prstClr val="black"/>
                </a:solidFill>
                <a:latin typeface="Segoe Print" charset="0"/>
                <a:ea typeface="Segoe Print" charset="0"/>
                <a:cs typeface="Segoe Print" charset="0"/>
              </a:rPr>
              <a:t>er</a:t>
            </a:r>
            <a:r>
              <a:rPr lang="en-GB" sz="4400" dirty="0" smtClean="0">
                <a:solidFill>
                  <a:prstClr val="black"/>
                </a:solidFill>
                <a:latin typeface="Segoe Print" charset="0"/>
                <a:ea typeface="Segoe Print" charset="0"/>
                <a:cs typeface="Segoe Print" charset="0"/>
              </a:rPr>
              <a:t> and -</a:t>
            </a:r>
            <a:r>
              <a:rPr lang="en-GB" sz="4400" dirty="0" err="1" smtClean="0">
                <a:solidFill>
                  <a:prstClr val="black"/>
                </a:solidFill>
                <a:latin typeface="Segoe Print" charset="0"/>
                <a:ea typeface="Segoe Print" charset="0"/>
                <a:cs typeface="Segoe Print" charset="0"/>
              </a:rPr>
              <a:t>est</a:t>
            </a:r>
            <a:endParaRPr lang="en-GB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257" y="1695450"/>
            <a:ext cx="7655943" cy="4857749"/>
          </a:xfrm>
        </p:spPr>
        <p:txBody>
          <a:bodyPr/>
          <a:lstStyle/>
          <a:p>
            <a:endParaRPr lang="en-GB" sz="3200" b="1" dirty="0" smtClean="0">
              <a:latin typeface="Segoe Print" charset="0"/>
              <a:ea typeface="Segoe Print" charset="0"/>
              <a:cs typeface="Segoe Print" charset="0"/>
            </a:endParaRPr>
          </a:p>
          <a:p>
            <a:r>
              <a:rPr lang="en-GB" sz="3200" b="1" dirty="0" smtClean="0">
                <a:latin typeface="Segoe Print" charset="0"/>
                <a:ea typeface="Segoe Print" charset="0"/>
                <a:cs typeface="Segoe Print" charset="0"/>
              </a:rPr>
              <a:t>For words ending in –y, change the y to I and add –</a:t>
            </a:r>
            <a:r>
              <a:rPr lang="en-GB" sz="3200" b="1" dirty="0" err="1" smtClean="0">
                <a:latin typeface="Segoe Print" charset="0"/>
                <a:ea typeface="Segoe Print" charset="0"/>
                <a:cs typeface="Segoe Print" charset="0"/>
              </a:rPr>
              <a:t>er</a:t>
            </a:r>
            <a:r>
              <a:rPr lang="en-GB" sz="3200" b="1" dirty="0" smtClean="0">
                <a:latin typeface="Segoe Print" charset="0"/>
                <a:ea typeface="Segoe Print" charset="0"/>
                <a:cs typeface="Segoe Print" charset="0"/>
              </a:rPr>
              <a:t> or –</a:t>
            </a:r>
            <a:r>
              <a:rPr lang="en-GB" sz="3200" b="1" dirty="0" err="1" smtClean="0">
                <a:latin typeface="Segoe Print" charset="0"/>
                <a:ea typeface="Segoe Print" charset="0"/>
                <a:cs typeface="Segoe Print" charset="0"/>
              </a:rPr>
              <a:t>est</a:t>
            </a:r>
            <a:endParaRPr lang="en-GB" sz="3200" b="1" dirty="0" smtClean="0">
              <a:latin typeface="Segoe Print" charset="0"/>
              <a:ea typeface="Segoe Print" charset="0"/>
              <a:cs typeface="Segoe Print" charset="0"/>
            </a:endParaRPr>
          </a:p>
          <a:p>
            <a:endParaRPr lang="en-GB" sz="3200" b="1" dirty="0">
              <a:latin typeface="Segoe Print" charset="0"/>
              <a:ea typeface="Segoe Print" charset="0"/>
              <a:cs typeface="Segoe Print" charset="0"/>
            </a:endParaRPr>
          </a:p>
          <a:p>
            <a:r>
              <a:rPr lang="en-GB" sz="3200" b="1" dirty="0" err="1" smtClean="0">
                <a:latin typeface="Segoe Print" charset="0"/>
                <a:ea typeface="Segoe Print" charset="0"/>
                <a:cs typeface="Segoe Print" charset="0"/>
              </a:rPr>
              <a:t>funny→funnier→funniest</a:t>
            </a:r>
            <a:endParaRPr lang="en-GB" sz="3200" b="1" dirty="0">
              <a:latin typeface="Segoe Print" charset="0"/>
              <a:ea typeface="Segoe Print" charset="0"/>
              <a:cs typeface="Segoe Prin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9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26758"/>
            <a:ext cx="7772400" cy="1360769"/>
          </a:xfrm>
        </p:spPr>
        <p:txBody>
          <a:bodyPr>
            <a:normAutofit fontScale="90000"/>
          </a:bodyPr>
          <a:lstStyle/>
          <a:p>
            <a:r>
              <a:rPr lang="en-GB" sz="3100" dirty="0">
                <a:latin typeface="Segoe Print" panose="02000600000000000000" pitchFamily="2" charset="0"/>
              </a:rPr>
              <a:t>Copy the table. Add –</a:t>
            </a:r>
            <a:r>
              <a:rPr lang="en-GB" sz="3100" dirty="0" err="1">
                <a:latin typeface="Segoe Print" panose="02000600000000000000" pitchFamily="2" charset="0"/>
              </a:rPr>
              <a:t>er</a:t>
            </a:r>
            <a:r>
              <a:rPr lang="en-GB" sz="3100" dirty="0">
                <a:latin typeface="Segoe Print" panose="02000600000000000000" pitchFamily="2" charset="0"/>
              </a:rPr>
              <a:t> or –</a:t>
            </a:r>
            <a:r>
              <a:rPr lang="en-GB" sz="3100" dirty="0" err="1">
                <a:latin typeface="Segoe Print" panose="02000600000000000000" pitchFamily="2" charset="0"/>
              </a:rPr>
              <a:t>est</a:t>
            </a:r>
            <a:r>
              <a:rPr lang="en-GB" sz="3100" dirty="0">
                <a:latin typeface="Segoe Print" panose="02000600000000000000" pitchFamily="2" charset="0"/>
              </a:rPr>
              <a:t> to </a:t>
            </a:r>
            <a:r>
              <a:rPr lang="en-GB" sz="3100" dirty="0" smtClean="0">
                <a:latin typeface="Segoe Print" panose="02000600000000000000" pitchFamily="2" charset="0"/>
              </a:rPr>
              <a:t>change the root </a:t>
            </a:r>
            <a:r>
              <a:rPr lang="en-GB" sz="3100" dirty="0">
                <a:latin typeface="Segoe Print" panose="02000600000000000000" pitchFamily="2" charset="0"/>
              </a:rPr>
              <a:t>word. </a:t>
            </a:r>
            <a:r>
              <a:rPr lang="en-GB" sz="2400" b="0" dirty="0" smtClean="0">
                <a:latin typeface="Segoe Print" panose="02000600000000000000" pitchFamily="2" charset="0"/>
              </a:rPr>
              <a:t/>
            </a:r>
            <a:br>
              <a:rPr lang="en-GB" sz="2400" b="0" dirty="0" smtClean="0">
                <a:latin typeface="Segoe Print" panose="02000600000000000000" pitchFamily="2" charset="0"/>
              </a:rPr>
            </a:br>
            <a:r>
              <a:rPr lang="en-GB" sz="2400" b="0" dirty="0">
                <a:latin typeface="Segoe Print" panose="02000600000000000000" pitchFamily="2" charset="0"/>
              </a:rPr>
              <a:t/>
            </a:r>
            <a:br>
              <a:rPr lang="en-GB" sz="2400" b="0" dirty="0">
                <a:latin typeface="Segoe Print" panose="02000600000000000000" pitchFamily="2" charset="0"/>
              </a:rPr>
            </a:br>
            <a:endParaRPr lang="en-GB" sz="2400" b="0" dirty="0">
              <a:latin typeface="Segoe Print" panose="020006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276" y="2557549"/>
            <a:ext cx="8600302" cy="410274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770558"/>
            <a:ext cx="7772400" cy="5101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Gotham" charset="0"/>
                <a:ea typeface="Gotham" charset="0"/>
                <a:cs typeface="Gotham" charset="0"/>
              </a:defRPr>
            </a:lvl1pPr>
          </a:lstStyle>
          <a:p>
            <a:endParaRPr lang="en-GB" u="sng" dirty="0">
              <a:latin typeface="Segoe Print" panose="02000600000000000000" pitchFamily="2" charset="0"/>
            </a:endParaRPr>
          </a:p>
        </p:txBody>
      </p:sp>
      <p:sp>
        <p:nvSpPr>
          <p:cNvPr id="5" name="AutoShape 2" descr="quotation marks"/>
          <p:cNvSpPr>
            <a:spLocks noChangeAspect="1" noChangeArrowheads="1"/>
          </p:cNvSpPr>
          <p:nvPr/>
        </p:nvSpPr>
        <p:spPr bwMode="auto">
          <a:xfrm>
            <a:off x="-697042" y="225274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005617"/>
              </p:ext>
            </p:extLst>
          </p:nvPr>
        </p:nvGraphicFramePr>
        <p:xfrm>
          <a:off x="1104900" y="2252748"/>
          <a:ext cx="6934200" cy="3980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400"/>
                <a:gridCol w="2311400"/>
                <a:gridCol w="2311400"/>
              </a:tblGrid>
              <a:tr h="66337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Root word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Add -</a:t>
                      </a:r>
                      <a:r>
                        <a:rPr lang="en-GB" sz="3200" dirty="0" err="1" smtClean="0"/>
                        <a:t>er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i="0" dirty="0" smtClean="0"/>
                        <a:t>Add -</a:t>
                      </a:r>
                      <a:r>
                        <a:rPr lang="en-GB" sz="3200" i="0" dirty="0" err="1" smtClean="0"/>
                        <a:t>est</a:t>
                      </a:r>
                      <a:endParaRPr lang="en-GB" sz="3200" i="0" dirty="0"/>
                    </a:p>
                  </a:txBody>
                  <a:tcPr/>
                </a:tc>
              </a:tr>
              <a:tr h="663370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cloudy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63370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happy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63370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bossy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63370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merry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63370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pretty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365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Segoe Print" panose="02000600000000000000" pitchFamily="2" charset="0"/>
              </a:rPr>
              <a:t>Copy and complete the sentences</a:t>
            </a: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0" y="2171699"/>
            <a:ext cx="8820150" cy="4212771"/>
          </a:xfrm>
        </p:spPr>
        <p:txBody>
          <a:bodyPr/>
          <a:lstStyle/>
          <a:p>
            <a:pPr algn="l"/>
            <a:endParaRPr lang="en-GB" dirty="0" smtClean="0"/>
          </a:p>
          <a:p>
            <a:pPr algn="l"/>
            <a:r>
              <a:rPr lang="en-GB" dirty="0" smtClean="0"/>
              <a:t>1: The pantomime was the _____I had ever seen. (funny</a:t>
            </a:r>
            <a:r>
              <a:rPr lang="en-GB" dirty="0" smtClean="0"/>
              <a:t>)</a:t>
            </a:r>
          </a:p>
          <a:p>
            <a:pPr algn="l"/>
            <a:endParaRPr lang="en-GB" dirty="0" smtClean="0"/>
          </a:p>
          <a:p>
            <a:pPr algn="l"/>
            <a:r>
              <a:rPr lang="en-GB" dirty="0" smtClean="0"/>
              <a:t>2: It is _______ today than it was yesterday. (chilly</a:t>
            </a:r>
            <a:r>
              <a:rPr lang="en-GB" dirty="0" smtClean="0"/>
              <a:t>)</a:t>
            </a:r>
          </a:p>
          <a:p>
            <a:pPr algn="l"/>
            <a:endParaRPr lang="en-GB" dirty="0" smtClean="0"/>
          </a:p>
          <a:p>
            <a:pPr algn="l"/>
            <a:r>
              <a:rPr lang="en-GB" dirty="0" smtClean="0"/>
              <a:t>3: Fred’s bicycle is the ________in the street. (shiny</a:t>
            </a:r>
            <a:r>
              <a:rPr lang="en-GB" dirty="0" smtClean="0"/>
              <a:t>)</a:t>
            </a:r>
          </a:p>
          <a:p>
            <a:pPr algn="l"/>
            <a:r>
              <a:rPr lang="en-GB" dirty="0" smtClean="0"/>
              <a:t>           </a:t>
            </a:r>
            <a:endParaRPr lang="en-GB" dirty="0"/>
          </a:p>
          <a:p>
            <a:pPr algn="l"/>
            <a:r>
              <a:rPr lang="en-GB" dirty="0" smtClean="0"/>
              <a:t>4: Mum says I have the _______socks in the world. (smelly)</a:t>
            </a:r>
          </a:p>
          <a:p>
            <a:pPr algn="l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5055" y="4235222"/>
            <a:ext cx="1273952" cy="7939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5818407"/>
            <a:ext cx="589576" cy="7613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7648" y="3226940"/>
            <a:ext cx="969979" cy="69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797417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798</TotalTime>
  <Words>150</Words>
  <Application>Microsoft Office PowerPoint</Application>
  <PresentationFormat>On-screen Show (4:3)</PresentationFormat>
  <Paragraphs>29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Gotham</vt:lpstr>
      <vt:lpstr>Gotham Book</vt:lpstr>
      <vt:lpstr>Levenim MT</vt:lpstr>
      <vt:lpstr>Please write me a song</vt:lpstr>
      <vt:lpstr>Segoe Print</vt:lpstr>
      <vt:lpstr>Title slide</vt:lpstr>
      <vt:lpstr>Slides</vt:lpstr>
      <vt:lpstr>Year 2 SPAG</vt:lpstr>
      <vt:lpstr>Adding –y to –er and -est</vt:lpstr>
      <vt:lpstr>Copy the table. Add –er or –est to change the root word.   </vt:lpstr>
      <vt:lpstr>Copy and complete the sentences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Teacher</cp:lastModifiedBy>
  <cp:revision>82</cp:revision>
  <dcterms:created xsi:type="dcterms:W3CDTF">2017-06-27T15:09:43Z</dcterms:created>
  <dcterms:modified xsi:type="dcterms:W3CDTF">2018-01-22T13:22:38Z</dcterms:modified>
</cp:coreProperties>
</file>