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60" r:id="rId3"/>
    <p:sldId id="310" r:id="rId4"/>
    <p:sldId id="315" r:id="rId5"/>
    <p:sldId id="316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67325" autoAdjust="0"/>
  </p:normalViewPr>
  <p:slideViewPr>
    <p:cSldViewPr snapToGrid="0" snapToObjects="1">
      <p:cViewPr varScale="1">
        <p:scale>
          <a:sx n="59" d="100"/>
          <a:sy n="59" d="100"/>
        </p:scale>
        <p:origin x="17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Be able to use suffixes to form adjectives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Adding –y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838199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Segoe Print" charset="0"/>
                <a:ea typeface="Segoe Print" charset="0"/>
                <a:cs typeface="Segoe Print" charset="0"/>
              </a:rPr>
              <a:t>Adding -y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57" y="1695450"/>
            <a:ext cx="7655943" cy="4857749"/>
          </a:xfrm>
        </p:spPr>
        <p:txBody>
          <a:bodyPr/>
          <a:lstStyle/>
          <a:p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Most words just add -y</a:t>
            </a:r>
          </a:p>
          <a:p>
            <a:r>
              <a:rPr lang="en-GB" sz="3200" b="1" dirty="0" err="1" smtClean="0">
                <a:latin typeface="Segoe Print" charset="0"/>
                <a:ea typeface="Segoe Print" charset="0"/>
                <a:cs typeface="Segoe Print" charset="0"/>
              </a:rPr>
              <a:t>sleep→sleepy</a:t>
            </a:r>
            <a:endParaRPr lang="en-GB" sz="3200" b="1" dirty="0" smtClean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For words ending in –e, take off the final –e and add –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.</a:t>
            </a:r>
          </a:p>
          <a:p>
            <a:r>
              <a:rPr lang="en-GB" sz="3200" b="1" dirty="0" err="1" smtClean="0">
                <a:latin typeface="Segoe Print" charset="0"/>
                <a:ea typeface="Segoe Print" charset="0"/>
                <a:cs typeface="Segoe Print" charset="0"/>
              </a:rPr>
              <a:t>laze→lazy</a:t>
            </a:r>
            <a:endParaRPr lang="en-GB" sz="3200" b="1" dirty="0" smtClean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After a short vowel sound, double the final letter and add –</a:t>
            </a:r>
            <a:r>
              <a:rPr lang="en-GB" sz="3200" dirty="0">
                <a:latin typeface="Segoe Print" charset="0"/>
                <a:ea typeface="Segoe Print" charset="0"/>
                <a:cs typeface="Segoe Print" charset="0"/>
              </a:rPr>
              <a:t>y</a:t>
            </a:r>
            <a:endParaRPr lang="en-GB" sz="3200" b="1" dirty="0" smtClean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GB" sz="3200" b="1" dirty="0" err="1" smtClean="0">
                <a:latin typeface="Segoe Print" charset="0"/>
                <a:ea typeface="Segoe Print" charset="0"/>
                <a:cs typeface="Segoe Print" charset="0"/>
              </a:rPr>
              <a:t>fur→furry</a:t>
            </a:r>
            <a:endParaRPr lang="en-GB" sz="3200" b="1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2805"/>
            <a:ext cx="7772400" cy="1889943"/>
          </a:xfrm>
        </p:spPr>
        <p:txBody>
          <a:bodyPr>
            <a:normAutofit/>
          </a:bodyPr>
          <a:lstStyle/>
          <a:p>
            <a:r>
              <a:rPr lang="en-GB" b="0" dirty="0" smtClean="0">
                <a:latin typeface="Segoe Print" panose="02000600000000000000" pitchFamily="2" charset="0"/>
              </a:rPr>
              <a:t>Add –y to each word, and write the new words</a:t>
            </a:r>
            <a:endParaRPr lang="en-GB" b="0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49" y="2998420"/>
            <a:ext cx="8600302" cy="4102743"/>
          </a:xfrm>
        </p:spPr>
        <p:txBody>
          <a:bodyPr/>
          <a:lstStyle/>
          <a:p>
            <a:r>
              <a:rPr lang="en-GB" sz="4400" dirty="0" smtClean="0"/>
              <a:t>chill      grump      noise     bend   fun     shine      icy     nut      mess    run      grease      snap</a:t>
            </a:r>
            <a:endParaRPr lang="en-GB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70558"/>
            <a:ext cx="7772400" cy="510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endParaRPr lang="en-GB" u="sng" dirty="0">
              <a:latin typeface="Segoe Print" panose="02000600000000000000" pitchFamily="2" charset="0"/>
            </a:endParaRPr>
          </a:p>
        </p:txBody>
      </p:sp>
      <p:sp>
        <p:nvSpPr>
          <p:cNvPr id="5" name="AutoShape 2" descr="quotation marks"/>
          <p:cNvSpPr>
            <a:spLocks noChangeAspect="1" noChangeArrowheads="1"/>
          </p:cNvSpPr>
          <p:nvPr/>
        </p:nvSpPr>
        <p:spPr bwMode="auto">
          <a:xfrm>
            <a:off x="-697042" y="225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6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Segoe Print" panose="02000600000000000000" pitchFamily="2" charset="0"/>
              </a:rPr>
              <a:t>Copy and complete the sentences using the new words.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171700"/>
            <a:ext cx="8820150" cy="4294414"/>
          </a:xfrm>
        </p:spPr>
        <p:txBody>
          <a:bodyPr/>
          <a:lstStyle/>
          <a:p>
            <a:pPr algn="l"/>
            <a:endParaRPr lang="en-GB" dirty="0" smtClean="0"/>
          </a:p>
          <a:p>
            <a:pPr algn="l"/>
            <a:r>
              <a:rPr lang="en-GB" dirty="0" smtClean="0"/>
              <a:t>1: The car skidded on the ________road</a:t>
            </a:r>
            <a:r>
              <a:rPr lang="en-GB" dirty="0" smtClean="0"/>
              <a:t>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2: The _________man shouted at the children</a:t>
            </a:r>
            <a:r>
              <a:rPr lang="en-GB" dirty="0" smtClean="0"/>
              <a:t>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3: The boys were asked to tidy their ________room</a:t>
            </a:r>
            <a:r>
              <a:rPr lang="en-GB" dirty="0" smtClean="0"/>
              <a:t>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4:The film was very _____________.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841" y="2303012"/>
            <a:ext cx="1502229" cy="9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837066"/>
          </a:xfrm>
        </p:spPr>
        <p:txBody>
          <a:bodyPr/>
          <a:lstStyle/>
          <a:p>
            <a:r>
              <a:rPr lang="en-GB" dirty="0" smtClean="0"/>
              <a:t>Now try this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314" y="2204357"/>
            <a:ext cx="6858000" cy="3053443"/>
          </a:xfrm>
        </p:spPr>
        <p:txBody>
          <a:bodyPr/>
          <a:lstStyle/>
          <a:p>
            <a:pPr algn="l"/>
            <a:r>
              <a:rPr lang="en-GB" sz="2000" dirty="0" smtClean="0">
                <a:latin typeface="Segoe Print" panose="02000600000000000000" pitchFamily="2" charset="0"/>
              </a:rPr>
              <a:t>Read the clues and write the words.</a:t>
            </a:r>
          </a:p>
          <a:p>
            <a:pPr algn="l"/>
            <a:r>
              <a:rPr lang="en-GB" sz="2000" dirty="0" smtClean="0">
                <a:latin typeface="Segoe Print" panose="02000600000000000000" pitchFamily="2" charset="0"/>
              </a:rPr>
              <a:t>1:covered in wet, sticky earth      </a:t>
            </a:r>
            <a:r>
              <a:rPr lang="en-GB" sz="2000" dirty="0" err="1" smtClean="0">
                <a:latin typeface="Segoe Print" panose="02000600000000000000" pitchFamily="2" charset="0"/>
              </a:rPr>
              <a:t>m____________y</a:t>
            </a:r>
            <a:endParaRPr lang="en-GB" sz="2000" dirty="0" smtClean="0">
              <a:latin typeface="Segoe Print" panose="02000600000000000000" pitchFamily="2" charset="0"/>
            </a:endParaRPr>
          </a:p>
          <a:p>
            <a:pPr algn="l"/>
            <a:r>
              <a:rPr lang="en-GB" sz="2000" dirty="0" smtClean="0">
                <a:latin typeface="Segoe Print" panose="02000600000000000000" pitchFamily="2" charset="0"/>
              </a:rPr>
              <a:t>2:covered with dust                   </a:t>
            </a:r>
            <a:r>
              <a:rPr lang="en-GB" sz="2000" dirty="0" err="1" smtClean="0">
                <a:latin typeface="Segoe Print" panose="02000600000000000000" pitchFamily="2" charset="0"/>
              </a:rPr>
              <a:t>d_____________y</a:t>
            </a:r>
            <a:endParaRPr lang="en-GB" sz="2000" dirty="0" smtClean="0">
              <a:latin typeface="Segoe Print" panose="02000600000000000000" pitchFamily="2" charset="0"/>
            </a:endParaRPr>
          </a:p>
          <a:p>
            <a:pPr algn="l"/>
            <a:r>
              <a:rPr lang="en-GB" sz="2000" dirty="0" smtClean="0">
                <a:latin typeface="Segoe Print" panose="02000600000000000000" pitchFamily="2" charset="0"/>
              </a:rPr>
              <a:t>3:a ball is this                           </a:t>
            </a:r>
            <a:r>
              <a:rPr lang="en-GB" sz="2000" dirty="0" err="1" smtClean="0">
                <a:latin typeface="Segoe Print" panose="02000600000000000000" pitchFamily="2" charset="0"/>
              </a:rPr>
              <a:t>b_____________y</a:t>
            </a:r>
            <a:endParaRPr lang="en-GB" sz="2000" dirty="0" smtClean="0">
              <a:latin typeface="Segoe Print" panose="02000600000000000000" pitchFamily="2" charset="0"/>
            </a:endParaRPr>
          </a:p>
          <a:p>
            <a:pPr algn="l"/>
            <a:r>
              <a:rPr lang="en-GB" sz="2000" dirty="0" smtClean="0">
                <a:latin typeface="Segoe Print" panose="02000600000000000000" pitchFamily="2" charset="0"/>
              </a:rPr>
              <a:t>4:reddish-pink in colour              </a:t>
            </a:r>
            <a:r>
              <a:rPr lang="en-GB" sz="2000" dirty="0" err="1" smtClean="0">
                <a:latin typeface="Segoe Print" panose="02000600000000000000" pitchFamily="2" charset="0"/>
              </a:rPr>
              <a:t>r_____________y</a:t>
            </a:r>
            <a:endParaRPr lang="en-GB" sz="2000" dirty="0" smtClean="0">
              <a:latin typeface="Segoe Print" panose="02000600000000000000" pitchFamily="2" charset="0"/>
            </a:endParaRPr>
          </a:p>
          <a:p>
            <a:pPr algn="l"/>
            <a:r>
              <a:rPr lang="en-GB" sz="2000" dirty="0" smtClean="0">
                <a:latin typeface="Segoe Print" panose="02000600000000000000" pitchFamily="2" charset="0"/>
              </a:rPr>
              <a:t>5:needing a drink                      </a:t>
            </a:r>
            <a:r>
              <a:rPr lang="en-GB" sz="2000" dirty="0" err="1" smtClean="0">
                <a:latin typeface="Segoe Print" panose="02000600000000000000" pitchFamily="2" charset="0"/>
              </a:rPr>
              <a:t>th</a:t>
            </a:r>
            <a:r>
              <a:rPr lang="en-GB" sz="2000" dirty="0" smtClean="0">
                <a:latin typeface="Segoe Print" panose="02000600000000000000" pitchFamily="2" charset="0"/>
              </a:rPr>
              <a:t>____________y</a:t>
            </a:r>
            <a:endParaRPr lang="en-GB" sz="2000" dirty="0"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905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214" y="5152366"/>
            <a:ext cx="1095100" cy="1052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327" y="5306784"/>
            <a:ext cx="1132115" cy="84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023" y="5001986"/>
            <a:ext cx="1079279" cy="1153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089" y="5004994"/>
            <a:ext cx="756171" cy="11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84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810</TotalTime>
  <Words>184</Words>
  <Application>Microsoft Office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2 SPAG</vt:lpstr>
      <vt:lpstr>Adding -y</vt:lpstr>
      <vt:lpstr>Add –y to each word, and write the new words</vt:lpstr>
      <vt:lpstr>Copy and complete the sentences using the new words.</vt:lpstr>
      <vt:lpstr>Now try this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Teacher</cp:lastModifiedBy>
  <cp:revision>85</cp:revision>
  <dcterms:created xsi:type="dcterms:W3CDTF">2017-06-27T15:09:43Z</dcterms:created>
  <dcterms:modified xsi:type="dcterms:W3CDTF">2018-01-22T15:42:31Z</dcterms:modified>
</cp:coreProperties>
</file>