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2" r:id="rId2"/>
  </p:sldMasterIdLst>
  <p:notesMasterIdLst>
    <p:notesMasterId r:id="rId12"/>
  </p:notesMasterIdLst>
  <p:handoutMasterIdLst>
    <p:handoutMasterId r:id="rId13"/>
  </p:handoutMasterIdLst>
  <p:sldIdLst>
    <p:sldId id="260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8E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56"/>
    <p:restoredTop sz="79137" autoAdjust="0"/>
  </p:normalViewPr>
  <p:slideViewPr>
    <p:cSldViewPr snapToGrid="0" snapToObjects="1">
      <p:cViewPr varScale="1">
        <p:scale>
          <a:sx n="91" d="100"/>
          <a:sy n="91" d="100"/>
        </p:scale>
        <p:origin x="24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2" d="100"/>
          <a:sy n="82" d="100"/>
        </p:scale>
        <p:origin x="2928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B06537-7A6D-AE48-8835-DADFC7FA5A71}" type="datetimeFigureOut">
              <a:rPr lang="en-US" smtClean="0"/>
              <a:t>2/22/2018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469170-F8B4-754D-AD68-32C90554A8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856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E4DA8E-9E6D-ED4F-B068-49B17AB22E2E}" type="datetimeFigureOut">
              <a:rPr lang="en-US" smtClean="0"/>
              <a:t>2/22/2018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D82436-5DD0-124E-81ED-DDD3123492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404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82436-5DD0-124E-81ED-DDD3123492E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577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628650" y="4063999"/>
            <a:ext cx="7886700" cy="2112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Sub headings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80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854077"/>
          </a:xfrm>
        </p:spPr>
        <p:txBody>
          <a:bodyPr anchor="b">
            <a:normAutofit/>
          </a:bodyPr>
          <a:lstStyle>
            <a:lvl1pPr algn="ctr"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4" y="0"/>
            <a:ext cx="9178209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0" y="5295901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theme" Target="../theme/theme2.xml"/><Relationship Id="rId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295526"/>
            <a:ext cx="8128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3" y="0"/>
            <a:ext cx="9166806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-11403" y="5295901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6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1" r:id="rId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Gotham" charset="0"/>
          <a:ea typeface="Gotham" charset="0"/>
          <a:cs typeface="Gotham" charset="0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3" y="0"/>
            <a:ext cx="9144000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-22806" y="5395912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26725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oalddahl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Year </a:t>
            </a:r>
            <a:r>
              <a:rPr lang="en-GB" dirty="0" smtClean="0"/>
              <a:t>2 </a:t>
            </a:r>
            <a:r>
              <a:rPr lang="en-GB" dirty="0" smtClean="0"/>
              <a:t>SPAG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sz="3200" i="1" dirty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NCLO: </a:t>
            </a:r>
            <a:endParaRPr lang="en-GB" sz="3200" i="1" dirty="0" smtClean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  <a:p>
            <a:r>
              <a:rPr lang="en-GB" sz="3200" dirty="0" smtClean="0">
                <a:latin typeface="Segoe Print" panose="02000600000000000000" pitchFamily="2" charset="0"/>
              </a:rPr>
              <a:t>Learning how to use both familiar and new punctuation correctly including full stops, capital letters, exclamation marks, commas for lists and </a:t>
            </a:r>
            <a:r>
              <a:rPr lang="en-GB" sz="3200" dirty="0">
                <a:latin typeface="Segoe Print" panose="02000600000000000000" pitchFamily="2" charset="0"/>
              </a:rPr>
              <a:t>a</a:t>
            </a:r>
            <a:r>
              <a:rPr lang="en-GB" sz="3200" dirty="0" smtClean="0">
                <a:latin typeface="Segoe Print" panose="02000600000000000000" pitchFamily="2" charset="0"/>
              </a:rPr>
              <a:t>postrophes for contracted forms and singular possessives.</a:t>
            </a:r>
            <a:endParaRPr lang="en-GB" sz="3200" dirty="0">
              <a:latin typeface="Segoe Print" panose="02000600000000000000" pitchFamily="2" charset="0"/>
            </a:endParaRPr>
          </a:p>
          <a:p>
            <a:endParaRPr lang="en-GB" sz="3200" i="1" dirty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6700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196752"/>
          </a:xfrm>
          <a:noFill/>
        </p:spPr>
        <p:txBody>
          <a:bodyPr>
            <a:normAutofit/>
          </a:bodyPr>
          <a:lstStyle/>
          <a:p>
            <a:r>
              <a:rPr lang="en-GB" sz="7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Full Stop .</a:t>
            </a:r>
            <a:endParaRPr lang="en-GB" sz="72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196752"/>
            <a:ext cx="9144000" cy="5661248"/>
          </a:xfrm>
        </p:spPr>
        <p:txBody>
          <a:bodyPr>
            <a:normAutofit/>
          </a:bodyPr>
          <a:lstStyle/>
          <a:p>
            <a:pPr algn="l"/>
            <a:r>
              <a:rPr lang="en-GB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Full stops are used:</a:t>
            </a:r>
          </a:p>
          <a:p>
            <a:pPr algn="l">
              <a:buFont typeface="Arial" pitchFamily="34" charset="0"/>
              <a:buChar char="•"/>
            </a:pPr>
            <a:r>
              <a:rPr lang="en-GB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 mark the end of a sentence:</a:t>
            </a:r>
          </a:p>
          <a:p>
            <a:pPr algn="l"/>
            <a:r>
              <a:rPr lang="en-GB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By the time she was three, Matilda had taught herself to read by studying newspapers and magazines that lay around the house.</a:t>
            </a:r>
          </a:p>
          <a:p>
            <a:pPr algn="l"/>
            <a:endParaRPr lang="en-GB" sz="2000" b="1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en-GB" sz="20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 mark the end of a group of words that is not a full sentence, but which is complete in itself:</a:t>
            </a:r>
          </a:p>
          <a:p>
            <a:pPr algn="l"/>
            <a:r>
              <a:rPr lang="en-GB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Over and over. Again and again. Relentlessly.</a:t>
            </a:r>
          </a:p>
          <a:p>
            <a:pPr algn="l"/>
            <a:endParaRPr lang="en-GB" sz="2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en-GB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after abbreviations that consist of the first part of a word:</a:t>
            </a:r>
          </a:p>
          <a:p>
            <a:pPr algn="l"/>
            <a:r>
              <a:rPr lang="en-GB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Sept.    Thurs.</a:t>
            </a:r>
          </a:p>
          <a:p>
            <a:pPr algn="l"/>
            <a:endParaRPr lang="en-GB" sz="2000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en-GB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in email and website addresses:</a:t>
            </a:r>
          </a:p>
          <a:p>
            <a:pPr algn="l"/>
            <a:r>
              <a:rPr lang="en-GB" sz="2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hlinkClick r:id="rId2"/>
              </a:rPr>
              <a:t>www.roalddahl.com</a:t>
            </a:r>
            <a:endParaRPr lang="en-GB" sz="2000" b="1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GB" sz="2000" b="1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GB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31869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196752"/>
          </a:xfrm>
          <a:noFill/>
        </p:spPr>
        <p:txBody>
          <a:bodyPr>
            <a:normAutofit/>
          </a:bodyPr>
          <a:lstStyle/>
          <a:p>
            <a:r>
              <a:rPr lang="en-GB" sz="7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CAPITAL LETTERS</a:t>
            </a:r>
            <a:endParaRPr lang="en-GB" sz="72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196752"/>
            <a:ext cx="9144000" cy="5661248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GB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Capital letters are used:</a:t>
            </a:r>
          </a:p>
          <a:p>
            <a:pPr algn="l">
              <a:buFont typeface="Arial" pitchFamily="34" charset="0"/>
              <a:buChar char="•"/>
            </a:pPr>
            <a:r>
              <a:rPr lang="en-GB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for the first letter of a sentence:</a:t>
            </a:r>
          </a:p>
          <a:p>
            <a:pPr algn="l"/>
            <a:r>
              <a:rPr lang="en-GB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Nearly every weekday afternoon Matilda was left alone in the house.</a:t>
            </a:r>
          </a:p>
          <a:p>
            <a:pPr algn="l"/>
            <a:endParaRPr lang="en-GB" sz="2000" b="1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en-GB" sz="20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for the first letters of the names of people, places and special days:</a:t>
            </a:r>
          </a:p>
          <a:p>
            <a:pPr algn="l"/>
            <a:r>
              <a:rPr lang="en-GB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Roald Dahl	United Kingdom	New Year’s Day</a:t>
            </a:r>
          </a:p>
          <a:p>
            <a:pPr algn="l"/>
            <a:endParaRPr lang="en-GB" sz="2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en-GB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for the first letters of the main words of the titles of books, plays, newspapers and magazines:</a:t>
            </a:r>
          </a:p>
          <a:p>
            <a:pPr algn="l"/>
            <a:r>
              <a:rPr lang="en-GB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The Evening Standard		James and </a:t>
            </a:r>
            <a:r>
              <a:rPr lang="en-GB" sz="20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n-GB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he Giant Peach</a:t>
            </a:r>
          </a:p>
          <a:p>
            <a:pPr algn="l"/>
            <a:endParaRPr lang="en-GB" sz="2000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en-GB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for the first letters of the main words of the titles of people and institutions:</a:t>
            </a:r>
          </a:p>
          <a:p>
            <a:pPr algn="l"/>
            <a:r>
              <a:rPr lang="en-GB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The Prime Minister		The House of Parliament</a:t>
            </a:r>
          </a:p>
          <a:p>
            <a:pPr algn="l"/>
            <a:endParaRPr lang="en-GB" sz="2000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en-GB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in initialisms, when the words they represent also normally begin with a capital letter:</a:t>
            </a:r>
          </a:p>
          <a:p>
            <a:pPr algn="l"/>
            <a:r>
              <a:rPr lang="en-GB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USA		HSBC</a:t>
            </a:r>
          </a:p>
        </p:txBody>
      </p:sp>
    </p:spTree>
    <p:extLst>
      <p:ext uri="{BB962C8B-B14F-4D97-AF65-F5344CB8AC3E}">
        <p14:creationId xmlns:p14="http://schemas.microsoft.com/office/powerpoint/2010/main" val="15820398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196752"/>
          </a:xfrm>
          <a:noFill/>
        </p:spPr>
        <p:txBody>
          <a:bodyPr>
            <a:normAutofit/>
          </a:bodyPr>
          <a:lstStyle/>
          <a:p>
            <a:r>
              <a:rPr lang="en-GB" sz="7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! Exclamation mark !</a:t>
            </a:r>
            <a:endParaRPr lang="en-GB" sz="72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196752"/>
            <a:ext cx="9144000" cy="5661248"/>
          </a:xfrm>
        </p:spPr>
        <p:txBody>
          <a:bodyPr>
            <a:normAutofit/>
          </a:bodyPr>
          <a:lstStyle/>
          <a:p>
            <a:pPr algn="l"/>
            <a:r>
              <a:rPr lang="en-GB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The main use of the exclamation mark is to end sentences that express:</a:t>
            </a:r>
          </a:p>
          <a:p>
            <a:pPr algn="l"/>
            <a:endParaRPr lang="en-GB" sz="1800" b="1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en-GB" sz="18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an exclamation:</a:t>
            </a:r>
          </a:p>
          <a:p>
            <a:pPr algn="l"/>
            <a:r>
              <a:rPr lang="en-GB" sz="18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“I wish to heavens I was still allowed to use the birch and belt as I did in the good old days! I’d have roasted Matilda’s bottom for her so she couldn’t sit down for a month!” Mrs </a:t>
            </a:r>
            <a:r>
              <a:rPr lang="en-GB" sz="18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Trunchbull</a:t>
            </a:r>
            <a:r>
              <a:rPr lang="en-GB" sz="18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exclaimed.</a:t>
            </a:r>
          </a:p>
          <a:p>
            <a:pPr algn="l"/>
            <a:endParaRPr lang="en-GB" sz="1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en-GB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direct speech spoken loudly or shouted:</a:t>
            </a:r>
          </a:p>
          <a:p>
            <a:pPr algn="l"/>
            <a:r>
              <a:rPr lang="en-GB" sz="18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“I haven’t touched the flaming stuff!” Mr Wormwood shouted.</a:t>
            </a:r>
          </a:p>
          <a:p>
            <a:pPr algn="l"/>
            <a:endParaRPr lang="en-GB" sz="1800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en-GB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something that the writer or speaker finds amusing:</a:t>
            </a:r>
          </a:p>
          <a:p>
            <a:pPr algn="l"/>
            <a:r>
              <a:rPr lang="en-GB" sz="18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Her son was the biggest poacher – he was the devil: he’d rob your house in the middle of the day and let you see him!</a:t>
            </a:r>
          </a:p>
          <a:p>
            <a:pPr algn="l"/>
            <a:r>
              <a:rPr lang="en-GB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It can also be used in brackets after a statement that the writer finds amusing or ironic:</a:t>
            </a:r>
          </a:p>
          <a:p>
            <a:pPr algn="l"/>
            <a:r>
              <a:rPr lang="en-GB" sz="18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 look ruddy, </a:t>
            </a:r>
            <a:r>
              <a:rPr lang="en-GB" sz="18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muscly</a:t>
            </a:r>
            <a:r>
              <a:rPr lang="en-GB" sz="18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well covered (!) and just, shall we say, solid.</a:t>
            </a:r>
          </a:p>
        </p:txBody>
      </p:sp>
    </p:spTree>
    <p:extLst>
      <p:ext uri="{BB962C8B-B14F-4D97-AF65-F5344CB8AC3E}">
        <p14:creationId xmlns:p14="http://schemas.microsoft.com/office/powerpoint/2010/main" val="14430808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196752"/>
          </a:xfrm>
          <a:noFill/>
        </p:spPr>
        <p:txBody>
          <a:bodyPr>
            <a:normAutofit/>
          </a:bodyPr>
          <a:lstStyle/>
          <a:p>
            <a:r>
              <a:rPr lang="en-GB" sz="7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? Question mark ?</a:t>
            </a:r>
            <a:endParaRPr lang="en-GB" sz="72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196752"/>
            <a:ext cx="9144000" cy="5661248"/>
          </a:xfrm>
        </p:spPr>
        <p:txBody>
          <a:bodyPr>
            <a:normAutofit/>
          </a:bodyPr>
          <a:lstStyle/>
          <a:p>
            <a:pPr algn="l"/>
            <a:r>
              <a:rPr lang="en-GB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The question mark is used to mark the end of a question.</a:t>
            </a:r>
          </a:p>
          <a:p>
            <a:pPr algn="l"/>
            <a:r>
              <a:rPr lang="en-GB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What is your name?</a:t>
            </a:r>
          </a:p>
          <a:p>
            <a:pPr algn="l"/>
            <a:r>
              <a:rPr lang="en-GB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It can also be used in brackets to indicate that the writer believes that a statement is doubtful or questionable:</a:t>
            </a:r>
          </a:p>
          <a:p>
            <a:pPr algn="l"/>
            <a:r>
              <a:rPr lang="en-GB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All was going well until a passing lad with a sense of fun (?) pulled out the plug.</a:t>
            </a:r>
          </a:p>
          <a:p>
            <a:pPr algn="l"/>
            <a:endParaRPr lang="en-GB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63627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196752"/>
          </a:xfrm>
          <a:noFill/>
        </p:spPr>
        <p:txBody>
          <a:bodyPr>
            <a:normAutofit/>
          </a:bodyPr>
          <a:lstStyle/>
          <a:p>
            <a:r>
              <a:rPr lang="en-GB" sz="7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Commas ,</a:t>
            </a:r>
            <a:endParaRPr lang="en-GB" sz="72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196752"/>
            <a:ext cx="9144000" cy="5661248"/>
          </a:xfrm>
        </p:spPr>
        <p:txBody>
          <a:bodyPr>
            <a:normAutofit/>
          </a:bodyPr>
          <a:lstStyle/>
          <a:p>
            <a:pPr algn="l"/>
            <a:r>
              <a:rPr lang="en-GB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Commas are used:</a:t>
            </a:r>
          </a:p>
          <a:p>
            <a:pPr algn="l">
              <a:buFont typeface="Arial" pitchFamily="34" charset="0"/>
              <a:buChar char="•"/>
            </a:pPr>
            <a:r>
              <a:rPr lang="en-GB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 separate items in a list:</a:t>
            </a:r>
          </a:p>
          <a:p>
            <a:pPr algn="l"/>
            <a:r>
              <a:rPr lang="en-GB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 visited New York, Paris and London.</a:t>
            </a:r>
          </a:p>
          <a:p>
            <a:pPr algn="l"/>
            <a:endParaRPr lang="en-GB" sz="2000" b="1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en-GB" sz="20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 mark off an introductory clause or adverbial in a sentence:</a:t>
            </a:r>
          </a:p>
          <a:p>
            <a:pPr algn="l"/>
            <a:r>
              <a:rPr lang="en-GB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You learn a lot in three hours,. Unfortunately, you also forget a lot after a couple of days.</a:t>
            </a:r>
          </a:p>
          <a:p>
            <a:pPr algn="l"/>
            <a:endParaRPr lang="en-GB" sz="2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en-GB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in pairs to place a section of a sentence in parenthesis (as brackets do):</a:t>
            </a:r>
          </a:p>
          <a:p>
            <a:pPr algn="l"/>
            <a:r>
              <a:rPr lang="en-GB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James, a 23-year-old beggar from Hale, left his 4-million-pound mansion to live on the streets.</a:t>
            </a:r>
          </a:p>
          <a:p>
            <a:pPr algn="l"/>
            <a:endParaRPr lang="en-GB" sz="2000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en-GB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to mark the divisions between the clauses in a complex sentence:</a:t>
            </a:r>
          </a:p>
          <a:p>
            <a:pPr algn="l"/>
            <a:r>
              <a:rPr lang="en-GB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These weedkillers may, if used on new lawns, damage young seedling grasses before they are well established.</a:t>
            </a:r>
          </a:p>
          <a:p>
            <a:pPr algn="l"/>
            <a:endParaRPr lang="en-GB" sz="2000" b="1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GB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78901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196752"/>
          </a:xfrm>
          <a:noFill/>
        </p:spPr>
        <p:txBody>
          <a:bodyPr>
            <a:normAutofit/>
          </a:bodyPr>
          <a:lstStyle/>
          <a:p>
            <a:r>
              <a:rPr lang="en-GB" sz="7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Commas ,</a:t>
            </a:r>
            <a:endParaRPr lang="en-GB" sz="72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196752"/>
            <a:ext cx="9144000" cy="5661248"/>
          </a:xfrm>
        </p:spPr>
        <p:txBody>
          <a:bodyPr>
            <a:normAutofit/>
          </a:bodyPr>
          <a:lstStyle/>
          <a:p>
            <a:pPr algn="l"/>
            <a:r>
              <a:rPr lang="en-GB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Commas are used:</a:t>
            </a:r>
          </a:p>
          <a:p>
            <a:pPr algn="l">
              <a:buFont typeface="Arial" pitchFamily="34" charset="0"/>
              <a:buChar char="•"/>
            </a:pPr>
            <a:r>
              <a:rPr lang="en-GB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 mark off a non-defining (non-restrictive) relative clause:</a:t>
            </a:r>
          </a:p>
          <a:p>
            <a:pPr algn="l"/>
            <a:r>
              <a:rPr lang="en-GB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As a young man especially, it was necessary for him to be frugal, to try to amass some money, </a:t>
            </a:r>
            <a:r>
              <a:rPr lang="en-GB" sz="20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which he gradually did.</a:t>
            </a:r>
          </a:p>
          <a:p>
            <a:pPr algn="l"/>
            <a:endParaRPr lang="en-GB" sz="2000" b="1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en-GB" sz="20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 separate sections of a sentence to make it easier to read:</a:t>
            </a:r>
          </a:p>
          <a:p>
            <a:pPr algn="l"/>
            <a:r>
              <a:rPr lang="en-GB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 make a hot compress, pour hot water into a bowl and then add the essential oil.</a:t>
            </a:r>
          </a:p>
          <a:p>
            <a:pPr algn="l"/>
            <a:endParaRPr lang="en-GB" sz="2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en-GB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to introduce and/or end a piece of direct speech:</a:t>
            </a:r>
          </a:p>
          <a:p>
            <a:pPr algn="l"/>
            <a:r>
              <a:rPr lang="en-GB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“No, sir,” said Stephen, “and that is what is so curious.”</a:t>
            </a:r>
          </a:p>
          <a:p>
            <a:pPr algn="l"/>
            <a:endParaRPr lang="en-GB" sz="2000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en-GB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in numbers:</a:t>
            </a:r>
          </a:p>
          <a:p>
            <a:pPr algn="l">
              <a:buFont typeface="Arial" pitchFamily="34" charset="0"/>
              <a:buChar char="•"/>
            </a:pPr>
            <a:r>
              <a:rPr lang="en-GB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3,092,782		£5,391.00</a:t>
            </a:r>
          </a:p>
          <a:p>
            <a:pPr algn="l"/>
            <a:endParaRPr lang="en-GB" sz="2000" b="1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GB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05410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196752"/>
          </a:xfrm>
          <a:noFill/>
        </p:spPr>
        <p:txBody>
          <a:bodyPr>
            <a:normAutofit/>
          </a:bodyPr>
          <a:lstStyle/>
          <a:p>
            <a:r>
              <a:rPr lang="en-GB" sz="7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‘ apostrophe ‘</a:t>
            </a:r>
            <a:endParaRPr lang="en-GB" sz="72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196752"/>
            <a:ext cx="9144000" cy="5661248"/>
          </a:xfrm>
        </p:spPr>
        <p:txBody>
          <a:bodyPr>
            <a:normAutofit lnSpcReduction="10000"/>
          </a:bodyPr>
          <a:lstStyle/>
          <a:p>
            <a:pPr algn="l"/>
            <a:r>
              <a:rPr lang="en-GB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The apostrophe is used:</a:t>
            </a:r>
          </a:p>
          <a:p>
            <a:pPr algn="l">
              <a:buFont typeface="Arial" pitchFamily="34" charset="0"/>
              <a:buChar char="•"/>
            </a:pPr>
            <a:r>
              <a:rPr lang="en-GB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 show that one or more letters have been missed out:</a:t>
            </a:r>
          </a:p>
          <a:p>
            <a:pPr algn="l"/>
            <a:r>
              <a:rPr lang="en-GB" sz="24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will not 		→	won’t</a:t>
            </a:r>
            <a:endParaRPr lang="en-GB" sz="2400" b="1" i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GB" sz="24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shall not 		→	shan’t</a:t>
            </a:r>
            <a:endParaRPr lang="en-GB" sz="2400" b="1" i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GB" sz="24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might have 		→	might’ve</a:t>
            </a:r>
          </a:p>
          <a:p>
            <a:pPr algn="l"/>
            <a:r>
              <a:rPr lang="en-GB" sz="24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she is			→	she’s</a:t>
            </a:r>
          </a:p>
          <a:p>
            <a:pPr algn="l"/>
            <a:r>
              <a:rPr lang="en-GB" sz="24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they are		→	they’re</a:t>
            </a:r>
          </a:p>
          <a:p>
            <a:pPr algn="l"/>
            <a:r>
              <a:rPr lang="en-GB" sz="24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let us			→	let’s</a:t>
            </a:r>
          </a:p>
          <a:p>
            <a:pPr algn="l"/>
            <a:r>
              <a:rPr lang="en-GB" sz="24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o’clock		→	of the clock</a:t>
            </a:r>
          </a:p>
          <a:p>
            <a:pPr algn="l"/>
            <a:r>
              <a:rPr lang="en-GB" sz="24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fo’c’s’le</a:t>
            </a:r>
            <a:r>
              <a:rPr lang="en-GB" sz="24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	→	forecastle</a:t>
            </a:r>
          </a:p>
          <a:p>
            <a:pPr algn="l"/>
            <a:r>
              <a:rPr lang="en-GB" sz="24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‘tis		 	→	it is</a:t>
            </a:r>
          </a:p>
          <a:p>
            <a:pPr algn="l"/>
            <a:r>
              <a:rPr lang="en-GB" sz="24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o’er			→	over</a:t>
            </a:r>
          </a:p>
          <a:p>
            <a:pPr algn="l"/>
            <a:r>
              <a:rPr lang="en-GB" sz="24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 </a:t>
            </a:r>
            <a:r>
              <a:rPr lang="en-GB" sz="24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s’pose</a:t>
            </a:r>
            <a:r>
              <a:rPr lang="en-GB" sz="24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so.		→	I suppose so.</a:t>
            </a:r>
            <a:endParaRPr lang="en-GB" sz="2400" b="1" i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GB" sz="2800" b="1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GB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3482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196752"/>
          </a:xfrm>
          <a:noFill/>
        </p:spPr>
        <p:txBody>
          <a:bodyPr>
            <a:normAutofit/>
          </a:bodyPr>
          <a:lstStyle/>
          <a:p>
            <a:r>
              <a:rPr lang="en-GB" sz="7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‘ apostrophe ‘</a:t>
            </a:r>
            <a:endParaRPr lang="en-GB" sz="72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196752"/>
            <a:ext cx="9144000" cy="5661248"/>
          </a:xfrm>
        </p:spPr>
        <p:txBody>
          <a:bodyPr>
            <a:normAutofit/>
          </a:bodyPr>
          <a:lstStyle/>
          <a:p>
            <a:pPr algn="l"/>
            <a:r>
              <a:rPr lang="en-GB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The apostrophe is used:</a:t>
            </a:r>
          </a:p>
          <a:p>
            <a:pPr algn="l"/>
            <a:endParaRPr lang="en-GB" sz="2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en-GB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 show possession:</a:t>
            </a:r>
            <a:endParaRPr lang="en-GB" sz="2000" b="1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GB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Lord Rochester’s monkey</a:t>
            </a:r>
          </a:p>
          <a:p>
            <a:pPr algn="l"/>
            <a:r>
              <a:rPr lang="en-GB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The girl’s handbag</a:t>
            </a:r>
          </a:p>
          <a:p>
            <a:pPr algn="l"/>
            <a:r>
              <a:rPr lang="en-GB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The Browns’ Silver Wedding anniversary</a:t>
            </a:r>
          </a:p>
          <a:p>
            <a:pPr algn="l"/>
            <a:endParaRPr lang="en-GB" sz="2000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GB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The rules are:</a:t>
            </a:r>
          </a:p>
          <a:p>
            <a:pPr algn="l">
              <a:buFont typeface="Arial" pitchFamily="34" charset="0"/>
              <a:buChar char="•"/>
            </a:pPr>
            <a:r>
              <a:rPr lang="en-GB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If the name or noun is in the singular, we add an apostrophe followed by the letter s.</a:t>
            </a:r>
          </a:p>
          <a:p>
            <a:pPr algn="l">
              <a:buFont typeface="Arial" pitchFamily="34" charset="0"/>
              <a:buChar char="•"/>
            </a:pPr>
            <a:r>
              <a:rPr lang="en-GB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If the name or noun is a plural ending in s then we simply add an apostrophe.</a:t>
            </a:r>
          </a:p>
          <a:p>
            <a:pPr algn="l">
              <a:buFont typeface="Arial" pitchFamily="34" charset="0"/>
              <a:buChar char="•"/>
            </a:pPr>
            <a:r>
              <a:rPr lang="en-GB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Plurals that do not end in s follow the rule for singular nouns:</a:t>
            </a:r>
          </a:p>
          <a:p>
            <a:pPr algn="l"/>
            <a:r>
              <a:rPr lang="en-GB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 children’s playground</a:t>
            </a:r>
          </a:p>
          <a:p>
            <a:pPr algn="l"/>
            <a:endParaRPr lang="en-GB" sz="2000" b="1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GB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20365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Title slid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91D87DC-CC0A-A447-94FA-001A51193FBB}" vid="{CC5ADD21-0F54-224E-99B0-3A90D3AF798C}"/>
    </a:ext>
  </a:extLst>
</a:theme>
</file>

<file path=ppt/theme/theme2.xml><?xml version="1.0" encoding="utf-8"?>
<a:theme xmlns:a="http://schemas.openxmlformats.org/drawingml/2006/main" name="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Xavier presentation</Template>
  <TotalTime>852</TotalTime>
  <Words>754</Words>
  <Application>Microsoft Office PowerPoint</Application>
  <PresentationFormat>On-screen Show (4:3)</PresentationFormat>
  <Paragraphs>105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Arial</vt:lpstr>
      <vt:lpstr>Calibri</vt:lpstr>
      <vt:lpstr>Gotham</vt:lpstr>
      <vt:lpstr>Gotham Book</vt:lpstr>
      <vt:lpstr>Levenim MT</vt:lpstr>
      <vt:lpstr>Please write me a song</vt:lpstr>
      <vt:lpstr>Segoe Print</vt:lpstr>
      <vt:lpstr>Title slide</vt:lpstr>
      <vt:lpstr>Slides</vt:lpstr>
      <vt:lpstr>Year 2 SPAG</vt:lpstr>
      <vt:lpstr>. Full Stop .</vt:lpstr>
      <vt:lpstr>CAPITAL LETTERS</vt:lpstr>
      <vt:lpstr>! Exclamation mark !</vt:lpstr>
      <vt:lpstr>? Question mark ?</vt:lpstr>
      <vt:lpstr>, Commas ,</vt:lpstr>
      <vt:lpstr>, Commas ,</vt:lpstr>
      <vt:lpstr>‘ apostrophe ‘</vt:lpstr>
      <vt:lpstr>‘ apostrophe 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Torlop</dc:creator>
  <cp:lastModifiedBy>D Harper</cp:lastModifiedBy>
  <cp:revision>85</cp:revision>
  <dcterms:created xsi:type="dcterms:W3CDTF">2017-06-27T15:09:43Z</dcterms:created>
  <dcterms:modified xsi:type="dcterms:W3CDTF">2018-02-22T13:57:14Z</dcterms:modified>
</cp:coreProperties>
</file>