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20935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 headings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85407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Click to edit Master subtitle style</a:t>
            </a:r>
          </a:p>
        </p:txBody>
      </p:sp>
      <p:pic>
        <p:nvPicPr>
          <p:cNvPr id="25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b="67963"/>
          <a:stretch>
            <a:fillRect/>
          </a:stretch>
        </p:blipFill>
        <p:spPr>
          <a:xfrm>
            <a:off x="-11404" y="-2"/>
            <a:ext cx="9178209" cy="2197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t="77222"/>
          <a:stretch>
            <a:fillRect/>
          </a:stretch>
        </p:blipFill>
        <p:spPr>
          <a:xfrm>
            <a:off x="0" y="5295901"/>
            <a:ext cx="9166808" cy="156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6.png"/>
          <p:cNvPicPr>
            <a:picLocks noChangeAspect="1"/>
          </p:cNvPicPr>
          <p:nvPr/>
        </p:nvPicPr>
        <p:blipFill>
          <a:blip r:embed="rId3">
            <a:alphaModFix amt="35000"/>
            <a:extLst/>
          </a:blip>
          <a:stretch>
            <a:fillRect/>
          </a:stretch>
        </p:blipFill>
        <p:spPr>
          <a:xfrm>
            <a:off x="7954902" y="505620"/>
            <a:ext cx="1177696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b="67963"/>
          <a:stretch>
            <a:fillRect/>
          </a:stretch>
        </p:blipFill>
        <p:spPr>
          <a:xfrm>
            <a:off x="-11403" y="-2"/>
            <a:ext cx="9144001" cy="2197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t="77222"/>
          <a:stretch>
            <a:fillRect/>
          </a:stretch>
        </p:blipFill>
        <p:spPr>
          <a:xfrm>
            <a:off x="-22806" y="5395912"/>
            <a:ext cx="9166808" cy="156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6.png"/>
          <p:cNvPicPr>
            <a:picLocks noChangeAspect="1"/>
          </p:cNvPicPr>
          <p:nvPr/>
        </p:nvPicPr>
        <p:blipFill>
          <a:blip r:embed="rId3">
            <a:alphaModFix amt="35000"/>
            <a:extLst/>
          </a:blip>
          <a:stretch>
            <a:fillRect/>
          </a:stretch>
        </p:blipFill>
        <p:spPr>
          <a:xfrm>
            <a:off x="7954902" y="505620"/>
            <a:ext cx="1177696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85407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0" indent="0">
              <a:buSzTx/>
              <a:buNone/>
              <a:defRPr sz="2400"/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2400"/>
            </a:lvl4pPr>
            <a:lvl5pPr marL="0" indent="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7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b="67963"/>
          <a:stretch>
            <a:fillRect/>
          </a:stretch>
        </p:blipFill>
        <p:spPr>
          <a:xfrm>
            <a:off x="-11404" y="-2"/>
            <a:ext cx="9178209" cy="2197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t="77222"/>
          <a:stretch>
            <a:fillRect/>
          </a:stretch>
        </p:blipFill>
        <p:spPr>
          <a:xfrm>
            <a:off x="0" y="5295899"/>
            <a:ext cx="9166808" cy="1562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6.png"/>
          <p:cNvPicPr>
            <a:picLocks noChangeAspect="1"/>
          </p:cNvPicPr>
          <p:nvPr/>
        </p:nvPicPr>
        <p:blipFill>
          <a:blip r:embed="rId3">
            <a:alphaModFix amt="35000"/>
            <a:extLst/>
          </a:blip>
          <a:stretch>
            <a:fillRect/>
          </a:stretch>
        </p:blipFill>
        <p:spPr>
          <a:xfrm>
            <a:off x="7954902" y="505620"/>
            <a:ext cx="1177696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85407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defRPr sz="2400"/>
            </a:lvl2pPr>
            <a:lvl3pPr marL="1188719" indent="-274319">
              <a:defRPr sz="2400"/>
            </a:lvl3pPr>
            <a:lvl4pPr marL="1676400" indent="-304800">
              <a:defRPr sz="2400"/>
            </a:lvl4pPr>
            <a:lvl5pPr marL="2133600" indent="-30480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9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b="67963"/>
          <a:stretch>
            <a:fillRect/>
          </a:stretch>
        </p:blipFill>
        <p:spPr>
          <a:xfrm>
            <a:off x="-11404" y="-2"/>
            <a:ext cx="9178209" cy="219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t="77222"/>
          <a:stretch>
            <a:fillRect/>
          </a:stretch>
        </p:blipFill>
        <p:spPr>
          <a:xfrm>
            <a:off x="0" y="5295901"/>
            <a:ext cx="9166808" cy="156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6.png"/>
          <p:cNvPicPr>
            <a:picLocks noChangeAspect="1"/>
          </p:cNvPicPr>
          <p:nvPr/>
        </p:nvPicPr>
        <p:blipFill>
          <a:blip r:embed="rId3">
            <a:alphaModFix amt="35000"/>
            <a:extLst/>
          </a:blip>
          <a:stretch>
            <a:fillRect/>
          </a:stretch>
        </p:blipFill>
        <p:spPr>
          <a:xfrm>
            <a:off x="7954902" y="505620"/>
            <a:ext cx="1177696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>
            <a:picLocks noChangeAspect="1"/>
          </p:cNvPicPr>
          <p:nvPr/>
        </p:nvPicPr>
        <p:blipFill>
          <a:blip r:embed="rId7">
            <a:extLst/>
          </a:blip>
          <a:srcRect b="67963"/>
          <a:stretch>
            <a:fillRect/>
          </a:stretch>
        </p:blipFill>
        <p:spPr>
          <a:xfrm>
            <a:off x="-11403" y="-2"/>
            <a:ext cx="9166808" cy="2197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4.png"/>
          <p:cNvPicPr>
            <a:picLocks noChangeAspect="1"/>
          </p:cNvPicPr>
          <p:nvPr/>
        </p:nvPicPr>
        <p:blipFill>
          <a:blip r:embed="rId7">
            <a:extLst/>
          </a:blip>
          <a:srcRect t="77222"/>
          <a:stretch>
            <a:fillRect/>
          </a:stretch>
        </p:blipFill>
        <p:spPr>
          <a:xfrm>
            <a:off x="-11403" y="5295901"/>
            <a:ext cx="9166808" cy="156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54902" y="505620"/>
            <a:ext cx="1177696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95300" y="2295525"/>
            <a:ext cx="81280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28650" y="4063998"/>
            <a:ext cx="7886700" cy="211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Sub headings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9pPr>
    </p:titleStyle>
    <p:bodyStyle>
      <a:lvl1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1pPr>
      <a:lvl2pPr marL="723900" marR="0" indent="-2667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2pPr>
      <a:lvl3pPr marL="1234438" marR="0" indent="-320038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3pPr>
      <a:lvl4pPr marL="17272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4pPr>
      <a:lvl5pPr marL="21844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5pPr>
      <a:lvl6pPr marL="26416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6pPr>
      <a:lvl7pPr marL="30988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7pPr>
      <a:lvl8pPr marL="35560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8pPr>
      <a:lvl9pPr marL="40132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hyperlink" Target="http://www.bbc.co.uk/guides/zqk37p3#zxjc6y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ctrTitle"/>
          </p:nvPr>
        </p:nvSpPr>
        <p:spPr>
          <a:xfrm>
            <a:off x="495300" y="2295525"/>
            <a:ext cx="8128000" cy="1325564"/>
          </a:xfrm>
          <a:prstGeom prst="rect">
            <a:avLst/>
          </a:prstGeom>
        </p:spPr>
        <p:txBody>
          <a:bodyPr/>
          <a:lstStyle/>
          <a:p>
            <a:r>
              <a:rPr dirty="0"/>
              <a:t>Year 2 SPAG</a:t>
            </a:r>
          </a:p>
        </p:txBody>
      </p:sp>
      <p:sp>
        <p:nvSpPr>
          <p:cNvPr id="72" name="Shape 72"/>
          <p:cNvSpPr>
            <a:spLocks noGrp="1"/>
          </p:cNvSpPr>
          <p:nvPr>
            <p:ph type="subTitle" sz="half" idx="1"/>
          </p:nvPr>
        </p:nvSpPr>
        <p:spPr>
          <a:xfrm>
            <a:off x="628650" y="4063998"/>
            <a:ext cx="7886700" cy="2112965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Subordination</a:t>
            </a:r>
          </a:p>
          <a:p>
            <a:pPr>
              <a:defRPr sz="32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NCLO: Using subordinating clauses to join two ideas together in a sentence.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685800" y="1122363"/>
            <a:ext cx="7772400" cy="8540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04087">
              <a:defRPr sz="33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Subordination using when, if that or because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802257" y="2503159"/>
            <a:ext cx="7655943" cy="263387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Subordination gives less attention to one idea so that the other idea has more emphasis. The subordinating clause can come at the beginning or middle of a sentence.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067983" y="1483178"/>
            <a:ext cx="6346826" cy="494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An example</a:t>
            </a:r>
          </a:p>
        </p:txBody>
      </p:sp>
      <p:sp>
        <p:nvSpPr>
          <p:cNvPr id="78" name="Shape 78"/>
          <p:cNvSpPr/>
          <p:nvPr/>
        </p:nvSpPr>
        <p:spPr>
          <a:xfrm>
            <a:off x="369483" y="3395296"/>
            <a:ext cx="6346826" cy="2526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Millie wants to be an astronaut</a:t>
            </a:r>
            <a:r>
              <a:rPr dirty="0">
                <a:solidFill>
                  <a:srgbClr val="942192"/>
                </a:solidFill>
              </a:rPr>
              <a:t> when</a:t>
            </a:r>
            <a:r>
              <a:rPr dirty="0"/>
              <a:t> she grows up.</a:t>
            </a:r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endParaRPr dirty="0"/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The first part of the sentence tells us what Millie wants to do. The second part tells us </a:t>
            </a:r>
            <a:r>
              <a:rPr b="1" u="sng" dirty="0"/>
              <a:t>when</a:t>
            </a:r>
            <a:r>
              <a:rPr u="sng" dirty="0"/>
              <a:t> </a:t>
            </a:r>
            <a:r>
              <a:rPr dirty="0"/>
              <a:t>she wants to do it and does not make sense on its own.</a:t>
            </a:r>
            <a:endParaRPr b="1" dirty="0"/>
          </a:p>
        </p:txBody>
      </p:sp>
      <p:sp>
        <p:nvSpPr>
          <p:cNvPr id="79" name="Shape 79"/>
          <p:cNvSpPr/>
          <p:nvPr/>
        </p:nvSpPr>
        <p:spPr>
          <a:xfrm>
            <a:off x="520700" y="671513"/>
            <a:ext cx="7772400" cy="854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 fontScale="92500" lnSpcReduction="10000"/>
          </a:bodyPr>
          <a:lstStyle>
            <a:lvl1pPr algn="ctr" defTabSz="704087">
              <a:lnSpc>
                <a:spcPct val="90000"/>
              </a:lnSpc>
              <a:defRPr sz="3300"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Subordination using when, if that or because</a:t>
            </a:r>
          </a:p>
        </p:txBody>
      </p:sp>
      <p:pic>
        <p:nvPicPr>
          <p:cNvPr id="8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5080000"/>
            <a:ext cx="2789218" cy="177895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5431021" y="2032837"/>
            <a:ext cx="3641813" cy="1306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Try reading the 2 parts of the sentence independently? Which one makes sense on its own?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 advAuto="0"/>
      <p:bldP spid="78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19100" y="779462"/>
            <a:ext cx="7772400" cy="854078"/>
          </a:xfrm>
          <a:prstGeom prst="rect">
            <a:avLst/>
          </a:prstGeom>
        </p:spPr>
        <p:txBody>
          <a:bodyPr/>
          <a:lstStyle>
            <a:lvl1pPr defTabSz="704087">
              <a:defRPr sz="33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Subordinating clauses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83728" y="1540564"/>
            <a:ext cx="7655944" cy="11196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768095">
              <a:spcBef>
                <a:spcPts val="800"/>
              </a:spcBef>
              <a:defRPr sz="2688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Here are 4 different subordinate clauses you can use to add more information to a sentence. </a:t>
            </a:r>
          </a:p>
        </p:txBody>
      </p:sp>
      <p:sp>
        <p:nvSpPr>
          <p:cNvPr id="85" name="Shape 85"/>
          <p:cNvSpPr/>
          <p:nvPr/>
        </p:nvSpPr>
        <p:spPr>
          <a:xfrm>
            <a:off x="1400934" y="2588420"/>
            <a:ext cx="3012132" cy="271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704087">
              <a:lnSpc>
                <a:spcPct val="90000"/>
              </a:lnSpc>
              <a:defRPr sz="34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when</a:t>
            </a:r>
          </a:p>
          <a:p>
            <a:pPr defTabSz="704087">
              <a:lnSpc>
                <a:spcPct val="90000"/>
              </a:lnSpc>
              <a:defRPr sz="34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 if </a:t>
            </a:r>
          </a:p>
          <a:p>
            <a:pPr defTabSz="704087">
              <a:lnSpc>
                <a:spcPct val="90000"/>
              </a:lnSpc>
              <a:defRPr sz="34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that</a:t>
            </a:r>
          </a:p>
          <a:p>
            <a:pPr defTabSz="704087">
              <a:lnSpc>
                <a:spcPct val="90000"/>
              </a:lnSpc>
              <a:defRPr sz="34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 because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685800" y="1122363"/>
            <a:ext cx="7772400" cy="854077"/>
          </a:xfrm>
          <a:prstGeom prst="rect">
            <a:avLst/>
          </a:prstGeom>
        </p:spPr>
        <p:txBody>
          <a:bodyPr/>
          <a:lstStyle>
            <a:lvl1pPr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rPr dirty="0"/>
              <a:t>Subordination video clip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584200" y="3729037"/>
            <a:ext cx="6858000" cy="1655762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89" name="pasted-image.tiff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2171908"/>
            <a:ext cx="9144000" cy="4215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-939800" y="779462"/>
            <a:ext cx="7772400" cy="854078"/>
          </a:xfrm>
          <a:prstGeom prst="rect">
            <a:avLst/>
          </a:prstGeom>
        </p:spPr>
        <p:txBody>
          <a:bodyPr/>
          <a:lstStyle>
            <a:lvl1pPr defTabSz="704087">
              <a:defRPr sz="33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Using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-437072" y="1723142"/>
            <a:ext cx="7655944" cy="1119687"/>
          </a:xfrm>
          <a:prstGeom prst="rect">
            <a:avLst/>
          </a:prstGeom>
        </p:spPr>
        <p:txBody>
          <a:bodyPr/>
          <a:lstStyle/>
          <a:p>
            <a:pPr defTabSz="694944">
              <a:spcBef>
                <a:spcPts val="700"/>
              </a:spcBef>
              <a:defRPr sz="2432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Look at this sentence using if.</a:t>
            </a:r>
          </a:p>
          <a:p>
            <a:pPr defTabSz="694944">
              <a:spcBef>
                <a:spcPts val="700"/>
              </a:spcBef>
              <a:defRPr sz="2432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Can you make up a sentence using if?</a:t>
            </a:r>
          </a:p>
        </p:txBody>
      </p:sp>
      <p:sp>
        <p:nvSpPr>
          <p:cNvPr id="93" name="Shape 93"/>
          <p:cNvSpPr/>
          <p:nvPr/>
        </p:nvSpPr>
        <p:spPr>
          <a:xfrm>
            <a:off x="3628146" y="651194"/>
            <a:ext cx="449421" cy="111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704087">
              <a:lnSpc>
                <a:spcPct val="90000"/>
              </a:lnSpc>
              <a:defRPr sz="50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if</a:t>
            </a:r>
          </a:p>
        </p:txBody>
      </p:sp>
      <p:sp>
        <p:nvSpPr>
          <p:cNvPr id="94" name="Shape 94"/>
          <p:cNvSpPr/>
          <p:nvPr/>
        </p:nvSpPr>
        <p:spPr>
          <a:xfrm>
            <a:off x="556383" y="3311629"/>
            <a:ext cx="814261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You need to work very hard </a:t>
            </a:r>
            <a:r>
              <a:rPr dirty="0">
                <a:solidFill>
                  <a:srgbClr val="FF40FF"/>
                </a:solidFill>
              </a:rPr>
              <a:t>if</a:t>
            </a:r>
            <a:r>
              <a:rPr dirty="0"/>
              <a:t> you want to </a:t>
            </a:r>
            <a:r>
              <a:rPr dirty="0" smtClean="0"/>
              <a:t>become</a:t>
            </a:r>
            <a:endParaRPr lang="en-GB" dirty="0" smtClean="0"/>
          </a:p>
          <a:p>
            <a:pPr>
              <a:defRPr sz="24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 smtClean="0"/>
              <a:t> </a:t>
            </a:r>
            <a:r>
              <a:rPr dirty="0"/>
              <a:t>an astronaut.</a:t>
            </a:r>
          </a:p>
        </p:txBody>
      </p:sp>
      <p:pic>
        <p:nvPicPr>
          <p:cNvPr id="9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4356100"/>
            <a:ext cx="2537617" cy="203009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7452320" y="1660159"/>
            <a:ext cx="1524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0" y="0"/>
                </a:moveTo>
                <a:cubicBezTo>
                  <a:pt x="4003" y="0"/>
                  <a:pt x="3600" y="484"/>
                  <a:pt x="3600" y="108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520"/>
                </a:lnTo>
                <a:cubicBezTo>
                  <a:pt x="3600" y="21116"/>
                  <a:pt x="4003" y="21600"/>
                  <a:pt x="4500" y="21600"/>
                </a:cubicBezTo>
                <a:lnTo>
                  <a:pt x="20700" y="21600"/>
                </a:lnTo>
                <a:cubicBezTo>
                  <a:pt x="21197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197" y="0"/>
                  <a:pt x="20700" y="0"/>
                </a:cubicBezTo>
                <a:lnTo>
                  <a:pt x="45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9" name="Shape 96"/>
          <p:cNvSpPr/>
          <p:nvPr/>
        </p:nvSpPr>
        <p:spPr>
          <a:xfrm>
            <a:off x="7812360" y="2190384"/>
            <a:ext cx="1059532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pair </a:t>
            </a:r>
            <a:r>
              <a:rPr lang="en-GB" dirty="0" smtClean="0"/>
              <a:t>talk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-1435100" y="671510"/>
            <a:ext cx="7772400" cy="854078"/>
          </a:xfrm>
          <a:prstGeom prst="rect">
            <a:avLst/>
          </a:prstGeom>
        </p:spPr>
        <p:txBody>
          <a:bodyPr/>
          <a:lstStyle>
            <a:lvl1pPr defTabSz="704087">
              <a:defRPr sz="33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Using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-1046672" y="1604064"/>
            <a:ext cx="7655944" cy="1119686"/>
          </a:xfrm>
          <a:prstGeom prst="rect">
            <a:avLst/>
          </a:prstGeom>
        </p:spPr>
        <p:txBody>
          <a:bodyPr/>
          <a:lstStyle/>
          <a:p>
            <a:pPr defTabSz="694944">
              <a:spcBef>
                <a:spcPts val="700"/>
              </a:spcBef>
              <a:defRPr sz="2432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Look at this sentence using that.</a:t>
            </a:r>
          </a:p>
          <a:p>
            <a:pPr defTabSz="694944">
              <a:spcBef>
                <a:spcPts val="700"/>
              </a:spcBef>
              <a:defRPr sz="2432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Can you make up a sentence using that?</a:t>
            </a:r>
          </a:p>
        </p:txBody>
      </p:sp>
      <p:sp>
        <p:nvSpPr>
          <p:cNvPr id="101" name="Shape 101"/>
          <p:cNvSpPr/>
          <p:nvPr/>
        </p:nvSpPr>
        <p:spPr>
          <a:xfrm>
            <a:off x="3501146" y="543242"/>
            <a:ext cx="1174114" cy="111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704087">
              <a:lnSpc>
                <a:spcPct val="90000"/>
              </a:lnSpc>
              <a:defRPr sz="50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that</a:t>
            </a:r>
          </a:p>
        </p:txBody>
      </p:sp>
      <p:sp>
        <p:nvSpPr>
          <p:cNvPr id="102" name="Shape 102"/>
          <p:cNvSpPr/>
          <p:nvPr/>
        </p:nvSpPr>
        <p:spPr>
          <a:xfrm>
            <a:off x="340483" y="2985516"/>
            <a:ext cx="7317064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There are many planets </a:t>
            </a:r>
            <a:r>
              <a:rPr dirty="0">
                <a:solidFill>
                  <a:srgbClr val="FF40FF"/>
                </a:solidFill>
              </a:rPr>
              <a:t>that</a:t>
            </a:r>
            <a:r>
              <a:rPr dirty="0"/>
              <a:t> astronauts have </a:t>
            </a:r>
            <a:endParaRPr lang="en-GB" dirty="0" smtClean="0"/>
          </a:p>
          <a:p>
            <a:pPr>
              <a:defRPr sz="24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 smtClean="0"/>
              <a:t>not </a:t>
            </a:r>
            <a:r>
              <a:rPr dirty="0"/>
              <a:t>visited. </a:t>
            </a:r>
          </a:p>
        </p:txBody>
      </p:sp>
      <p:pic>
        <p:nvPicPr>
          <p:cNvPr id="10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4356100"/>
            <a:ext cx="2537617" cy="203009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6328550" y="1935752"/>
            <a:ext cx="1011966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pair work</a:t>
            </a:r>
          </a:p>
        </p:txBody>
      </p:sp>
      <p:sp>
        <p:nvSpPr>
          <p:cNvPr id="105" name="Shape 105"/>
          <p:cNvSpPr/>
          <p:nvPr/>
        </p:nvSpPr>
        <p:spPr>
          <a:xfrm>
            <a:off x="7258066" y="1750220"/>
            <a:ext cx="1524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0" y="0"/>
                </a:moveTo>
                <a:cubicBezTo>
                  <a:pt x="4003" y="0"/>
                  <a:pt x="3600" y="484"/>
                  <a:pt x="3600" y="108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520"/>
                </a:lnTo>
                <a:cubicBezTo>
                  <a:pt x="3600" y="21116"/>
                  <a:pt x="4003" y="21600"/>
                  <a:pt x="4500" y="21600"/>
                </a:cubicBezTo>
                <a:lnTo>
                  <a:pt x="20700" y="21600"/>
                </a:lnTo>
                <a:cubicBezTo>
                  <a:pt x="21197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197" y="0"/>
                  <a:pt x="20700" y="0"/>
                </a:cubicBezTo>
                <a:lnTo>
                  <a:pt x="45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-1511300" y="671510"/>
            <a:ext cx="7772400" cy="854078"/>
          </a:xfrm>
          <a:prstGeom prst="rect">
            <a:avLst/>
          </a:prstGeom>
        </p:spPr>
        <p:txBody>
          <a:bodyPr/>
          <a:lstStyle>
            <a:lvl1pPr defTabSz="704087">
              <a:defRPr sz="33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Using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-983172" y="1611461"/>
            <a:ext cx="7655944" cy="1119686"/>
          </a:xfrm>
          <a:prstGeom prst="rect">
            <a:avLst/>
          </a:prstGeom>
        </p:spPr>
        <p:txBody>
          <a:bodyPr/>
          <a:lstStyle/>
          <a:p>
            <a:pPr defTabSz="694944">
              <a:spcBef>
                <a:spcPts val="700"/>
              </a:spcBef>
              <a:defRPr sz="2432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Look at this sentence using because.</a:t>
            </a:r>
          </a:p>
          <a:p>
            <a:pPr defTabSz="694944">
              <a:spcBef>
                <a:spcPts val="700"/>
              </a:spcBef>
              <a:defRPr sz="2432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Can you make up a sentence using because?</a:t>
            </a:r>
          </a:p>
        </p:txBody>
      </p:sp>
      <p:sp>
        <p:nvSpPr>
          <p:cNvPr id="109" name="Shape 109"/>
          <p:cNvSpPr/>
          <p:nvPr/>
        </p:nvSpPr>
        <p:spPr>
          <a:xfrm>
            <a:off x="3164602" y="543242"/>
            <a:ext cx="2281396" cy="111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704087">
              <a:lnSpc>
                <a:spcPct val="90000"/>
              </a:lnSpc>
              <a:defRPr sz="50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because</a:t>
            </a:r>
          </a:p>
        </p:txBody>
      </p:sp>
      <p:sp>
        <p:nvSpPr>
          <p:cNvPr id="110" name="Shape 110"/>
          <p:cNvSpPr/>
          <p:nvPr/>
        </p:nvSpPr>
        <p:spPr>
          <a:xfrm>
            <a:off x="378583" y="3207766"/>
            <a:ext cx="729943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Astronauts use gravity boots in space </a:t>
            </a:r>
            <a:r>
              <a:rPr dirty="0">
                <a:solidFill>
                  <a:srgbClr val="FF40FF"/>
                </a:solidFill>
              </a:rPr>
              <a:t>because</a:t>
            </a:r>
            <a:r>
              <a:rPr dirty="0"/>
              <a:t> </a:t>
            </a:r>
            <a:endParaRPr lang="en-GB" dirty="0" smtClean="0"/>
          </a:p>
          <a:p>
            <a:pPr>
              <a:defRPr sz="24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 smtClean="0"/>
              <a:t>there </a:t>
            </a:r>
            <a:r>
              <a:rPr dirty="0"/>
              <a:t>isn't </a:t>
            </a:r>
            <a:r>
              <a:rPr dirty="0" smtClean="0"/>
              <a:t>much </a:t>
            </a:r>
            <a:r>
              <a:rPr dirty="0"/>
              <a:t>gravity.</a:t>
            </a:r>
          </a:p>
        </p:txBody>
      </p:sp>
      <p:pic>
        <p:nvPicPr>
          <p:cNvPr id="11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4356100"/>
            <a:ext cx="2537617" cy="2030094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6245983" y="2138522"/>
            <a:ext cx="1011967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pair work</a:t>
            </a:r>
          </a:p>
        </p:txBody>
      </p:sp>
      <p:sp>
        <p:nvSpPr>
          <p:cNvPr id="113" name="Shape 113"/>
          <p:cNvSpPr/>
          <p:nvPr/>
        </p:nvSpPr>
        <p:spPr>
          <a:xfrm>
            <a:off x="7162800" y="1940720"/>
            <a:ext cx="1524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0" y="0"/>
                </a:moveTo>
                <a:cubicBezTo>
                  <a:pt x="4003" y="0"/>
                  <a:pt x="3600" y="484"/>
                  <a:pt x="3600" y="108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520"/>
                </a:lnTo>
                <a:cubicBezTo>
                  <a:pt x="3600" y="21116"/>
                  <a:pt x="4003" y="21600"/>
                  <a:pt x="4500" y="21600"/>
                </a:cubicBezTo>
                <a:lnTo>
                  <a:pt x="20700" y="21600"/>
                </a:lnTo>
                <a:cubicBezTo>
                  <a:pt x="21197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197" y="0"/>
                  <a:pt x="20700" y="0"/>
                </a:cubicBezTo>
                <a:lnTo>
                  <a:pt x="45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19100" y="779462"/>
            <a:ext cx="7772400" cy="854078"/>
          </a:xfrm>
          <a:prstGeom prst="rect">
            <a:avLst/>
          </a:prstGeom>
        </p:spPr>
        <p:txBody>
          <a:bodyPr/>
          <a:lstStyle>
            <a:lvl1pPr defTabSz="704087">
              <a:defRPr sz="33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Your turn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477328" y="1489764"/>
            <a:ext cx="7655944" cy="1119686"/>
          </a:xfrm>
          <a:prstGeom prst="rect">
            <a:avLst/>
          </a:prstGeom>
        </p:spPr>
        <p:txBody>
          <a:bodyPr/>
          <a:lstStyle>
            <a:lvl1pPr defTabSz="768095">
              <a:spcBef>
                <a:spcPts val="800"/>
              </a:spcBef>
              <a:defRPr sz="2688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Finish these sentences using each of the 4 different subordinates.</a:t>
            </a:r>
          </a:p>
        </p:txBody>
      </p:sp>
      <p:sp>
        <p:nvSpPr>
          <p:cNvPr id="117" name="Shape 117"/>
          <p:cNvSpPr/>
          <p:nvPr/>
        </p:nvSpPr>
        <p:spPr>
          <a:xfrm>
            <a:off x="556383" y="2875088"/>
            <a:ext cx="1674812" cy="271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704087">
              <a:lnSpc>
                <a:spcPct val="90000"/>
              </a:lnSpc>
              <a:defRPr sz="34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when</a:t>
            </a:r>
          </a:p>
          <a:p>
            <a:pPr defTabSz="704087">
              <a:lnSpc>
                <a:spcPct val="90000"/>
              </a:lnSpc>
              <a:defRPr sz="34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 if </a:t>
            </a:r>
          </a:p>
          <a:p>
            <a:pPr defTabSz="704087">
              <a:lnSpc>
                <a:spcPct val="90000"/>
              </a:lnSpc>
              <a:defRPr sz="34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that</a:t>
            </a:r>
          </a:p>
          <a:p>
            <a:pPr defTabSz="704087">
              <a:lnSpc>
                <a:spcPct val="90000"/>
              </a:lnSpc>
              <a:defRPr sz="3400" b="1">
                <a:solidFill>
                  <a:srgbClr val="FF40FF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 because</a:t>
            </a:r>
          </a:p>
        </p:txBody>
      </p:sp>
      <p:sp>
        <p:nvSpPr>
          <p:cNvPr id="118" name="Shape 118"/>
          <p:cNvSpPr/>
          <p:nvPr/>
        </p:nvSpPr>
        <p:spPr>
          <a:xfrm>
            <a:off x="2880483" y="3039192"/>
            <a:ext cx="5923034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I want to go to space____________________________</a:t>
            </a:r>
          </a:p>
        </p:txBody>
      </p:sp>
      <p:sp>
        <p:nvSpPr>
          <p:cNvPr id="119" name="Shape 119"/>
          <p:cNvSpPr/>
          <p:nvPr/>
        </p:nvSpPr>
        <p:spPr>
          <a:xfrm>
            <a:off x="2880483" y="4337594"/>
            <a:ext cx="5923034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I want to wear a space suit________________________</a:t>
            </a:r>
          </a:p>
        </p:txBody>
      </p:sp>
      <p:sp>
        <p:nvSpPr>
          <p:cNvPr id="120" name="Shape 120"/>
          <p:cNvSpPr/>
          <p:nvPr/>
        </p:nvSpPr>
        <p:spPr>
          <a:xfrm>
            <a:off x="2880483" y="3688393"/>
            <a:ext cx="5923034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I want to go to space____________________________</a:t>
            </a:r>
          </a:p>
        </p:txBody>
      </p:sp>
      <p:sp>
        <p:nvSpPr>
          <p:cNvPr id="121" name="Shape 121"/>
          <p:cNvSpPr/>
          <p:nvPr/>
        </p:nvSpPr>
        <p:spPr>
          <a:xfrm>
            <a:off x="2880483" y="5063872"/>
            <a:ext cx="5923034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I want to go to space____________________________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tle sli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itle slide">
  <a:themeElements>
    <a:clrScheme name="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tle sli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Title slide</vt:lpstr>
      <vt:lpstr>Year 2 SPAG</vt:lpstr>
      <vt:lpstr>Subordination using when, if that or because</vt:lpstr>
      <vt:lpstr>PowerPoint Presentation</vt:lpstr>
      <vt:lpstr>Subordinating clauses</vt:lpstr>
      <vt:lpstr>Subordination video clip</vt:lpstr>
      <vt:lpstr>Using</vt:lpstr>
      <vt:lpstr>Using</vt:lpstr>
      <vt:lpstr>Using</vt:lpstr>
      <vt:lpstr>Your turn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SPAG</dc:title>
  <cp:lastModifiedBy>Therese Maher</cp:lastModifiedBy>
  <cp:revision>1</cp:revision>
  <dcterms:modified xsi:type="dcterms:W3CDTF">2018-02-01T13:30:01Z</dcterms:modified>
</cp:coreProperties>
</file>