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17"/>
  </p:notesMasterIdLst>
  <p:handoutMasterIdLst>
    <p:handoutMasterId r:id="rId18"/>
  </p:handoutMasterIdLst>
  <p:sldIdLst>
    <p:sldId id="260" r:id="rId3"/>
    <p:sldId id="269" r:id="rId4"/>
    <p:sldId id="270" r:id="rId5"/>
    <p:sldId id="276" r:id="rId6"/>
    <p:sldId id="277" r:id="rId7"/>
    <p:sldId id="271" r:id="rId8"/>
    <p:sldId id="272" r:id="rId9"/>
    <p:sldId id="273" r:id="rId10"/>
    <p:sldId id="274" r:id="rId11"/>
    <p:sldId id="275" r:id="rId12"/>
    <p:sldId id="278" r:id="rId13"/>
    <p:sldId id="279" r:id="rId14"/>
    <p:sldId id="280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6"/>
    <p:restoredTop sz="67325" autoAdjust="0"/>
  </p:normalViewPr>
  <p:slideViewPr>
    <p:cSldViewPr snapToGrid="0" snapToObjects="1">
      <p:cViewPr>
        <p:scale>
          <a:sx n="100" d="100"/>
          <a:sy n="100" d="100"/>
        </p:scale>
        <p:origin x="78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7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3 SPAG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Formation of nouns using a range of prefixes</a:t>
            </a: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702C2-B937-4F39-8B51-3882C5CE5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318BB-7FCB-4CE1-937C-9C9DE0843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25F57B-2F46-4BCA-9EB6-030174BF8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488" y="-171450"/>
            <a:ext cx="9578976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735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2C3B3-3E7E-46B6-86DA-B10E28B16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031" y="833439"/>
            <a:ext cx="8128000" cy="647699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Segoe Print" panose="02000600000000000000" pitchFamily="2" charset="0"/>
              </a:rPr>
              <a:t>Have a go!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A06AB-2982-4BC1-A16F-2B8E6567B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1590675"/>
            <a:ext cx="6511344" cy="4962526"/>
          </a:xfrm>
        </p:spPr>
        <p:txBody>
          <a:bodyPr>
            <a:normAutofit fontScale="62500" lnSpcReduction="20000"/>
          </a:bodyPr>
          <a:lstStyle/>
          <a:p>
            <a:r>
              <a:rPr lang="en-GB" sz="3800" dirty="0">
                <a:latin typeface="Segoe Print" panose="02000600000000000000" pitchFamily="2" charset="0"/>
              </a:rPr>
              <a:t>Form nouns by choosing the correct prefix</a:t>
            </a:r>
          </a:p>
          <a:p>
            <a:endParaRPr lang="en-GB" sz="3800" dirty="0">
              <a:latin typeface="Segoe Print" panose="02000600000000000000" pitchFamily="2" charset="0"/>
            </a:endParaRPr>
          </a:p>
          <a:p>
            <a:pPr algn="l">
              <a:buAutoNum type="arabicPeriod"/>
            </a:pPr>
            <a:r>
              <a:rPr lang="en-GB" sz="3800" dirty="0">
                <a:latin typeface="Segoe Print" panose="02000600000000000000" pitchFamily="2" charset="0"/>
              </a:rPr>
              <a:t>_________freeze</a:t>
            </a:r>
          </a:p>
          <a:p>
            <a:pPr algn="l">
              <a:buAutoNum type="arabicPeriod"/>
            </a:pPr>
            <a:r>
              <a:rPr lang="en-GB" sz="3800" dirty="0">
                <a:latin typeface="Segoe Print" panose="02000600000000000000" pitchFamily="2" charset="0"/>
              </a:rPr>
              <a:t>________coat</a:t>
            </a:r>
          </a:p>
          <a:p>
            <a:pPr algn="l">
              <a:buAutoNum type="arabicPeriod"/>
            </a:pPr>
            <a:r>
              <a:rPr lang="en-GB" sz="3800" dirty="0">
                <a:latin typeface="Segoe Print" panose="02000600000000000000" pitchFamily="2" charset="0"/>
              </a:rPr>
              <a:t>________biography</a:t>
            </a:r>
          </a:p>
          <a:p>
            <a:pPr algn="l">
              <a:buAutoNum type="arabicPeriod"/>
            </a:pPr>
            <a:r>
              <a:rPr lang="en-GB" sz="3800" dirty="0">
                <a:latin typeface="Segoe Print" panose="02000600000000000000" pitchFamily="2" charset="0"/>
              </a:rPr>
              <a:t>________statement</a:t>
            </a:r>
          </a:p>
          <a:p>
            <a:pPr algn="l">
              <a:buAutoNum type="arabicPeriod"/>
            </a:pPr>
            <a:r>
              <a:rPr lang="en-GB" sz="3800" dirty="0">
                <a:latin typeface="Segoe Print" panose="02000600000000000000" pitchFamily="2" charset="0"/>
              </a:rPr>
              <a:t>_________attack</a:t>
            </a:r>
          </a:p>
          <a:p>
            <a:pPr algn="l">
              <a:buAutoNum type="arabicPeriod"/>
            </a:pPr>
            <a:r>
              <a:rPr lang="en-GB" sz="3800" dirty="0">
                <a:latin typeface="Segoe Print" panose="02000600000000000000" pitchFamily="2" charset="0"/>
              </a:rPr>
              <a:t>________star</a:t>
            </a:r>
          </a:p>
          <a:p>
            <a:pPr algn="l">
              <a:buAutoNum type="arabicPeriod"/>
            </a:pPr>
            <a:r>
              <a:rPr lang="en-GB" sz="3800" dirty="0">
                <a:latin typeface="Segoe Print" panose="02000600000000000000" pitchFamily="2" charset="0"/>
              </a:rPr>
              <a:t>_______cast</a:t>
            </a:r>
          </a:p>
          <a:p>
            <a:pPr>
              <a:buAutoNum type="arabicPeriod"/>
            </a:pPr>
            <a:endParaRPr lang="en-GB" sz="3800" dirty="0">
              <a:latin typeface="Segoe Print" panose="02000600000000000000" pitchFamily="2" charset="0"/>
            </a:endParaRPr>
          </a:p>
          <a:p>
            <a:r>
              <a:rPr lang="en-GB" sz="3800" dirty="0">
                <a:solidFill>
                  <a:schemeClr val="accent2"/>
                </a:solidFill>
                <a:latin typeface="Segoe Print" panose="02000600000000000000" pitchFamily="2" charset="0"/>
              </a:rPr>
              <a:t>Now explain what each of these words means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6A4BA8-AF51-40BE-AAE1-688F69B20817}"/>
              </a:ext>
            </a:extLst>
          </p:cNvPr>
          <p:cNvSpPr txBox="1"/>
          <p:nvPr/>
        </p:nvSpPr>
        <p:spPr>
          <a:xfrm>
            <a:off x="6813259" y="2324100"/>
            <a:ext cx="19024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GB" sz="2400" b="1" dirty="0">
                <a:solidFill>
                  <a:srgbClr val="FF0000"/>
                </a:solidFill>
                <a:latin typeface="Segoe Print" panose="02000600000000000000" pitchFamily="2" charset="0"/>
              </a:rPr>
              <a:t>Prefixes</a:t>
            </a:r>
          </a:p>
          <a:p>
            <a:pPr fontAlgn="t"/>
            <a:r>
              <a:rPr lang="en-GB" sz="2400" dirty="0">
                <a:latin typeface="Segoe Print" panose="02000600000000000000" pitchFamily="2" charset="0"/>
              </a:rPr>
              <a:t>anti</a:t>
            </a:r>
          </a:p>
          <a:p>
            <a:pPr fontAlgn="t"/>
            <a:r>
              <a:rPr lang="en-GB" sz="2400" dirty="0">
                <a:latin typeface="Segoe Print" panose="02000600000000000000" pitchFamily="2" charset="0"/>
              </a:rPr>
              <a:t>auto</a:t>
            </a:r>
          </a:p>
          <a:p>
            <a:pPr fontAlgn="t"/>
            <a:r>
              <a:rPr lang="en-GB" sz="2400" dirty="0">
                <a:latin typeface="Segoe Print" panose="02000600000000000000" pitchFamily="2" charset="0"/>
              </a:rPr>
              <a:t>super</a:t>
            </a:r>
          </a:p>
          <a:p>
            <a:pPr fontAlgn="t"/>
            <a:r>
              <a:rPr lang="en-GB" sz="2400" dirty="0">
                <a:latin typeface="Segoe Print" panose="02000600000000000000" pitchFamily="2" charset="0"/>
              </a:rPr>
              <a:t>fore</a:t>
            </a:r>
          </a:p>
          <a:p>
            <a:pPr fontAlgn="t"/>
            <a:r>
              <a:rPr lang="en-GB" sz="2400" dirty="0">
                <a:latin typeface="Segoe Print" panose="02000600000000000000" pitchFamily="2" charset="0"/>
              </a:rPr>
              <a:t>over</a:t>
            </a:r>
          </a:p>
          <a:p>
            <a:pPr fontAlgn="t"/>
            <a:r>
              <a:rPr lang="en-GB" sz="2400" dirty="0">
                <a:latin typeface="Segoe Print" panose="02000600000000000000" pitchFamily="2" charset="0"/>
              </a:rPr>
              <a:t>under</a:t>
            </a:r>
          </a:p>
          <a:p>
            <a:pPr fontAlgn="t"/>
            <a:r>
              <a:rPr lang="en-GB" sz="2400" dirty="0">
                <a:latin typeface="Segoe Print" panose="02000600000000000000" pitchFamily="2" charset="0"/>
              </a:rPr>
              <a:t>counter</a:t>
            </a:r>
          </a:p>
        </p:txBody>
      </p:sp>
    </p:spTree>
    <p:extLst>
      <p:ext uri="{BB962C8B-B14F-4D97-AF65-F5344CB8AC3E}">
        <p14:creationId xmlns:p14="http://schemas.microsoft.com/office/powerpoint/2010/main" val="951470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7AFC3-7C24-4CB4-979F-17BBEA22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700089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Segoe Print" panose="02000600000000000000" pitchFamily="2" charset="0"/>
              </a:rPr>
              <a:t>Nouns formed with prefixes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2FA79-D4A1-475C-8A33-38562EDBF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6401"/>
            <a:ext cx="7886700" cy="4500562"/>
          </a:xfrm>
        </p:spPr>
        <p:txBody>
          <a:bodyPr/>
          <a:lstStyle/>
          <a:p>
            <a:r>
              <a:rPr lang="en-GB" sz="2400" dirty="0">
                <a:latin typeface="Segoe Print" panose="02000600000000000000" pitchFamily="2" charset="0"/>
              </a:rPr>
              <a:t>This table shows some more prefixes which may be used to form nouns with meanings and examples.</a:t>
            </a:r>
          </a:p>
          <a:p>
            <a:endParaRPr lang="en-GB" dirty="0"/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EA6DC51-A030-4C32-804B-0A7936298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667000"/>
            <a:ext cx="854392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85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BCD44-361D-41E7-840B-7B072C5A8E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Segoe Print" panose="02000600000000000000" pitchFamily="2" charset="0"/>
              </a:rPr>
              <a:t>Can you spot the nouns which contain a prefix in this text?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1F52A5-68D7-4DD3-A1BA-AC3308361E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325" y="1876425"/>
            <a:ext cx="8315325" cy="4533900"/>
          </a:xfrm>
        </p:spPr>
        <p:txBody>
          <a:bodyPr/>
          <a:lstStyle/>
          <a:p>
            <a:r>
              <a:rPr lang="en-GB" sz="2800" dirty="0">
                <a:latin typeface="Segoe Print" panose="02000600000000000000" pitchFamily="2" charset="0"/>
              </a:rPr>
              <a:t>Jack Brown was once a multimillionaire singer who was a global superstar. He lost his fortune after a series of misdeeds and misadventures. To state that his misfortunes make interesting reading would be an understatement! Find out more about Jack Brown by reading his autobiography. A preview of his book is available online. The book will be on sale in bookshops, supermarkets and in subsections of department stores from the 1</a:t>
            </a:r>
            <a:r>
              <a:rPr lang="en-GB" sz="2800" baseline="30000" dirty="0">
                <a:latin typeface="Segoe Print" panose="02000600000000000000" pitchFamily="2" charset="0"/>
              </a:rPr>
              <a:t>st </a:t>
            </a:r>
            <a:r>
              <a:rPr lang="en-GB" sz="2800" dirty="0">
                <a:latin typeface="Segoe Print" panose="02000600000000000000" pitchFamily="2" charset="0"/>
              </a:rPr>
              <a:t>of September.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147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128FE-1F6A-4EC8-80CB-BFC3EF0F1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257301"/>
            <a:ext cx="8128000" cy="6477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Segoe Print" panose="02000600000000000000" pitchFamily="2" charset="0"/>
              </a:rPr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3C9CA-1068-406A-8671-B3C88AD6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0701"/>
            <a:ext cx="7886700" cy="4386262"/>
          </a:xfrm>
        </p:spPr>
        <p:txBody>
          <a:bodyPr>
            <a:normAutofit fontScale="92500" lnSpcReduction="20000"/>
          </a:bodyPr>
          <a:lstStyle/>
          <a:p>
            <a:r>
              <a:rPr lang="en-GB" sz="3600" dirty="0">
                <a:solidFill>
                  <a:srgbClr val="0070C0"/>
                </a:solidFill>
                <a:latin typeface="Segoe Print" panose="02000600000000000000" pitchFamily="2" charset="0"/>
              </a:rPr>
              <a:t>Can you explain:</a:t>
            </a:r>
          </a:p>
          <a:p>
            <a:endParaRPr lang="en-GB" sz="3600" dirty="0">
              <a:solidFill>
                <a:srgbClr val="0070C0"/>
              </a:solidFill>
              <a:latin typeface="Segoe Print" panose="02000600000000000000" pitchFamily="2" charset="0"/>
            </a:endParaRPr>
          </a:p>
          <a:p>
            <a:r>
              <a:rPr lang="en-GB" sz="3600" dirty="0">
                <a:solidFill>
                  <a:srgbClr val="FF0000"/>
                </a:solidFill>
                <a:latin typeface="Segoe Print" panose="02000600000000000000" pitchFamily="2" charset="0"/>
              </a:rPr>
              <a:t>What is a noun?</a:t>
            </a:r>
          </a:p>
          <a:p>
            <a:endParaRPr lang="en-GB" sz="3600" dirty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r>
              <a:rPr lang="en-GB" sz="3600" dirty="0">
                <a:solidFill>
                  <a:srgbClr val="FF0000"/>
                </a:solidFill>
                <a:latin typeface="Segoe Print" panose="02000600000000000000" pitchFamily="2" charset="0"/>
              </a:rPr>
              <a:t>What is a prefix? How are prefixes used?</a:t>
            </a:r>
          </a:p>
          <a:p>
            <a:endParaRPr lang="en-GB" sz="3600" dirty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r>
              <a:rPr lang="en-GB" sz="3600" dirty="0">
                <a:solidFill>
                  <a:srgbClr val="FF0000"/>
                </a:solidFill>
                <a:latin typeface="Segoe Print" panose="02000600000000000000" pitchFamily="2" charset="0"/>
              </a:rPr>
              <a:t>How many noun prefixes can you think of? List them.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1364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>
            <a:extLst>
              <a:ext uri="{FF2B5EF4-FFF2-40B4-BE49-F238E27FC236}">
                <a16:creationId xmlns:a16="http://schemas.microsoft.com/office/drawing/2014/main" id="{F99A865F-3DCD-4938-A311-BB1632B11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" t="1653" r="13321" b="1653"/>
          <a:stretch>
            <a:fillRect/>
          </a:stretch>
        </p:blipFill>
        <p:spPr bwMode="auto">
          <a:xfrm>
            <a:off x="906069" y="1885949"/>
            <a:ext cx="6856806" cy="446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34FF41-E8A1-424E-BE5D-83D5CFC9A19B}"/>
              </a:ext>
            </a:extLst>
          </p:cNvPr>
          <p:cNvSpPr/>
          <p:nvPr/>
        </p:nvSpPr>
        <p:spPr>
          <a:xfrm>
            <a:off x="667944" y="970687"/>
            <a:ext cx="74676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Segoe Print" panose="02000600000000000000" pitchFamily="2" charset="0"/>
              </a:rPr>
              <a:t>An informative presentation about forming nouns using a range of prefixes</a:t>
            </a:r>
          </a:p>
          <a:p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9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89ECEC2-635B-46F1-A3D5-4E6C1D40868F}"/>
              </a:ext>
            </a:extLst>
          </p:cNvPr>
          <p:cNvSpPr txBox="1"/>
          <p:nvPr/>
        </p:nvSpPr>
        <p:spPr>
          <a:xfrm>
            <a:off x="1524000" y="1724025"/>
            <a:ext cx="6305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latin typeface="Segoe Print" panose="02000600000000000000" pitchFamily="2" charset="0"/>
              </a:rPr>
              <a:t>What is a prefix?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326D38-4E3D-4877-B3E7-D26EB822F034}"/>
              </a:ext>
            </a:extLst>
          </p:cNvPr>
          <p:cNvSpPr txBox="1"/>
          <p:nvPr/>
        </p:nvSpPr>
        <p:spPr>
          <a:xfrm>
            <a:off x="762000" y="2667000"/>
            <a:ext cx="78295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egoe Print" panose="02000600000000000000" pitchFamily="2" charset="0"/>
              </a:rPr>
              <a:t>A  </a:t>
            </a:r>
            <a:r>
              <a:rPr lang="en-GB" sz="2400" b="1" dirty="0">
                <a:latin typeface="Segoe Print" panose="02000600000000000000" pitchFamily="2" charset="0"/>
              </a:rPr>
              <a:t>prefix</a:t>
            </a:r>
            <a:r>
              <a:rPr lang="en-GB" sz="2400" dirty="0">
                <a:latin typeface="Segoe Print" panose="02000600000000000000" pitchFamily="2" charset="0"/>
              </a:rPr>
              <a:t> is a group of letters that is added to the </a:t>
            </a:r>
            <a:r>
              <a:rPr lang="en-GB" sz="2400" b="1" dirty="0">
                <a:latin typeface="Segoe Print" panose="02000600000000000000" pitchFamily="2" charset="0"/>
              </a:rPr>
              <a:t>beginning</a:t>
            </a:r>
            <a:r>
              <a:rPr lang="en-GB" sz="2400" dirty="0">
                <a:latin typeface="Segoe Print" panose="02000600000000000000" pitchFamily="2" charset="0"/>
              </a:rPr>
              <a:t> of a word to change its meaning.</a:t>
            </a:r>
          </a:p>
          <a:p>
            <a:endParaRPr lang="en-GB" sz="2400" dirty="0">
              <a:latin typeface="Segoe Print" panose="02000600000000000000" pitchFamily="2" charset="0"/>
            </a:endParaRPr>
          </a:p>
          <a:p>
            <a:r>
              <a:rPr lang="en-GB" sz="2400" dirty="0">
                <a:latin typeface="Segoe Print" panose="02000600000000000000" pitchFamily="2" charset="0"/>
              </a:rPr>
              <a:t>It is similar to a </a:t>
            </a:r>
            <a:r>
              <a:rPr lang="en-GB" sz="2400" b="1" dirty="0">
                <a:latin typeface="Segoe Print" panose="02000600000000000000" pitchFamily="2" charset="0"/>
              </a:rPr>
              <a:t>suffix</a:t>
            </a:r>
            <a:r>
              <a:rPr lang="en-GB" sz="2400" dirty="0">
                <a:latin typeface="Segoe Print" panose="02000600000000000000" pitchFamily="2" charset="0"/>
              </a:rPr>
              <a:t>, which is added to the </a:t>
            </a:r>
            <a:r>
              <a:rPr lang="en-GB" sz="2400" b="1" dirty="0">
                <a:latin typeface="Segoe Print" panose="02000600000000000000" pitchFamily="2" charset="0"/>
              </a:rPr>
              <a:t>end</a:t>
            </a:r>
            <a:r>
              <a:rPr lang="en-GB" sz="2400" dirty="0">
                <a:latin typeface="Segoe Print" panose="02000600000000000000" pitchFamily="2" charset="0"/>
              </a:rPr>
              <a:t> of a word.</a:t>
            </a:r>
          </a:p>
          <a:p>
            <a:endParaRPr lang="en-GB" sz="2400" dirty="0">
              <a:latin typeface="Segoe Print" panose="02000600000000000000" pitchFamily="2" charset="0"/>
            </a:endParaRPr>
          </a:p>
          <a:p>
            <a:r>
              <a:rPr lang="en-GB" sz="2400" dirty="0">
                <a:latin typeface="Segoe Print" panose="02000600000000000000" pitchFamily="2" charset="0"/>
              </a:rPr>
              <a:t>Prefixes are added to a </a:t>
            </a:r>
            <a:r>
              <a:rPr lang="en-GB" sz="2400" b="1" dirty="0">
                <a:latin typeface="Segoe Print" panose="02000600000000000000" pitchFamily="2" charset="0"/>
              </a:rPr>
              <a:t>root word;</a:t>
            </a:r>
            <a:r>
              <a:rPr lang="en-GB" sz="2400" dirty="0">
                <a:latin typeface="Segoe Print" panose="02000600000000000000" pitchFamily="2" charset="0"/>
              </a:rPr>
              <a:t> a word that makes sense on its own but can also have prefixes and suffixes added to it.</a:t>
            </a:r>
          </a:p>
        </p:txBody>
      </p:sp>
    </p:spTree>
    <p:extLst>
      <p:ext uri="{BB962C8B-B14F-4D97-AF65-F5344CB8AC3E}">
        <p14:creationId xmlns:p14="http://schemas.microsoft.com/office/powerpoint/2010/main" val="3248721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82964-9C65-4B3B-9172-F4119A485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Segoe Print" panose="02000600000000000000" pitchFamily="2" charset="0"/>
              </a:rPr>
              <a:t>What is a noun?</a:t>
            </a:r>
            <a:br>
              <a:rPr lang="en-GB" u="sng" dirty="0">
                <a:latin typeface="Segoe Print" panose="02000600000000000000" pitchFamily="2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8D7D9-9171-43C6-82B0-FDC72C0B6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190875"/>
            <a:ext cx="7886700" cy="2905125"/>
          </a:xfrm>
        </p:spPr>
        <p:txBody>
          <a:bodyPr>
            <a:normAutofit/>
          </a:bodyPr>
          <a:lstStyle/>
          <a:p>
            <a:r>
              <a:rPr lang="en-GB" dirty="0">
                <a:latin typeface="Segoe Print" panose="02000600000000000000" pitchFamily="2" charset="0"/>
              </a:rPr>
              <a:t>Nouns are words used to refer to people, places, things and ideas. </a:t>
            </a:r>
          </a:p>
          <a:p>
            <a:endParaRPr lang="en-GB" dirty="0">
              <a:solidFill>
                <a:schemeClr val="accent2"/>
              </a:solidFill>
              <a:latin typeface="Segoe Print" panose="02000600000000000000" pitchFamily="2" charset="0"/>
            </a:endParaRPr>
          </a:p>
          <a:p>
            <a:r>
              <a:rPr lang="en-GB" dirty="0">
                <a:solidFill>
                  <a:schemeClr val="accent2"/>
                </a:solidFill>
                <a:latin typeface="Segoe Print" panose="02000600000000000000" pitchFamily="2" charset="0"/>
              </a:rPr>
              <a:t>Can you think of any nouns?</a:t>
            </a:r>
            <a:endParaRPr lang="en-GB" dirty="0">
              <a:latin typeface="Segoe Print" panose="02000600000000000000" pitchFamily="2" charset="0"/>
            </a:endParaRPr>
          </a:p>
          <a:p>
            <a:endParaRPr lang="en-GB" dirty="0">
              <a:latin typeface="Segoe Print" panose="02000600000000000000" pitchFamily="2" charset="0"/>
            </a:endParaRPr>
          </a:p>
          <a:p>
            <a:r>
              <a:rPr lang="en-GB" dirty="0">
                <a:latin typeface="Segoe Print" panose="02000600000000000000" pitchFamily="2" charset="0"/>
              </a:rPr>
              <a:t>Prefixes can be used to form nouns.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249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53552-5BD2-4339-8AFB-5317F7842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114426"/>
            <a:ext cx="8128000" cy="1325563"/>
          </a:xfrm>
        </p:spPr>
        <p:txBody>
          <a:bodyPr/>
          <a:lstStyle/>
          <a:p>
            <a:r>
              <a:rPr lang="en-GB" dirty="0">
                <a:latin typeface="Segoe Print" panose="02000600000000000000" pitchFamily="2" charset="0"/>
              </a:rPr>
              <a:t>Nouns formed with prefixes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B23FB-35CC-4BED-BD92-7451FA8CF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85975"/>
            <a:ext cx="7886700" cy="4090987"/>
          </a:xfrm>
        </p:spPr>
        <p:txBody>
          <a:bodyPr/>
          <a:lstStyle/>
          <a:p>
            <a:r>
              <a:rPr lang="en-GB" dirty="0">
                <a:latin typeface="Segoe Print" panose="02000600000000000000" pitchFamily="2" charset="0"/>
              </a:rPr>
              <a:t>This table shows some prefixes which may be used to form nouns with meanings and examples.</a:t>
            </a:r>
          </a:p>
          <a:p>
            <a:endParaRPr lang="en-GB" dirty="0"/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8122A6C-3F88-4AF1-9BE2-A4FF2FF96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5" y="3181349"/>
            <a:ext cx="9010669" cy="299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3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38136-F943-43CA-AF77-E918A5A6A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C9672-BBCB-4615-A9F3-9B3F5F85B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CA32FF4-655E-482B-93F8-4EF335B04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488" y="-242889"/>
            <a:ext cx="9578976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469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828A2-1D07-41F6-8719-594DCFF73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D85C9-7D57-4944-9384-A40FBD5E3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CDB34F2-E7BA-4170-A652-4F506C5EB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3" y="121443"/>
            <a:ext cx="9578976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470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377D-29B8-4BE3-B621-DB36B7CFB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DC60B-D6BB-4647-9A03-47ACEC058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C81A5B-40CE-4A36-8203-5AA6B1998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488" y="-171450"/>
            <a:ext cx="9578976" cy="662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207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EA84A-6B6F-4E72-A8EA-28F2DDAD6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076B9-8676-44D0-AE5C-4F85BA305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7A4A3B-1C99-457E-816E-1ECF9B076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488" y="-171450"/>
            <a:ext cx="9578976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64878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772</TotalTime>
  <Words>339</Words>
  <Application>Microsoft Office PowerPoint</Application>
  <PresentationFormat>On-screen Show (4:3)</PresentationFormat>
  <Paragraphs>51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Gotham</vt:lpstr>
      <vt:lpstr>Gotham Book</vt:lpstr>
      <vt:lpstr>Levenim MT</vt:lpstr>
      <vt:lpstr>Please write me a song</vt:lpstr>
      <vt:lpstr>Segoe Print</vt:lpstr>
      <vt:lpstr>Title slide</vt:lpstr>
      <vt:lpstr>Slides</vt:lpstr>
      <vt:lpstr>Year 3 SPAG</vt:lpstr>
      <vt:lpstr>PowerPoint Presentation</vt:lpstr>
      <vt:lpstr>PowerPoint Presentation</vt:lpstr>
      <vt:lpstr>What is a noun? </vt:lpstr>
      <vt:lpstr>Nouns formed with prefixes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go!</vt:lpstr>
      <vt:lpstr>Nouns formed with prefixes</vt:lpstr>
      <vt:lpstr>Can you spot the nouns which contain a prefix in this text?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Willgoose</dc:creator>
  <cp:lastModifiedBy>Sarah Willgoose</cp:lastModifiedBy>
  <cp:revision>79</cp:revision>
  <dcterms:created xsi:type="dcterms:W3CDTF">2017-06-27T15:09:43Z</dcterms:created>
  <dcterms:modified xsi:type="dcterms:W3CDTF">2018-02-03T15:42:31Z</dcterms:modified>
</cp:coreProperties>
</file>