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62" r:id="rId2"/>
  </p:sldMasterIdLst>
  <p:notesMasterIdLst>
    <p:notesMasterId r:id="rId12"/>
  </p:notesMasterIdLst>
  <p:handoutMasterIdLst>
    <p:handoutMasterId r:id="rId13"/>
  </p:handoutMasterIdLst>
  <p:sldIdLst>
    <p:sldId id="342" r:id="rId3"/>
    <p:sldId id="311" r:id="rId4"/>
    <p:sldId id="312" r:id="rId5"/>
    <p:sldId id="313" r:id="rId6"/>
    <p:sldId id="314" r:id="rId7"/>
    <p:sldId id="315" r:id="rId8"/>
    <p:sldId id="316" r:id="rId9"/>
    <p:sldId id="317" r:id="rId10"/>
    <p:sldId id="31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8E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97"/>
    <p:restoredTop sz="67345" autoAdjust="0"/>
  </p:normalViewPr>
  <p:slideViewPr>
    <p:cSldViewPr snapToGrid="0" snapToObjects="1">
      <p:cViewPr varScale="1">
        <p:scale>
          <a:sx n="61" d="100"/>
          <a:sy n="61" d="100"/>
        </p:scale>
        <p:origin x="1662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2" d="100"/>
          <a:sy n="82" d="100"/>
        </p:scale>
        <p:origin x="2928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B06537-7A6D-AE48-8835-DADFC7FA5A71}" type="datetimeFigureOut">
              <a:rPr lang="en-US" smtClean="0"/>
              <a:t>1/24/2018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469170-F8B4-754D-AD68-32C90554A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856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E4DA8E-9E6D-ED4F-B068-49B17AB22E2E}" type="datetimeFigureOut">
              <a:rPr lang="en-US" smtClean="0"/>
              <a:t>1/24/2018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D82436-5DD0-124E-81ED-DDD3123492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404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9pPr>
          </a:lstStyle>
          <a:p>
            <a:pPr>
              <a:spcBef>
                <a:spcPct val="0"/>
              </a:spcBef>
            </a:pPr>
            <a:fld id="{5FA9F6A7-BE04-F74B-8501-9F645453817B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97146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628650" y="4063999"/>
            <a:ext cx="7886700" cy="2112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Sub headings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80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854077"/>
          </a:xfrm>
        </p:spPr>
        <p:txBody>
          <a:bodyPr anchor="b">
            <a:normAutofit/>
          </a:bodyPr>
          <a:lstStyle>
            <a:lvl1pPr algn="ctr"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4" y="0"/>
            <a:ext cx="9178209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0" y="5295901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C180707-C7AB-FF4A-A9A1-97DDEF4AED7F}" type="datetimeFigureOut">
              <a:rPr lang="en-GB" altLang="en-US"/>
              <a:pPr/>
              <a:t>24/01/2018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785390F2-2B8E-BD47-8D65-3BA0EEF921C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10746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emf"/><Relationship Id="rId5" Type="http://schemas.openxmlformats.org/officeDocument/2006/relationships/image" Target="../media/image1.emf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theme" Target="../theme/theme2.xml"/><Relationship Id="rId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295526"/>
            <a:ext cx="8128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3" y="0"/>
            <a:ext cx="9166806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-11403" y="5295901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6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1" r:id="rId2"/>
    <p:sldLayoutId id="2147483664" r:id="rId3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Gotham" charset="0"/>
          <a:ea typeface="Gotham" charset="0"/>
          <a:cs typeface="Gotham" charset="0"/>
        </a:defRPr>
      </a:lvl1pPr>
    </p:titleStyle>
    <p:bodyStyle>
      <a:lvl1pPr marL="0" indent="0" algn="ctr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3" y="0"/>
            <a:ext cx="9144000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-22806" y="5395912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26725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9947" y="2290314"/>
            <a:ext cx="8229600" cy="2454216"/>
          </a:xfrm>
        </p:spPr>
        <p:txBody>
          <a:bodyPr/>
          <a:lstStyle/>
          <a:p>
            <a:r>
              <a:rPr lang="en-GB" sz="4400" i="1" dirty="0" smtClean="0">
                <a:latin typeface="Segoe Print" charset="0"/>
                <a:ea typeface="Segoe Print" charset="0"/>
                <a:cs typeface="Segoe Print" charset="0"/>
              </a:rPr>
              <a:t>Using </a:t>
            </a:r>
            <a:r>
              <a:rPr lang="en-GB" sz="4400" i="1" dirty="0">
                <a:latin typeface="Segoe Print" charset="0"/>
                <a:ea typeface="Segoe Print" charset="0"/>
                <a:cs typeface="Segoe Print" charset="0"/>
              </a:rPr>
              <a:t>conjunctions, adverbs and prepositions to express time and cause</a:t>
            </a:r>
          </a:p>
          <a:p>
            <a:endParaRPr lang="en-GB" sz="4400" i="1" dirty="0">
              <a:latin typeface="Segoe Print" charset="0"/>
              <a:ea typeface="Segoe Print" charset="0"/>
              <a:cs typeface="Segoe Print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1850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loud Callout 9"/>
          <p:cNvSpPr/>
          <p:nvPr/>
        </p:nvSpPr>
        <p:spPr>
          <a:xfrm>
            <a:off x="-73025" y="4718050"/>
            <a:ext cx="2124075" cy="1296987"/>
          </a:xfrm>
          <a:prstGeom prst="cloudCallout">
            <a:avLst>
              <a:gd name="adj1" fmla="val 69522"/>
              <a:gd name="adj2" fmla="val 55605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en-GB" altLang="en-US">
              <a:solidFill>
                <a:srgbClr val="FFFFFF"/>
              </a:solidFill>
              <a:latin typeface="Segoe Print" charset="0"/>
              <a:ea typeface="Segoe Print" charset="0"/>
              <a:cs typeface="Segoe Print" charset="0"/>
            </a:endParaRPr>
          </a:p>
        </p:txBody>
      </p:sp>
      <p:pic>
        <p:nvPicPr>
          <p:cNvPr id="1026" name="Picture 2" descr="http://amerenglish-grammar-2.webs.com/exercise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916113"/>
            <a:ext cx="1439862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523331" y="1096169"/>
            <a:ext cx="5921814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dirty="0">
                <a:solidFill>
                  <a:srgbClr val="0070C0"/>
                </a:solidFill>
                <a:latin typeface="Segoe Print" charset="0"/>
                <a:ea typeface="Segoe Print" charset="0"/>
                <a:cs typeface="Segoe Print" charset="0"/>
              </a:rPr>
              <a:t>Time conjunctions tell us </a:t>
            </a:r>
            <a:r>
              <a:rPr lang="en-GB" altLang="en-US" sz="2800" b="1" dirty="0">
                <a:solidFill>
                  <a:srgbClr val="0070C0"/>
                </a:solidFill>
                <a:latin typeface="Segoe Print" charset="0"/>
                <a:ea typeface="Segoe Print" charset="0"/>
                <a:cs typeface="Segoe Print" charset="0"/>
              </a:rPr>
              <a:t>when</a:t>
            </a:r>
            <a:r>
              <a:rPr lang="en-GB" altLang="en-US" sz="2800" dirty="0">
                <a:solidFill>
                  <a:srgbClr val="0070C0"/>
                </a:solidFill>
                <a:latin typeface="Segoe Print" charset="0"/>
                <a:ea typeface="Segoe Print" charset="0"/>
                <a:cs typeface="Segoe Print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dirty="0">
                <a:solidFill>
                  <a:srgbClr val="0070C0"/>
                </a:solidFill>
                <a:latin typeface="Segoe Print" charset="0"/>
                <a:ea typeface="Segoe Print" charset="0"/>
                <a:cs typeface="Segoe Print" charset="0"/>
              </a:rPr>
              <a:t>something is happening</a:t>
            </a:r>
            <a:r>
              <a:rPr lang="en-GB" altLang="en-US" sz="1800" dirty="0">
                <a:solidFill>
                  <a:srgbClr val="0070C0"/>
                </a:solidFill>
                <a:latin typeface="Segoe Print" charset="0"/>
                <a:ea typeface="Segoe Print" charset="0"/>
                <a:cs typeface="Segoe Print" charset="0"/>
              </a:rPr>
              <a:t>.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559110" y="2332037"/>
            <a:ext cx="4937570" cy="95410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solidFill>
                  <a:srgbClr val="FF0000"/>
                </a:solidFill>
                <a:latin typeface="Segoe Print" charset="0"/>
                <a:ea typeface="Segoe Print" charset="0"/>
                <a:cs typeface="Segoe Print" charset="0"/>
              </a:rPr>
              <a:t>Before</a:t>
            </a:r>
            <a:r>
              <a:rPr lang="en-GB" altLang="en-US" sz="2400">
                <a:latin typeface="Segoe Print" charset="0"/>
                <a:ea typeface="Segoe Print" charset="0"/>
                <a:cs typeface="Segoe Print" charset="0"/>
              </a:rPr>
              <a:t> she plays netball</a:t>
            </a:r>
            <a:r>
              <a:rPr lang="en-GB" altLang="en-US">
                <a:solidFill>
                  <a:srgbClr val="FF0000"/>
                </a:solidFill>
                <a:latin typeface="Segoe Print" charset="0"/>
                <a:ea typeface="Segoe Print" charset="0"/>
                <a:cs typeface="Segoe Print" charset="0"/>
              </a:rPr>
              <a:t>,</a:t>
            </a:r>
            <a:r>
              <a:rPr lang="en-GB" altLang="en-US" sz="2400">
                <a:latin typeface="Segoe Print" charset="0"/>
                <a:ea typeface="Segoe Print" charset="0"/>
                <a:cs typeface="Segoe Print" charset="0"/>
              </a:rPr>
              <a:t> Kate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Segoe Print" charset="0"/>
                <a:ea typeface="Segoe Print" charset="0"/>
                <a:cs typeface="Segoe Print" charset="0"/>
              </a:rPr>
              <a:t>always does a warm-up.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513806" y="3594654"/>
            <a:ext cx="6172994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solidFill>
                  <a:srgbClr val="0070C0"/>
                </a:solidFill>
                <a:latin typeface="Segoe Print" charset="0"/>
                <a:ea typeface="Segoe Print" charset="0"/>
                <a:cs typeface="Segoe Print" charset="0"/>
              </a:rPr>
              <a:t> Conjunctions such as ‘</a:t>
            </a:r>
            <a:r>
              <a:rPr lang="en-GB" altLang="en-US" sz="2400" b="1">
                <a:solidFill>
                  <a:srgbClr val="0070C0"/>
                </a:solidFill>
                <a:latin typeface="Segoe Print" charset="0"/>
                <a:ea typeface="Segoe Print" charset="0"/>
                <a:cs typeface="Segoe Print" charset="0"/>
              </a:rPr>
              <a:t>because’ </a:t>
            </a:r>
            <a:r>
              <a:rPr lang="en-GB" altLang="en-US" sz="2400">
                <a:solidFill>
                  <a:srgbClr val="0070C0"/>
                </a:solidFill>
                <a:latin typeface="Segoe Print" charset="0"/>
                <a:ea typeface="Segoe Print" charset="0"/>
                <a:cs typeface="Segoe Print" charset="0"/>
              </a:rPr>
              <a:t>and </a:t>
            </a:r>
            <a:r>
              <a:rPr lang="en-GB" altLang="en-US" sz="2400" b="1">
                <a:solidFill>
                  <a:srgbClr val="0070C0"/>
                </a:solidFill>
                <a:latin typeface="Segoe Print" charset="0"/>
                <a:ea typeface="Segoe Print" charset="0"/>
                <a:cs typeface="Segoe Print" charset="0"/>
              </a:rPr>
              <a:t>‘so’ </a:t>
            </a:r>
            <a:r>
              <a:rPr lang="en-GB" altLang="en-US" sz="2400">
                <a:solidFill>
                  <a:srgbClr val="0070C0"/>
                </a:solidFill>
                <a:latin typeface="Segoe Print" charset="0"/>
                <a:ea typeface="Segoe Print" charset="0"/>
                <a:cs typeface="Segoe Print" charset="0"/>
              </a:rPr>
              <a:t>link something happening with the cause or reason.</a:t>
            </a:r>
            <a:r>
              <a:rPr lang="en-GB" altLang="en-US" sz="1800">
                <a:solidFill>
                  <a:srgbClr val="0070C0"/>
                </a:solidFill>
                <a:latin typeface="Segoe Print" charset="0"/>
                <a:ea typeface="Segoe Print" charset="0"/>
                <a:cs typeface="Segoe Print" charset="0"/>
              </a:rPr>
              <a:t>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dirty="0">
                <a:solidFill>
                  <a:srgbClr val="0070C0"/>
                </a:solidFill>
                <a:latin typeface="Segoe Print" charset="0"/>
                <a:ea typeface="Segoe Print" charset="0"/>
                <a:cs typeface="Segoe Print" charset="0"/>
              </a:rPr>
              <a:t>.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559110" y="5033618"/>
            <a:ext cx="6518131" cy="95410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solidFill>
                  <a:srgbClr val="FF0000"/>
                </a:solidFill>
                <a:latin typeface="Segoe Print" charset="0"/>
                <a:ea typeface="Segoe Print" charset="0"/>
                <a:cs typeface="Segoe Print" charset="0"/>
              </a:rPr>
              <a:t>Because</a:t>
            </a:r>
            <a:r>
              <a:rPr lang="en-GB" altLang="en-US" sz="2400">
                <a:latin typeface="Segoe Print" charset="0"/>
                <a:ea typeface="Segoe Print" charset="0"/>
                <a:cs typeface="Segoe Print" charset="0"/>
              </a:rPr>
              <a:t> she doesn’t want to get injured</a:t>
            </a:r>
            <a:r>
              <a:rPr lang="en-GB" altLang="en-US">
                <a:solidFill>
                  <a:srgbClr val="FF0000"/>
                </a:solidFill>
                <a:latin typeface="Segoe Print" charset="0"/>
                <a:ea typeface="Segoe Print" charset="0"/>
                <a:cs typeface="Segoe Print" charset="0"/>
              </a:rPr>
              <a:t>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dirty="0">
                <a:latin typeface="Segoe Print" charset="0"/>
                <a:ea typeface="Segoe Print" charset="0"/>
                <a:cs typeface="Segoe Print" charset="0"/>
              </a:rPr>
              <a:t>Kate always does a warm-up.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275819" y="5071029"/>
            <a:ext cx="171232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>
                <a:solidFill>
                  <a:srgbClr val="FF0000"/>
                </a:solidFill>
                <a:latin typeface="Segoe Print" charset="0"/>
                <a:ea typeface="Segoe Print" charset="0"/>
                <a:cs typeface="Segoe Print" charset="0"/>
              </a:rPr>
              <a:t>Remember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 dirty="0">
                <a:solidFill>
                  <a:srgbClr val="FF0000"/>
                </a:solidFill>
                <a:latin typeface="Segoe Print" charset="0"/>
                <a:ea typeface="Segoe Print" charset="0"/>
                <a:cs typeface="Segoe Print" charset="0"/>
              </a:rPr>
              <a:t>the comma</a:t>
            </a:r>
            <a:r>
              <a:rPr lang="en-GB" altLang="en-US" sz="1800" dirty="0">
                <a:solidFill>
                  <a:srgbClr val="FF0000"/>
                </a:solidFill>
                <a:latin typeface="Segoe Print" charset="0"/>
                <a:ea typeface="Segoe Print" charset="0"/>
                <a:cs typeface="Segoe Print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953449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" grpId="0"/>
      <p:bldP spid="6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872514" y="255974"/>
            <a:ext cx="6845144" cy="646331"/>
          </a:xfrm>
          <a:prstGeom prst="rect">
            <a:avLst/>
          </a:prstGeom>
          <a:solidFill>
            <a:srgbClr val="FFFF00"/>
          </a:solidFill>
          <a:ln w="28575">
            <a:solidFill>
              <a:srgbClr val="0070C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3600">
                <a:solidFill>
                  <a:srgbClr val="0070C0"/>
                </a:solidFill>
                <a:latin typeface="Segoe Print" charset="0"/>
                <a:ea typeface="Segoe Print" charset="0"/>
                <a:cs typeface="Segoe Print" charset="0"/>
              </a:rPr>
              <a:t>Time and cause conjunctions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372225" y="2420938"/>
            <a:ext cx="17219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b="1">
                <a:solidFill>
                  <a:srgbClr val="0070C0"/>
                </a:solidFill>
                <a:latin typeface="Segoe Print" charset="0"/>
                <a:ea typeface="Segoe Print" charset="0"/>
                <a:cs typeface="Segoe Print" charset="0"/>
              </a:rPr>
              <a:t>So that.....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116013" y="2205038"/>
            <a:ext cx="143500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b="1">
                <a:solidFill>
                  <a:srgbClr val="0070C0"/>
                </a:solidFill>
                <a:latin typeface="Segoe Print" charset="0"/>
                <a:ea typeface="Segoe Print" charset="0"/>
                <a:cs typeface="Segoe Print" charset="0"/>
              </a:rPr>
              <a:t>When.....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042988" y="2997200"/>
            <a:ext cx="15552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b="1">
                <a:solidFill>
                  <a:srgbClr val="0070C0"/>
                </a:solidFill>
                <a:latin typeface="Segoe Print" charset="0"/>
                <a:ea typeface="Segoe Print" charset="0"/>
                <a:cs typeface="Segoe Print" charset="0"/>
              </a:rPr>
              <a:t>Before.....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042988" y="4797425"/>
            <a:ext cx="138050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b="1">
                <a:solidFill>
                  <a:srgbClr val="0070C0"/>
                </a:solidFill>
                <a:latin typeface="Segoe Print" charset="0"/>
                <a:ea typeface="Segoe Print" charset="0"/>
                <a:cs typeface="Segoe Print" charset="0"/>
              </a:rPr>
              <a:t>After.....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042988" y="3860800"/>
            <a:ext cx="14077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b="1">
                <a:solidFill>
                  <a:srgbClr val="0070C0"/>
                </a:solidFill>
                <a:latin typeface="Segoe Print" charset="0"/>
                <a:ea typeface="Segoe Print" charset="0"/>
                <a:cs typeface="Segoe Print" charset="0"/>
              </a:rPr>
              <a:t>While.....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6372225" y="3068638"/>
            <a:ext cx="176522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b="1">
                <a:solidFill>
                  <a:srgbClr val="0070C0"/>
                </a:solidFill>
                <a:latin typeface="Segoe Print" charset="0"/>
                <a:ea typeface="Segoe Print" charset="0"/>
                <a:cs typeface="Segoe Print" charset="0"/>
              </a:rPr>
              <a:t>Because.....</a:t>
            </a:r>
          </a:p>
        </p:txBody>
      </p:sp>
      <p:pic>
        <p:nvPicPr>
          <p:cNvPr id="6146" name="Picture 2" descr="http://thumbs.dreamstime.com/x/cartoon-clock-1742045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70" t="6720" r="4060" b="5920"/>
          <a:stretch>
            <a:fillRect/>
          </a:stretch>
        </p:blipFill>
        <p:spPr bwMode="auto">
          <a:xfrm>
            <a:off x="179388" y="981075"/>
            <a:ext cx="1008062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9" name="Rectangle 14"/>
          <p:cNvSpPr>
            <a:spLocks noChangeArrowheads="1"/>
          </p:cNvSpPr>
          <p:nvPr/>
        </p:nvSpPr>
        <p:spPr bwMode="auto">
          <a:xfrm>
            <a:off x="1476375" y="1557338"/>
            <a:ext cx="107273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>
                <a:solidFill>
                  <a:srgbClr val="FF0000"/>
                </a:solidFill>
                <a:latin typeface="Segoe Print" charset="0"/>
                <a:ea typeface="Segoe Print" charset="0"/>
                <a:cs typeface="Segoe Print" charset="0"/>
              </a:rPr>
              <a:t>Time</a:t>
            </a:r>
          </a:p>
        </p:txBody>
      </p:sp>
      <p:sp>
        <p:nvSpPr>
          <p:cNvPr id="15370" name="Rectangle 15"/>
          <p:cNvSpPr>
            <a:spLocks noChangeArrowheads="1"/>
          </p:cNvSpPr>
          <p:nvPr/>
        </p:nvSpPr>
        <p:spPr bwMode="auto">
          <a:xfrm>
            <a:off x="6516688" y="1557338"/>
            <a:ext cx="120097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>
                <a:solidFill>
                  <a:srgbClr val="FF0000"/>
                </a:solidFill>
                <a:latin typeface="Segoe Print" charset="0"/>
                <a:ea typeface="Segoe Print" charset="0"/>
                <a:cs typeface="Segoe Print" charset="0"/>
              </a:rPr>
              <a:t>Cause</a:t>
            </a:r>
          </a:p>
        </p:txBody>
      </p:sp>
    </p:spTree>
    <p:extLst>
      <p:ext uri="{BB962C8B-B14F-4D97-AF65-F5344CB8AC3E}">
        <p14:creationId xmlns:p14="http://schemas.microsoft.com/office/powerpoint/2010/main" val="239199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457200" y="1695450"/>
            <a:ext cx="8229600" cy="4686300"/>
          </a:xfrm>
          <a:solidFill>
            <a:srgbClr val="FFFF00"/>
          </a:solidFill>
        </p:spPr>
        <p:txBody>
          <a:bodyPr/>
          <a:lstStyle/>
          <a:p>
            <a:pPr eaLnBrk="1" hangingPunct="1"/>
            <a:r>
              <a:rPr lang="en-GB" altLang="en-US" sz="6600" b="1" dirty="0">
                <a:solidFill>
                  <a:srgbClr val="0070C0"/>
                </a:solidFill>
                <a:latin typeface="Segoe Print" charset="0"/>
                <a:ea typeface="Segoe Print" charset="0"/>
                <a:cs typeface="Segoe Print" charset="0"/>
              </a:rPr>
              <a:t>Can you match the beginnings and ends of these sentences?</a:t>
            </a:r>
          </a:p>
        </p:txBody>
      </p:sp>
      <p:sp>
        <p:nvSpPr>
          <p:cNvPr id="16386" name="TextBox 21"/>
          <p:cNvSpPr txBox="1">
            <a:spLocks noChangeArrowheads="1"/>
          </p:cNvSpPr>
          <p:nvPr/>
        </p:nvSpPr>
        <p:spPr bwMode="auto">
          <a:xfrm>
            <a:off x="4572000" y="5300663"/>
            <a:ext cx="2492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>
                <a:solidFill>
                  <a:srgbClr val="002060"/>
                </a:solidFill>
                <a:latin typeface="Comic Sans MS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0727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>
          <a:xfrm>
            <a:off x="204908" y="195262"/>
            <a:ext cx="7391280" cy="1257301"/>
          </a:xfrm>
          <a:solidFill>
            <a:srgbClr val="FFFF00"/>
          </a:solidFill>
          <a:ln w="38100">
            <a:solidFill>
              <a:srgbClr val="0070C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GB" altLang="en-US" sz="3600" b="1">
                <a:solidFill>
                  <a:srgbClr val="0070C0"/>
                </a:solidFill>
                <a:latin typeface="Segoe Print" charset="0"/>
                <a:ea typeface="Segoe Print" charset="0"/>
                <a:cs typeface="Segoe Print" charset="0"/>
              </a:rPr>
              <a:t>Expressing TIME using conjunctions</a:t>
            </a:r>
          </a:p>
        </p:txBody>
      </p:sp>
      <p:sp>
        <p:nvSpPr>
          <p:cNvPr id="18434" name="TextBox 4"/>
          <p:cNvSpPr txBox="1">
            <a:spLocks noChangeArrowheads="1"/>
          </p:cNvSpPr>
          <p:nvPr/>
        </p:nvSpPr>
        <p:spPr bwMode="auto">
          <a:xfrm>
            <a:off x="0" y="2997200"/>
            <a:ext cx="385394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>
                <a:solidFill>
                  <a:srgbClr val="0070C0"/>
                </a:solidFill>
                <a:latin typeface="Segoe Print" charset="0"/>
                <a:ea typeface="Segoe Print" charset="0"/>
                <a:cs typeface="Segoe Print" charset="0"/>
              </a:rPr>
              <a:t>When Bob heard the alarm</a:t>
            </a:r>
            <a:r>
              <a:rPr lang="en-GB" altLang="en-US">
                <a:solidFill>
                  <a:srgbClr val="FF0000"/>
                </a:solidFill>
                <a:latin typeface="Segoe Print" charset="0"/>
                <a:ea typeface="Segoe Print" charset="0"/>
                <a:cs typeface="Segoe Print" charset="0"/>
              </a:rPr>
              <a:t>,</a:t>
            </a:r>
          </a:p>
        </p:txBody>
      </p:sp>
      <p:sp>
        <p:nvSpPr>
          <p:cNvPr id="18435" name="TextBox 5"/>
          <p:cNvSpPr txBox="1">
            <a:spLocks noChangeArrowheads="1"/>
          </p:cNvSpPr>
          <p:nvPr/>
        </p:nvSpPr>
        <p:spPr bwMode="auto">
          <a:xfrm>
            <a:off x="3058680" y="4860896"/>
            <a:ext cx="608532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>
                <a:solidFill>
                  <a:srgbClr val="002060"/>
                </a:solidFill>
                <a:latin typeface="Segoe Print" charset="0"/>
                <a:ea typeface="Segoe Print" charset="0"/>
                <a:cs typeface="Segoe Print" charset="0"/>
              </a:rPr>
              <a:t>he ran outside the building, screaming loudly.</a:t>
            </a:r>
          </a:p>
        </p:txBody>
      </p:sp>
      <p:sp>
        <p:nvSpPr>
          <p:cNvPr id="18436" name="TextBox 6"/>
          <p:cNvSpPr txBox="1">
            <a:spLocks noChangeArrowheads="1"/>
          </p:cNvSpPr>
          <p:nvPr/>
        </p:nvSpPr>
        <p:spPr bwMode="auto">
          <a:xfrm>
            <a:off x="0" y="5516563"/>
            <a:ext cx="267573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>
                <a:solidFill>
                  <a:srgbClr val="0070C0"/>
                </a:solidFill>
                <a:latin typeface="Segoe Print" charset="0"/>
                <a:ea typeface="Segoe Print" charset="0"/>
                <a:cs typeface="Segoe Print" charset="0"/>
              </a:rPr>
              <a:t>During the winter</a:t>
            </a:r>
            <a:r>
              <a:rPr lang="en-GB" altLang="en-US">
                <a:solidFill>
                  <a:srgbClr val="FF0000"/>
                </a:solidFill>
                <a:latin typeface="Segoe Print" charset="0"/>
                <a:ea typeface="Segoe Print" charset="0"/>
                <a:cs typeface="Segoe Print" charset="0"/>
              </a:rPr>
              <a:t>,</a:t>
            </a:r>
          </a:p>
        </p:txBody>
      </p:sp>
      <p:sp>
        <p:nvSpPr>
          <p:cNvPr id="18437" name="TextBox 7"/>
          <p:cNvSpPr txBox="1">
            <a:spLocks noChangeArrowheads="1"/>
          </p:cNvSpPr>
          <p:nvPr/>
        </p:nvSpPr>
        <p:spPr bwMode="auto">
          <a:xfrm>
            <a:off x="4650632" y="1773178"/>
            <a:ext cx="329930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>
                <a:solidFill>
                  <a:srgbClr val="002060"/>
                </a:solidFill>
                <a:latin typeface="Segoe Print" charset="0"/>
                <a:ea typeface="Segoe Print" charset="0"/>
                <a:cs typeface="Segoe Print" charset="0"/>
              </a:rPr>
              <a:t>some animals hibernate.</a:t>
            </a:r>
          </a:p>
        </p:txBody>
      </p:sp>
      <p:sp>
        <p:nvSpPr>
          <p:cNvPr id="18438" name="AutoShape 4" descr="data:image/jpeg;base64,/9j/4AAQSkZJRgABAQAAAQABAAD/2wCEAAkGBxQHBhQTEhMVFBMVFBYXFRgXGBkVGhkWFhUXGSAYGRwdHDQgGh0mGx4ZIjMiJSkrOjouGCA0ODMtNygtLisBCgoKDg0OGxAQGzQkICY0ODQtLCwsLCw0MTQvLDQsLCwvLywsLCwsLCw0LCwsLCwsLCwsLSwsLCwsLCwsLCwvLP/AABEIAPEA0QMBEQACEQEDEQH/xAAcAAEAAgMBAQEAAAAAAAAAAAAABQYCBAcDAQj/xABHEAABAwIEAgYGBggBDQAAAAABAAIDBBEFBhIhEzEHIkFRYXEUMkJSgZEVI2JyobEWM0N0gpKzwaMXJVNUY3OissPR0tPw/8QAGwEBAAIDAQEAAAAAAAAAAAAAAAMFAgQGBwH/xAA2EQEAAQICBggGAQMFAAAAAAAAAQIDBBEFEhMhMUFRYXGBwdHh8CIyM5GhsQYUUvEVI0JDcv/aAAwDAQACEQMRAD8A7igICAgICAgICAgICAgICAgICAgICAgICAgICAgICAgICAgICAgICAgICAgICAgICAgICAgICAgICAgICAgICAgICAgIMWPD72N7Gx8wgyQEBAQEBAQEBAQEBAQEBAQEBAQEBAQEBAQEEDkiqNfl1st9QllqZGn7ElTK5g8gwtHwQTyAgICAgICAgICAgICAgICAgICAgICCHx7NFHl6O9VUxxbXDSbvI8GC7nfAIKkzpio6mZwgp62oawgF8ULdA1GwuXPBaD9oBB7P6T2W6tFUH70lK3/rlBWMydNMlDTlv0dJHxGPEcj5gBe1rjSwh1iQSA7u70GORukOfDcuU0H0a6RjIWhro543PeAL3EVr3tva6x1ozyzS7C5q6+rOXSl6LpzoKk7wVbbC7jw2Oa0d50yXt8FkiWXBuknDMZkDY6tjXk2DZLxG57BrABPkSgtYNwg+oCAgICAgICAgICAgICAgICCIzLmSnyzQcWpfpBNmNHWfI73WNG7j/wDGwQUmrixXO46zzhVGdwxu9VI2/tkEcK49m4texDlW4nSdmzup+Kerh9/JnFEylME6O8PwdnVpmSv2vJOBM4ke11uq0/dAVLd0piK53Tl2e80kUQ8cenwfDC41DKUOjtqLYQ98erYX4bC6O/ZyUtirH3N9Ez38Py+Tqw5/jeP4K6F3o1TVxvPqua187Ad+bKjs8GlvIbq2szjY+pET35T+Iy/DCdXk5tj2MvrGmIytnjDw9knCETvVtawG3Pcb3sNzYKxhguGSMZo5cMaK+YNDLRMgY2UmYW2dJouXNtZugWBt1g5fbdNvW1qkeLv4qq1Fq1w6+Xn4OgDOLaACKnw6u0N2AbT8FgH2Q4j8gp5xVqndGX4VH+kYu58Vdc/mfJF4viVFj+1XhVaDa3ENMbjyfG7VtztyWM3rNfpklowWkLHy1Zx0Tn4+at0lZJlur04djBja0g+jVrZIgB7vXZoN+8BnnssZpp5S27d67/2UZdcTE+v7djydnZmPhsc0fo9SW6msLg9krRzfTyN6sre/STax7rqNtragICAgICAgICAgICAgICCu5ozGcNlbT00fHrZReOO9msZexmnd7EQO3e49Vu9yMLlym3TNVc5RBEZo7BMqCmrfSquT0utP7V4GmMe5AzlG0b7jc3JvvZczjNJV3vho3U/me3yT00ZPfGc1QYW8sGqaVuxjisS0mxtI4kMj2INnEEjkCocPgbl2Nafhp6Z8OlLbt13KtW3Gc9Xvco2M41VY24iSUwQ7WipnFpPhJMWh7h2WYGXBPdc2tqxh7PyxrT0z5LaxoS5VvvVZR0Rvn7/5RFFhUFAbxQRsI5HTqcPJ7ruHzWxVfuVc1ta0VhbfCjPt3+j3rMYkoCwRmR80jtMMbHEOe/wN9gOZd2BLdNVc557ulFpC/h8Ja30xnPCMo/PU083ZMvlSaonPFrGRhwLSWxRNbJrcyNvaLGQ3dckm+11nbxcVXYop4dLzyNJbfE6sRunqy+0coRsfR9DiWVKd0Z4dQYWvLySWvMg12eOwC9gWjkNw5X9OC17UVUzvdJRo7aWIrpn4mOVZ6rCq0000xjmjA0wSMDopYQOcbmkEEWJ1Nvcdh0laVOBpv17OrdVyz3b+jNoxdu2Jy6OS9U+MMdYSDhEkAEkOYXG2zZBtcnYB4Y49jVW4vR17DT8UblhYxlFzdO6W/URiph0SND2e68B7f5TstOmuqnhLYqt01fNCFkylSucNLXxWdrAhkfGBLazZWtB0skbsQQBy3uLhT04u5HHe16sHbnhuXDJ+bny14oa4tFUG3hlA0sqo2+00exKB60fgSNuVjbriunOFZctzbq1ZXZZsBAQEBAQEBAQEBAQEFdzbmQ4O1kMDBNWz3EEXYLc5ZT7MbeZPbyHeMa66aKZqqnKII3tLCqOPKuFPlqZdc0hD6mdwu+WU7AAAXIF9DI2jlYAXO/LYi/dxt3VojdyjxlPERTCu41miWvu1mqCPcWafrXDvc9p+q7eqwl3LrsILVu2cHas76viq/Eea4weibl7Ku78NPRzny/avtAYwAAAC9gNgLm527ydye07lbFVU1TnLpLNi3Zp1bcZQ+rFK+OcGNJJDQASSeQAFyT4Abr7ETM5Qju3KbVE11cIS2VsI0SGrlaRLI0CNrhYwwncNt2SO9Z/dfTtY3xxV6IjZUcI49byjTelKsVemI4c/CO7n0ykM0jVler/daj+i9QYb61PaqcH9ejtaGCtDcGgAFgIIgPhG0L0HDxlap7HqeFjKxR2Q1syYGzHqDQTokYdUMo2dG/vBG9iQLjwB5gLDE4eLsZxx5IsZhIv05x83LyVzB6x88T45haeI8OdpAs64525FjhfwPdZbmCuxibM0XYzmN0xP7983KXKJoqyncmsNqjRCw1OZf1PWLR/su0gf6M359QizWOo9KaCyibtjvhu4bHTR8Ne+E/DK2eIOaQ5rhcEbghcpMZbpXMTExnCPx/Bm41RhuoxyscHwStuHRSt3DgRva9rj+4BE1i9Nurq5ob9mLtPXyW7o3zW7MeGPjqBoraZ3DqW7bnskbbbS6x5doNtrXt1LllxW9AQEBAQEBAQEBAQQ+Z8eGA0AcGGWeR2inhabOllPJoPstHNzjsACfA/JmIjORVsNpf0YZJWVsnHr6ogEM+yCRTwBx2Y0XJcSBZpc4gC452/duY65s7fyRz8Z8E9FE8I3zKs4nWvxOu4srtThfQG34cQItaMEAk22MhAJufVadK26KKLVGpb755z6dTqNH6Li1/uXd9XKOUevX9msi5EBB8w+hOMYyIz+oh0yTdz331RxfMCRw7gwe0pJr2VvX5zw83F/ynSmzp2FE7+fb6fvLoXrmqx50jMzm2WKv91qP6L1Nhvq09rYwn16O15NFm7L0W1GVER1PVrMZW6Y6o/TJZpUJj9I2JwqRsRpjl8Y3Os1x8WSOAv7sj/dC15q2F6m9yndV4So9LYaMtrHf4eX2aSvHPt3DKoUsjr+q46n9wPbIPH3u/1uerXyum9ExOd+1HbHj7/xYYPFak6lXBPLkV2gn1H6MZ6pa4bRVBFJVcgOv+rkPkQLnuj8VZYS5nTqzyVeNt6tWtHN2dbbSEBAQEBAQEBAQaWNYrFgeFyVE7wyKNt3H8AB3kmwA7SQg55h+IFw+mKy7pZ26KCmaR9XC8ag0dmt7Rre88mg3sAQKfGVV4i5/T0TlEfNPh6dPYmtUTMxERnM8IQ9bWPrqgySuDpHCxIuGht78OMHdrAQD3uIDncmtZlEU0U7O3up/fXLrdHaNjDxr1765/HVHjPg11itRAQeFZMaenJa3W64axo5vke4NawebiB8brO3RrVZNXG4qnDWZuT3dq4YDhv0VhjYyQ5+7pX8tcrt3O+ew7mho7FqYi7tK844cnjWNxNWIvTXM+/XikFA1ERm52nKlX+7TD5xuCmw31ae1s4T69PaykFpD5n816PT8sPWaPlh8X1k1cUoxiOGyRE2EjHMv3agRf4c1Hdo16JpQ37e0t1UdKo4FUuqcNaX+u0lj9wTqbtvY2DrWJHYStvR97a2Iz4xunucZXGUpAGxuOa3WCTwmrELQwmzSQG9zS42DR3NJsGjsJDRsWNHFaa0Vsqtraj4Z/HvktcFisvgq7mxmDCxjWCywHnIwhvg8dZh8tQF/C6obFepXErDEW9e3MLj0Z49+kWS4JXG8rW8Ka/Pix9Ul3cXCzv4lcKRaUBAQEBAQEBB41lUyipXSSOayNjS5znGwDRzJKDlWL5gbj+JMmlYXQxkSUdIerrPs1dVseGznw2kFxFyGlauIqr+Wmcumrwjpn8Qnw+HrvVatEZz749SMqqmXEKwyzvD5LaWho0sYy4OiNtzYXAJJJJIFzs0DTmYiNWndH765nnLsMBo+jDRnO+rnPhHV+2KxWIgICDby9SGtxkyEfV09w37VQ9tif4I3W85j2tWV6rZ2sudX69Xn38r0lrVbCieHufL7rcq5wwgjMzND8AmB5OYWn+Lb+62MJGd6mG3gYzxFMMCblejPWBH0QUySn9AzNUMHqTNbUt+8Tok37y7SbfaCjwM7PEV2+U749++DlNJWdnenr3/AHbauFcxc0PYQQCCCCDyIIsQfAhYXLdNymaauEvsTkkcHxoGs9GlJ4n7F7v2zfdLu2VvI+9s7mSFwOlNG1Ye5OXD37mFxg8XExqVN3o4ldl3PFRSPP1NdqqKff8Aas3kYB36TfyY3vSxc16Ilr4i3s65h1lTIBAQEBAQEBBx7OWT8bznNeWSkipw67aXiy6bA3HELI+u7xv5aUERWYViWBAmXDQ6K5JdRu4gFzueGSXu7yXbnmTe617mH15zzXGD0vOHpijUjLq3T2zx3vDCsYixUHhu3b6zXDS5vmP7i48Vp12qqOLo8Lj7OJj4J39E8ffY31G3RAQYSyGNlwA5xIbG0+1I82a3yvufstcexSW6Yqnfwjir9J4yMJh5rz38vPu4rlhdEMOw9kQOrSN3Hm5xJc558XOJcfNaN67NyuanjmIvTeuTXLaUSAQRWZ36MEf4uib/ADzxs/ut3R8Z4ilY6KpzxVD4vQXqYgIIbMkVhDL7koY77k44f9Xgn+ErXuzs7tu70TlPZKn0va1qIrjluR6vHNvqDxqqZlXAWPbqafwI5EHmCO8KG/YovUalcPsTkiMdxSowqijkcHSyUsrJKWqB67TqaDHUj2mubsXj1iG33JtyWJ0dVha5nlPPl6S29vNdMUzydvyRnGnzjhIlhcBIAOLET1o3HsI7Wk3s7t87ga7FY0BAQEBAQEBAQVjNeRqXMYLy3g1I3ZURANka4Cw1H2222LXdnK3NH2Jmmc4csqRPgeKClrmBkrr8KVv6qcA2u33X8rs25jYXAWjesZfFS6jRmltpMWr3HlPT29f77eO0tVfgFyhnk3cr0v0hV+k3vFGXsgsbh7/Ukm8QOtG3ykPtL7iatnRFuOM8fJ5l/JtKf1FzZ0Tu8PX9RC2KvckICCHzXvhbW+9UUo+AqonH8AVYaLjPE0++a20LGeLp984fV3z059QEGljFIa/CpY2mznMIYe543afg4NPwUOIt7S3NLXxNraWqqffUg2yioja8Cwe1rwORGtodpPiL2+Cs8Ld2tmmvpj/Ljaoyl9U7FrV9fHh0GuV4YOy/MnuAG5+Cgv4i3Yp1q5fYiZ4I3D6+tzC7/N1A+Vm44kotGRyLSSQwd1i89uyosRpaq5E000xl17/T9pYt5N/AeiPFqLGG1Mc9PRv1F12PcS25vpDQ0tc3s0k2tzuqhI7xhvF+j4/SOHxtI4nDLizXbcs1C+m/f+KDZQEBAQEBAQEBBX885ZZmvLz4HdWQdeF/bHK31XA9g7D4EoOP4HWuraD6waZo3OimadiJYzZ3z2O3fbsVbfo1Kt3B22i8XOIsRrfNG6fCe/8AbxxSpNVicNDG8MlqDZ7724cNiXEfbc0OAH/k0rOzTFNM3KuEK3T2kotUTapn/wBeXe6TR0rKKkZHG3SxjQ1o7mtFgPHzVTXXNdU1TzeW3Lk3K5rq4y9lijEBBDZlNzTN96qbfyZBPJ+bArfQtOeI99K9/j1OeLj3z9Ga7d6OICAgrU8Ho072dgeXN+5MXP8AnxOMLDkAzvWWAnUqrtd8dk8fy5LSNnZXp6J3ozGMUGGQjql8jzpijbu57zsAAN+ZHzHep8Zi6cPRnPGeENKmnNecodFkbCKnEwKmqcAeG7eGEW9QN5Pt23uL9l+seTu3a7tevXOcp4jJ0qNgjYA0AACwA2AA7AFG+skBAQEBAQEBAQEBAQcG6TMQjynn+clpLKimjn0N9qcOfH39UODTqI89yortqK8s29gcbVhZqmmM84/PKe57Zcq6bK9AZa6eNtZUWlmB3ewEdSMMA1Na1vZbnccgLaOJi7dq1LcfDHc5vHTiMTcmKYmY5zwznnKS/wAo2G/61/hTf+ta39De6Py0f9OxHR+YbFLnrD6p1m1cY++HR/8AO0LGrB3qf+LGrAX6d80/bKVgjeJGAtIIIuCDcEd4PateYmJylqTExOUsl8fFazDMXZmomDkBUSO8DwtDfmHSfLwV/oGjO7re+Hq6j+M28701e+E+bfXXu8fEHhWV0dC0GWRkYPLW4Mv5XO6wqu0U7qpiO9FXet0TlVVEd7UjzDSyvsKmAk8hxGf91jt7X90fdj/U2f74+8McZh41MJm78K5eWjV9Uba+XdZsneeFYc1HXeiiqm9TOeXHriePmrtJ0UXbWvTMTMfp49FeCNzBnGbEHWdBSngU/aHSho1SDwFyRcftGnYtVVjMRt7s18uXYo6Yyh2hazIQEBAQEBAQEBAQEBAQctzT0cHPOeJZql74aaGOKGLSG6pSAXuc0m4a0F5FyDc37twn8G6LsMweVr46cmRvJ75JHHz9bSPgEEscmYeXkmgpSTzJgjcSTvc3bufFBqYj0eYZiMBa+hgaO+NghPzjsUFExTo5rspzmbB5jLDcl1LMb93qm4Du33TsN3KK7ZouRlVCG9h7d2Mq4e+Ts3x5ljc0tMVRH+sidzFjbU3vF9j2g7HsJp8ThZtTnxhQYvB1WJzjfHT5sJW8fOUzr7RU8DLfae6Z9/PT+Y8F0GgKPhmr3x9HU/xi3lTNXb+8vBGZiznDg8/CaHT1BIAiZ3nkHG2xPcAT4bq4v4ym3ujfK+xOPoszqxvlsYPljGszO1Tvbh1O4cmtBmLT3C+phttu5vkq25irtfGcuxUXcbeucZyjq3LLRdC+GQi8rZqh53c6SVwJJ+5pWs1ElH0VYTG2wom/F8p/EvQRGLdCmH1W9OZqV1iPq3l7TfvD7m3gCEFj6O8qfobl30YyCU8WR5cBpB1Gw2vt1QLi53ugs6AgICAgICAgICAgICAgICAgIMJpBDEXHk0EnyAug/PmPYa+lw2nr6UBtRRYfQTT2abyelum1cQDnawv9lzrnqhfKqYqjKeDGumK6Zpq4S18PzRLmWeWOhicK2rnFhe7YYmQQs4jn2sd2utttz52Blw9zYWtnR90+FuzhrM2rf36nWOj7o5gyfHxCePVu9eZw5X5iMeyO88z2nsEaJdkBAQEBAQEBAQEBAQEBAQEBAQEBAQEBBD5xqfQ8pVkg5spZ3DzETiPxQVrCcPfPR4lCxjC8spqUB+7Legw3Lh2tbxXEt7bEdqDLomyMcl4O8TcN1RK8l7mC9mNsGsDjuRsXch69rbIL2gICAgICAgICAgICAgICAgICAgICAgICCsdJd3ZHqmN9aVrYW/emkZEB83BB65P+slrpL34lfN/hMigt84ygsSAgICAgICAgICAgICAgICAgICAgICAgICCAzi3jUlPH2yVtJ8RFO2cj+WMoGR2WwEuPOSpq5fhJVzPB/lIQT6AgICAgICAgICAgICAgICAgICAgICAgICCvZneG4nRlx2hfPUO+7FSyxn8ZWoNjJcJgyhRtd6wpodX3zG0u/4roJlAQEBAQEBAQEBAQEBAQEBAQEBAQEBAQEBBROkMl5qNPrMwyoib96tlijb+MaC8QxiGINHJoAHkBZBmgICAgICAgICAgICAgICAgICAgICAgICAg57mlwqcdkYLEyVeFUxH+5lfWO+OhxPwQdCQEBAQEBAQEBAQEBAQEBAQEBAQEBAQEBAQEHPaZnpucgRYt+lZpOd9qfDI6f5iR1kHQkBAQEBAQEBAQEBAQEBAQEBAQEBAQEBAQEHOel/P78nU8cUUWuSojls8uLRHYBoIAHWN3X5jl47ByCOmmiooYWTPHo75H04bZhbNKG+0NyNQHzK1ovzNWWTanDxTTNUy/Uq2WqICAgICAgICAgICAgICAgICAgICAgICAgpPS9SRT5Lke+Nj3tdE2NzmguZxKiFri0kXbtzt7u6+VTlEyypjOYhyvLdL6dmSlZ31ELj5MkbI4fFrXBaNiM64b+InKiX6KW+rmk7FoG4oKczR+kFuoRaxrLe/Te/f8ig3UBAQEBAQEBAQEBAQEBAQEBAQEBAQEBBSult1sp27HTRg/AOd+YCju/JKSz88Oe9G8QlzvTE+yZXDxPAkbY/Ak/Ba2G+aW1ivlh3YmwW60XGcsT/pB0pekM3aZpZrje8TIXQxu+LeFt9p3xhpq1rk9SeqnVtR1uzqZAICAgICAgICAgICAgICAgICAgICAgIILO+CnH8tSws/WdV8dzYF8bg8NJ7A62knucV8mM4yfaZynNwqllkw3FWuZqZPDJcAiz2OAIIc0ja7SQR2hxtsbrRiK7VSwmaLtKYxfOdbj0Ho8kjQJLtdHDGWmUEepa7nuBHNree4IIJCl2tyrdTCLY26N9Uuh9G2UXYFA6ecWqJG6QzY8KO4Om45vcQ0usbdVoF9Op01ujUjJr3LmvOa7qRGICAgICAgICAgICAgICAgICAgICAgICDSxDB6fEyOPBDNblxI2SW8tQ2QelHh8VALRRRxj7DGs/IINlAQEBAQEBAQEBAQEBAQEBAQEBAQEBAQEBAQEBAQEBAQEBAQEBAQEBAQEBAQEBAQEBAQEBAQEBAQEBAQEBAQEBAQEBAQ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>
              <a:latin typeface="Segoe Print" charset="0"/>
              <a:ea typeface="Segoe Print" charset="0"/>
              <a:cs typeface="Segoe Print" charset="0"/>
            </a:endParaRPr>
          </a:p>
        </p:txBody>
      </p:sp>
      <p:sp>
        <p:nvSpPr>
          <p:cNvPr id="18439" name="AutoShape 6" descr="data:image/jpeg;base64,/9j/4AAQSkZJRgABAQAAAQABAAD/2wCEAAkGBxQHBhQTEhMVFBMVFBYXFRgXGBkVGhkWFhUXGSAYGRwdHDQgGh0mGx4ZIjMiJSkrOjouGCA0ODMtNygtLisBCgoKDg0OGxAQGzQkICY0ODQtLCwsLCw0MTQvLDQsLCwvLywsLCwsLCw0LCwsLCwsLCwsLSwsLCwsLCwsLCwvLP/AABEIAPEA0QMBEQACEQEDEQH/xAAcAAEAAgMBAQEAAAAAAAAAAAAABQYCBAcDAQj/xABHEAABAwIEAgYGBggBDQAAAAABAAIDBBEFBhIhEzEHIkFRYXEUMkJSgZEVI2JyobEWM0N0gpKzwaMXJVNUY3OissPR0tPw/8QAGwEBAAIDAQEAAAAAAAAAAAAAAAMFAgQGBwH/xAA2EQEAAQICBggGAQMFAAAAAAAAAQIDBBEFEhMhMUFRYXGBwdHh8CIyM5GhsQYUUvEVI0JDcv/aAAwDAQACEQMRAD8A7igICAgICAgICAgICAgICAgICAgICAgICAgICAgICAgICAgICAgICAgICAgICAgICAgICAgICAgICAgICAgICAgICAgIMWPD72N7Gx8wgyQEBAQEBAQEBAQEBAQEBAQEBAQEBAQEBAQEEDkiqNfl1st9QllqZGn7ElTK5g8gwtHwQTyAgICAgICAgICAgICAgICAgICAgICCHx7NFHl6O9VUxxbXDSbvI8GC7nfAIKkzpio6mZwgp62oawgF8ULdA1GwuXPBaD9oBB7P6T2W6tFUH70lK3/rlBWMydNMlDTlv0dJHxGPEcj5gBe1rjSwh1iQSA7u70GORukOfDcuU0H0a6RjIWhro543PeAL3EVr3tva6x1ozyzS7C5q6+rOXSl6LpzoKk7wVbbC7jw2Oa0d50yXt8FkiWXBuknDMZkDY6tjXk2DZLxG57BrABPkSgtYNwg+oCAgICAgICAgICAgICAgICCIzLmSnyzQcWpfpBNmNHWfI73WNG7j/wDGwQUmrixXO46zzhVGdwxu9VI2/tkEcK49m4texDlW4nSdmzup+Kerh9/JnFEylME6O8PwdnVpmSv2vJOBM4ke11uq0/dAVLd0piK53Tl2e80kUQ8cenwfDC41DKUOjtqLYQ98erYX4bC6O/ZyUtirH3N9Ez38Py+Tqw5/jeP4K6F3o1TVxvPqua187Ad+bKjs8GlvIbq2szjY+pET35T+Iy/DCdXk5tj2MvrGmIytnjDw9knCETvVtawG3Pcb3sNzYKxhguGSMZo5cMaK+YNDLRMgY2UmYW2dJouXNtZugWBt1g5fbdNvW1qkeLv4qq1Fq1w6+Xn4OgDOLaACKnw6u0N2AbT8FgH2Q4j8gp5xVqndGX4VH+kYu58Vdc/mfJF4viVFj+1XhVaDa3ENMbjyfG7VtztyWM3rNfpklowWkLHy1Zx0Tn4+at0lZJlur04djBja0g+jVrZIgB7vXZoN+8BnnssZpp5S27d67/2UZdcTE+v7djydnZmPhsc0fo9SW6msLg9krRzfTyN6sre/STax7rqNtragICAgICAgICAgICAgICCu5ozGcNlbT00fHrZReOO9msZexmnd7EQO3e49Vu9yMLlym3TNVc5RBEZo7BMqCmrfSquT0utP7V4GmMe5AzlG0b7jc3JvvZczjNJV3vho3U/me3yT00ZPfGc1QYW8sGqaVuxjisS0mxtI4kMj2INnEEjkCocPgbl2Nafhp6Z8OlLbt13KtW3Gc9Xvco2M41VY24iSUwQ7WipnFpPhJMWh7h2WYGXBPdc2tqxh7PyxrT0z5LaxoS5VvvVZR0Rvn7/5RFFhUFAbxQRsI5HTqcPJ7ruHzWxVfuVc1ta0VhbfCjPt3+j3rMYkoCwRmR80jtMMbHEOe/wN9gOZd2BLdNVc557ulFpC/h8Ja30xnPCMo/PU083ZMvlSaonPFrGRhwLSWxRNbJrcyNvaLGQ3dckm+11nbxcVXYop4dLzyNJbfE6sRunqy+0coRsfR9DiWVKd0Z4dQYWvLySWvMg12eOwC9gWjkNw5X9OC17UVUzvdJRo7aWIrpn4mOVZ6rCq0000xjmjA0wSMDopYQOcbmkEEWJ1Nvcdh0laVOBpv17OrdVyz3b+jNoxdu2Jy6OS9U+MMdYSDhEkAEkOYXG2zZBtcnYB4Y49jVW4vR17DT8UblhYxlFzdO6W/URiph0SND2e68B7f5TstOmuqnhLYqt01fNCFkylSucNLXxWdrAhkfGBLazZWtB0skbsQQBy3uLhT04u5HHe16sHbnhuXDJ+bny14oa4tFUG3hlA0sqo2+00exKB60fgSNuVjbriunOFZctzbq1ZXZZsBAQEBAQEBAQEBAQEFdzbmQ4O1kMDBNWz3EEXYLc5ZT7MbeZPbyHeMa66aKZqqnKII3tLCqOPKuFPlqZdc0hD6mdwu+WU7AAAXIF9DI2jlYAXO/LYi/dxt3VojdyjxlPERTCu41miWvu1mqCPcWafrXDvc9p+q7eqwl3LrsILVu2cHas76viq/Eea4weibl7Ku78NPRzny/avtAYwAAAC9gNgLm527ydye07lbFVU1TnLpLNi3Zp1bcZQ+rFK+OcGNJJDQASSeQAFyT4Abr7ETM5Qju3KbVE11cIS2VsI0SGrlaRLI0CNrhYwwncNt2SO9Z/dfTtY3xxV6IjZUcI49byjTelKsVemI4c/CO7n0ykM0jVler/daj+i9QYb61PaqcH9ejtaGCtDcGgAFgIIgPhG0L0HDxlap7HqeFjKxR2Q1syYGzHqDQTokYdUMo2dG/vBG9iQLjwB5gLDE4eLsZxx5IsZhIv05x83LyVzB6x88T45haeI8OdpAs64525FjhfwPdZbmCuxibM0XYzmN0xP7983KXKJoqyncmsNqjRCw1OZf1PWLR/su0gf6M359QizWOo9KaCyibtjvhu4bHTR8Ne+E/DK2eIOaQ5rhcEbghcpMZbpXMTExnCPx/Bm41RhuoxyscHwStuHRSt3DgRva9rj+4BE1i9Nurq5ob9mLtPXyW7o3zW7MeGPjqBoraZ3DqW7bnskbbbS6x5doNtrXt1LllxW9AQEBAQEBAQEBAQQ+Z8eGA0AcGGWeR2inhabOllPJoPstHNzjsACfA/JmIjORVsNpf0YZJWVsnHr6ogEM+yCRTwBx2Y0XJcSBZpc4gC452/duY65s7fyRz8Z8E9FE8I3zKs4nWvxOu4srtThfQG34cQItaMEAk22MhAJufVadK26KKLVGpb755z6dTqNH6Li1/uXd9XKOUevX9msi5EBB8w+hOMYyIz+oh0yTdz331RxfMCRw7gwe0pJr2VvX5zw83F/ynSmzp2FE7+fb6fvLoXrmqx50jMzm2WKv91qP6L1Nhvq09rYwn16O15NFm7L0W1GVER1PVrMZW6Y6o/TJZpUJj9I2JwqRsRpjl8Y3Os1x8WSOAv7sj/dC15q2F6m9yndV4So9LYaMtrHf4eX2aSvHPt3DKoUsjr+q46n9wPbIPH3u/1uerXyum9ExOd+1HbHj7/xYYPFak6lXBPLkV2gn1H6MZ6pa4bRVBFJVcgOv+rkPkQLnuj8VZYS5nTqzyVeNt6tWtHN2dbbSEBAQEBAQEBAQaWNYrFgeFyVE7wyKNt3H8AB3kmwA7SQg55h+IFw+mKy7pZ26KCmaR9XC8ag0dmt7Rre88mg3sAQKfGVV4i5/T0TlEfNPh6dPYmtUTMxERnM8IQ9bWPrqgySuDpHCxIuGht78OMHdrAQD3uIDncmtZlEU0U7O3up/fXLrdHaNjDxr1765/HVHjPg11itRAQeFZMaenJa3W64axo5vke4NawebiB8brO3RrVZNXG4qnDWZuT3dq4YDhv0VhjYyQ5+7pX8tcrt3O+ew7mho7FqYi7tK844cnjWNxNWIvTXM+/XikFA1ERm52nKlX+7TD5xuCmw31ae1s4T69PaykFpD5n816PT8sPWaPlh8X1k1cUoxiOGyRE2EjHMv3agRf4c1Hdo16JpQ37e0t1UdKo4FUuqcNaX+u0lj9wTqbtvY2DrWJHYStvR97a2Iz4xunucZXGUpAGxuOa3WCTwmrELQwmzSQG9zS42DR3NJsGjsJDRsWNHFaa0Vsqtraj4Z/HvktcFisvgq7mxmDCxjWCywHnIwhvg8dZh8tQF/C6obFepXErDEW9e3MLj0Z49+kWS4JXG8rW8Ka/Pix9Ul3cXCzv4lcKRaUBAQEBAQEBB41lUyipXSSOayNjS5znGwDRzJKDlWL5gbj+JMmlYXQxkSUdIerrPs1dVseGznw2kFxFyGlauIqr+Wmcumrwjpn8Qnw+HrvVatEZz749SMqqmXEKwyzvD5LaWho0sYy4OiNtzYXAJJJJIFzs0DTmYiNWndH765nnLsMBo+jDRnO+rnPhHV+2KxWIgICDby9SGtxkyEfV09w37VQ9tif4I3W85j2tWV6rZ2sudX69Xn38r0lrVbCieHufL7rcq5wwgjMzND8AmB5OYWn+Lb+62MJGd6mG3gYzxFMMCblejPWBH0QUySn9AzNUMHqTNbUt+8Tok37y7SbfaCjwM7PEV2+U749++DlNJWdnenr3/AHbauFcxc0PYQQCCCCDyIIsQfAhYXLdNymaauEvsTkkcHxoGs9GlJ4n7F7v2zfdLu2VvI+9s7mSFwOlNG1Ye5OXD37mFxg8XExqVN3o4ldl3PFRSPP1NdqqKff8Aas3kYB36TfyY3vSxc16Ilr4i3s65h1lTIBAQEBAQEBBx7OWT8bznNeWSkipw67aXiy6bA3HELI+u7xv5aUERWYViWBAmXDQ6K5JdRu4gFzueGSXu7yXbnmTe617mH15zzXGD0vOHpijUjLq3T2zx3vDCsYixUHhu3b6zXDS5vmP7i48Vp12qqOLo8Lj7OJj4J39E8ffY31G3RAQYSyGNlwA5xIbG0+1I82a3yvufstcexSW6Yqnfwjir9J4yMJh5rz38vPu4rlhdEMOw9kQOrSN3Hm5xJc558XOJcfNaN67NyuanjmIvTeuTXLaUSAQRWZ36MEf4uib/ADzxs/ut3R8Z4ilY6KpzxVD4vQXqYgIIbMkVhDL7koY77k44f9Xgn+ErXuzs7tu70TlPZKn0va1qIrjluR6vHNvqDxqqZlXAWPbqafwI5EHmCO8KG/YovUalcPsTkiMdxSowqijkcHSyUsrJKWqB67TqaDHUj2mubsXj1iG33JtyWJ0dVha5nlPPl6S29vNdMUzydvyRnGnzjhIlhcBIAOLET1o3HsI7Wk3s7t87ga7FY0BAQEBAQEBAQVjNeRqXMYLy3g1I3ZURANka4Cw1H2222LXdnK3NH2Jmmc4csqRPgeKClrmBkrr8KVv6qcA2u33X8rs25jYXAWjesZfFS6jRmltpMWr3HlPT29f77eO0tVfgFyhnk3cr0v0hV+k3vFGXsgsbh7/Ukm8QOtG3ykPtL7iatnRFuOM8fJ5l/JtKf1FzZ0Tu8PX9RC2KvckICCHzXvhbW+9UUo+AqonH8AVYaLjPE0++a20LGeLp984fV3z059QEGljFIa/CpY2mznMIYe543afg4NPwUOIt7S3NLXxNraWqqffUg2yioja8Cwe1rwORGtodpPiL2+Cs8Ld2tmmvpj/Ljaoyl9U7FrV9fHh0GuV4YOy/MnuAG5+Cgv4i3Yp1q5fYiZ4I3D6+tzC7/N1A+Vm44kotGRyLSSQwd1i89uyosRpaq5E000xl17/T9pYt5N/AeiPFqLGG1Mc9PRv1F12PcS25vpDQ0tc3s0k2tzuqhI7xhvF+j4/SOHxtI4nDLizXbcs1C+m/f+KDZQEBAQEBAQEBBX885ZZmvLz4HdWQdeF/bHK31XA9g7D4EoOP4HWuraD6waZo3OimadiJYzZ3z2O3fbsVbfo1Kt3B22i8XOIsRrfNG6fCe/8AbxxSpNVicNDG8MlqDZ7724cNiXEfbc0OAH/k0rOzTFNM3KuEK3T2kotUTapn/wBeXe6TR0rKKkZHG3SxjQ1o7mtFgPHzVTXXNdU1TzeW3Lk3K5rq4y9lijEBBDZlNzTN96qbfyZBPJ+bArfQtOeI99K9/j1OeLj3z9Ga7d6OICAgrU8Ho072dgeXN+5MXP8AnxOMLDkAzvWWAnUqrtd8dk8fy5LSNnZXp6J3ozGMUGGQjql8jzpijbu57zsAAN+ZHzHep8Zi6cPRnPGeENKmnNecodFkbCKnEwKmqcAeG7eGEW9QN5Pt23uL9l+seTu3a7tevXOcp4jJ0qNgjYA0AACwA2AA7AFG+skBAQEBAQEBAQEBAQcG6TMQjynn+clpLKimjn0N9qcOfH39UODTqI89yortqK8s29gcbVhZqmmM84/PKe57Zcq6bK9AZa6eNtZUWlmB3ewEdSMMA1Na1vZbnccgLaOJi7dq1LcfDHc5vHTiMTcmKYmY5zwznnKS/wAo2G/61/hTf+ta39De6Py0f9OxHR+YbFLnrD6p1m1cY++HR/8AO0LGrB3qf+LGrAX6d80/bKVgjeJGAtIIIuCDcEd4PateYmJylqTExOUsl8fFazDMXZmomDkBUSO8DwtDfmHSfLwV/oGjO7re+Hq6j+M28701e+E+bfXXu8fEHhWV0dC0GWRkYPLW4Mv5XO6wqu0U7qpiO9FXet0TlVVEd7UjzDSyvsKmAk8hxGf91jt7X90fdj/U2f74+8McZh41MJm78K5eWjV9Uba+XdZsneeFYc1HXeiiqm9TOeXHriePmrtJ0UXbWvTMTMfp49FeCNzBnGbEHWdBSngU/aHSho1SDwFyRcftGnYtVVjMRt7s18uXYo6Yyh2hazIQEBAQEBAQEBAQEBAQctzT0cHPOeJZql74aaGOKGLSG6pSAXuc0m4a0F5FyDc37twn8G6LsMweVr46cmRvJ75JHHz9bSPgEEscmYeXkmgpSTzJgjcSTvc3bufFBqYj0eYZiMBa+hgaO+NghPzjsUFExTo5rspzmbB5jLDcl1LMb93qm4Du33TsN3KK7ZouRlVCG9h7d2Mq4e+Ts3x5ljc0tMVRH+sidzFjbU3vF9j2g7HsJp8ThZtTnxhQYvB1WJzjfHT5sJW8fOUzr7RU8DLfae6Z9/PT+Y8F0GgKPhmr3x9HU/xi3lTNXb+8vBGZiznDg8/CaHT1BIAiZ3nkHG2xPcAT4bq4v4ym3ujfK+xOPoszqxvlsYPljGszO1Tvbh1O4cmtBmLT3C+phttu5vkq25irtfGcuxUXcbeucZyjq3LLRdC+GQi8rZqh53c6SVwJJ+5pWs1ElH0VYTG2wom/F8p/EvQRGLdCmH1W9OZqV1iPq3l7TfvD7m3gCEFj6O8qfobl30YyCU8WR5cBpB1Gw2vt1QLi53ugs6AgICAgICAgICAgICAgICAgIMJpBDEXHk0EnyAug/PmPYa+lw2nr6UBtRRYfQTT2abyelum1cQDnawv9lzrnqhfKqYqjKeDGumK6Zpq4S18PzRLmWeWOhicK2rnFhe7YYmQQs4jn2sd2utttz52Blw9zYWtnR90+FuzhrM2rf36nWOj7o5gyfHxCePVu9eZw5X5iMeyO88z2nsEaJdkBAQEBAQEBAQEBAQEBAQEBAQEBAQEBBD5xqfQ8pVkg5spZ3DzETiPxQVrCcPfPR4lCxjC8spqUB+7Legw3Lh2tbxXEt7bEdqDLomyMcl4O8TcN1RK8l7mC9mNsGsDjuRsXch69rbIL2gICAgICAgICAgICAgICAgICAgICAgICCsdJd3ZHqmN9aVrYW/emkZEB83BB65P+slrpL34lfN/hMigt84ygsSAgICAgICAgICAgICAgICAgICAgICAgICCAzi3jUlPH2yVtJ8RFO2cj+WMoGR2WwEuPOSpq5fhJVzPB/lIQT6AgICAgICAgICAgICAgICAgICAgICAgICCvZneG4nRlx2hfPUO+7FSyxn8ZWoNjJcJgyhRtd6wpodX3zG0u/4roJlAQEBAQEBAQEBAQEBAQEBAQEBAQEBAQEBBROkMl5qNPrMwyoib96tlijb+MaC8QxiGINHJoAHkBZBmgICAgICAgICAgICAgICAgICAgICAgICAg57mlwqcdkYLEyVeFUxH+5lfWO+OhxPwQdCQEBAQEBAQEBAQEBAQEBAQEBAQEBAQEBAQEHPaZnpucgRYt+lZpOd9qfDI6f5iR1kHQkBAQEBAQEBAQEBAQEBAQEBAQEBAQEBAQEHOel/P78nU8cUUWuSojls8uLRHYBoIAHWN3X5jl47ByCOmmiooYWTPHo75H04bZhbNKG+0NyNQHzK1ovzNWWTanDxTTNUy/Uq2WqICAgICAgICAgICAgICAgICAgICAgICAgpPS9SRT5Lke+Nj3tdE2NzmguZxKiFri0kXbtzt7u6+VTlEyypjOYhyvLdL6dmSlZ31ELj5MkbI4fFrXBaNiM64b+InKiX6KW+rmk7FoG4oKczR+kFuoRaxrLe/Te/f8ig3UBAQEBAQEBAQEBAQEBAQEBAQEBAQEBBSult1sp27HTRg/AOd+YCju/JKSz88Oe9G8QlzvTE+yZXDxPAkbY/Ak/Ba2G+aW1ivlh3YmwW60XGcsT/pB0pekM3aZpZrje8TIXQxu+LeFt9p3xhpq1rk9SeqnVtR1uzqZAICAgICAgICAgICAgICAgICAgICAgIILO+CnH8tSws/WdV8dzYF8bg8NJ7A62knucV8mM4yfaZynNwqllkw3FWuZqZPDJcAiz2OAIIc0ja7SQR2hxtsbrRiK7VSwmaLtKYxfOdbj0Ho8kjQJLtdHDGWmUEepa7nuBHNree4IIJCl2tyrdTCLY26N9Uuh9G2UXYFA6ecWqJG6QzY8KO4Om45vcQ0usbdVoF9Op01ujUjJr3LmvOa7qRGICAgICAgICAgICAgICAgICAgICAgICDSxDB6fEyOPBDNblxI2SW8tQ2QelHh8VALRRRxj7DGs/IINlAQEBAQEBAQEBAQEBAQEBAQEBAQEBAQEBAQEBAQEBAQEBAQEBAQEBAQEBAQEBAQEBAQEBAQEBAQEBAQEBAQEBAQEBAQ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>
              <a:latin typeface="Segoe Print" charset="0"/>
              <a:ea typeface="Segoe Print" charset="0"/>
              <a:cs typeface="Segoe Print" charset="0"/>
            </a:endParaRPr>
          </a:p>
        </p:txBody>
      </p:sp>
      <p:sp>
        <p:nvSpPr>
          <p:cNvPr id="18440" name="TextBox 11"/>
          <p:cNvSpPr txBox="1">
            <a:spLocks noChangeArrowheads="1"/>
          </p:cNvSpPr>
          <p:nvPr/>
        </p:nvSpPr>
        <p:spPr bwMode="auto">
          <a:xfrm>
            <a:off x="0" y="1628775"/>
            <a:ext cx="363593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>
                <a:solidFill>
                  <a:srgbClr val="0070C0"/>
                </a:solidFill>
                <a:latin typeface="Segoe Print" charset="0"/>
                <a:ea typeface="Segoe Print" charset="0"/>
                <a:cs typeface="Segoe Print" charset="0"/>
              </a:rPr>
              <a:t>Before you cross the road</a:t>
            </a:r>
            <a:r>
              <a:rPr lang="en-GB" altLang="en-US">
                <a:solidFill>
                  <a:srgbClr val="FF0000"/>
                </a:solidFill>
                <a:latin typeface="Segoe Print" charset="0"/>
                <a:ea typeface="Segoe Print" charset="0"/>
                <a:cs typeface="Segoe Print" charset="0"/>
              </a:rPr>
              <a:t>,</a:t>
            </a:r>
          </a:p>
        </p:txBody>
      </p:sp>
      <p:sp>
        <p:nvSpPr>
          <p:cNvPr id="18441" name="TextBox 13"/>
          <p:cNvSpPr txBox="1">
            <a:spLocks noChangeArrowheads="1"/>
          </p:cNvSpPr>
          <p:nvPr/>
        </p:nvSpPr>
        <p:spPr bwMode="auto">
          <a:xfrm>
            <a:off x="3994889" y="3140076"/>
            <a:ext cx="435247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>
                <a:solidFill>
                  <a:srgbClr val="002060"/>
                </a:solidFill>
                <a:latin typeface="Segoe Print" charset="0"/>
                <a:ea typeface="Segoe Print" charset="0"/>
                <a:cs typeface="Segoe Print" charset="0"/>
              </a:rPr>
              <a:t>Alex wouldn’t answer his phone.</a:t>
            </a:r>
          </a:p>
        </p:txBody>
      </p:sp>
      <p:sp>
        <p:nvSpPr>
          <p:cNvPr id="18442" name="TextBox 14"/>
          <p:cNvSpPr txBox="1">
            <a:spLocks noChangeArrowheads="1"/>
          </p:cNvSpPr>
          <p:nvPr/>
        </p:nvSpPr>
        <p:spPr bwMode="auto">
          <a:xfrm>
            <a:off x="0" y="4076700"/>
            <a:ext cx="465063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>
                <a:solidFill>
                  <a:srgbClr val="0070C0"/>
                </a:solidFill>
                <a:latin typeface="Segoe Print" charset="0"/>
                <a:ea typeface="Segoe Print" charset="0"/>
                <a:cs typeface="Segoe Print" charset="0"/>
              </a:rPr>
              <a:t>While the rugby was on television</a:t>
            </a:r>
            <a:r>
              <a:rPr lang="en-GB" altLang="en-US">
                <a:solidFill>
                  <a:srgbClr val="FF0000"/>
                </a:solidFill>
                <a:latin typeface="Segoe Print" charset="0"/>
                <a:ea typeface="Segoe Print" charset="0"/>
                <a:cs typeface="Segoe Print" charset="0"/>
              </a:rPr>
              <a:t>,</a:t>
            </a:r>
          </a:p>
        </p:txBody>
      </p:sp>
      <p:sp>
        <p:nvSpPr>
          <p:cNvPr id="18443" name="TextBox 15"/>
          <p:cNvSpPr txBox="1">
            <a:spLocks noChangeArrowheads="1"/>
          </p:cNvSpPr>
          <p:nvPr/>
        </p:nvSpPr>
        <p:spPr bwMode="auto">
          <a:xfrm>
            <a:off x="4458791" y="5701228"/>
            <a:ext cx="313739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>
                <a:solidFill>
                  <a:srgbClr val="002060"/>
                </a:solidFill>
                <a:latin typeface="Segoe Print" charset="0"/>
                <a:ea typeface="Segoe Print" charset="0"/>
                <a:cs typeface="Segoe Print" charset="0"/>
              </a:rPr>
              <a:t>always look both ways.</a:t>
            </a:r>
          </a:p>
        </p:txBody>
      </p:sp>
      <p:pic>
        <p:nvPicPr>
          <p:cNvPr id="18444" name="Picture 2" descr="http://thumbs.dreamstime.com/x/cartoon-hedgehog-1735936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570" t="21371" r="3612" b="11845"/>
          <a:stretch>
            <a:fillRect/>
          </a:stretch>
        </p:blipFill>
        <p:spPr bwMode="auto">
          <a:xfrm>
            <a:off x="7885113" y="1557338"/>
            <a:ext cx="935037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45" name="Picture 4" descr="http://thumb7.shutterstock.com/display_pic_with_logo/483673/121048771/stock-vector-cartoon-comic-book-scream-12104877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41" r="53" b="11533"/>
          <a:stretch>
            <a:fillRect/>
          </a:stretch>
        </p:blipFill>
        <p:spPr bwMode="auto">
          <a:xfrm>
            <a:off x="8101013" y="4005263"/>
            <a:ext cx="769937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46" name="Picture 6" descr="http://cdn.vectorstock.com/i/composite/16,24/cell-phone-ringing-vector-671624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94" t="9450" r="28380" b="5501"/>
          <a:stretch>
            <a:fillRect/>
          </a:stretch>
        </p:blipFill>
        <p:spPr bwMode="auto">
          <a:xfrm>
            <a:off x="8316913" y="2708275"/>
            <a:ext cx="539750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47" name="Picture 8" descr="http://thumb1.shutterstock.com/display_pic_with_logo/550603/111620438/stock-photo-the-boy-waiting-to-cross-the-road-111620438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25" r="15173" b="17967"/>
          <a:stretch>
            <a:fillRect/>
          </a:stretch>
        </p:blipFill>
        <p:spPr bwMode="auto">
          <a:xfrm>
            <a:off x="7596188" y="5373688"/>
            <a:ext cx="1287462" cy="1223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36863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888" y="242094"/>
            <a:ext cx="7354587" cy="1224397"/>
          </a:xfrm>
          <a:solidFill>
            <a:srgbClr val="FFFF00"/>
          </a:solidFill>
          <a:ln w="38100">
            <a:solidFill>
              <a:srgbClr val="0070C0"/>
            </a:solidFill>
          </a:ln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3600" b="1" dirty="0" smtClean="0">
                <a:solidFill>
                  <a:srgbClr val="0070C0"/>
                </a:solidFill>
                <a:latin typeface="Segoe Print" charset="0"/>
                <a:ea typeface="Segoe Print" charset="0"/>
                <a:cs typeface="Segoe Print" charset="0"/>
              </a:rPr>
              <a:t>Expressing CAUSE using conjunctions</a:t>
            </a:r>
          </a:p>
        </p:txBody>
      </p:sp>
      <p:pic>
        <p:nvPicPr>
          <p:cNvPr id="19458" name="Picture 2" descr="http://4vector.com/i/free-vector-banana-peel-clip-art_115141_Banana_Peel_clip_art_high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4868863"/>
            <a:ext cx="827087" cy="52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TextBox 4"/>
          <p:cNvSpPr txBox="1">
            <a:spLocks noChangeArrowheads="1"/>
          </p:cNvSpPr>
          <p:nvPr/>
        </p:nvSpPr>
        <p:spPr bwMode="auto">
          <a:xfrm>
            <a:off x="0" y="3068638"/>
            <a:ext cx="395332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>
                <a:solidFill>
                  <a:srgbClr val="0070C0"/>
                </a:solidFill>
                <a:latin typeface="Segoe Print" charset="0"/>
                <a:ea typeface="Segoe Print" charset="0"/>
                <a:cs typeface="Segoe Print" charset="0"/>
              </a:rPr>
              <a:t>So that nobody slipped over</a:t>
            </a:r>
            <a:r>
              <a:rPr lang="en-GB" altLang="en-US">
                <a:solidFill>
                  <a:srgbClr val="FF0000"/>
                </a:solidFill>
                <a:latin typeface="Segoe Print" charset="0"/>
                <a:ea typeface="Segoe Print" charset="0"/>
                <a:cs typeface="Segoe Print" charset="0"/>
              </a:rPr>
              <a:t>,</a:t>
            </a:r>
          </a:p>
        </p:txBody>
      </p:sp>
      <p:sp>
        <p:nvSpPr>
          <p:cNvPr id="19460" name="TextBox 5"/>
          <p:cNvSpPr txBox="1">
            <a:spLocks noChangeArrowheads="1"/>
          </p:cNvSpPr>
          <p:nvPr/>
        </p:nvSpPr>
        <p:spPr bwMode="auto">
          <a:xfrm>
            <a:off x="4427538" y="4508500"/>
            <a:ext cx="46330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>
                <a:solidFill>
                  <a:srgbClr val="002060"/>
                </a:solidFill>
                <a:latin typeface="Segoe Print" charset="0"/>
                <a:ea typeface="Segoe Print" charset="0"/>
                <a:cs typeface="Segoe Print" charset="0"/>
              </a:rPr>
              <a:t>Harold picked up the banana skin.</a:t>
            </a:r>
          </a:p>
        </p:txBody>
      </p:sp>
      <p:sp>
        <p:nvSpPr>
          <p:cNvPr id="19461" name="TextBox 6"/>
          <p:cNvSpPr txBox="1">
            <a:spLocks noChangeArrowheads="1"/>
          </p:cNvSpPr>
          <p:nvPr/>
        </p:nvSpPr>
        <p:spPr bwMode="auto">
          <a:xfrm>
            <a:off x="0" y="5516563"/>
            <a:ext cx="411202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>
                <a:solidFill>
                  <a:srgbClr val="0070C0"/>
                </a:solidFill>
                <a:latin typeface="Segoe Print" charset="0"/>
                <a:ea typeface="Segoe Print" charset="0"/>
                <a:cs typeface="Segoe Print" charset="0"/>
              </a:rPr>
              <a:t>Because the forecast was bad</a:t>
            </a:r>
            <a:r>
              <a:rPr lang="en-GB" altLang="en-US">
                <a:solidFill>
                  <a:srgbClr val="FF0000"/>
                </a:solidFill>
                <a:latin typeface="Segoe Print" charset="0"/>
                <a:ea typeface="Segoe Print" charset="0"/>
                <a:cs typeface="Segoe Print" charset="0"/>
              </a:rPr>
              <a:t>,</a:t>
            </a:r>
          </a:p>
        </p:txBody>
      </p:sp>
      <p:sp>
        <p:nvSpPr>
          <p:cNvPr id="19462" name="TextBox 7"/>
          <p:cNvSpPr txBox="1">
            <a:spLocks noChangeArrowheads="1"/>
          </p:cNvSpPr>
          <p:nvPr/>
        </p:nvSpPr>
        <p:spPr bwMode="auto">
          <a:xfrm>
            <a:off x="3535548" y="1721107"/>
            <a:ext cx="470834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>
                <a:solidFill>
                  <a:srgbClr val="002060"/>
                </a:solidFill>
                <a:latin typeface="Segoe Print" charset="0"/>
                <a:ea typeface="Segoe Print" charset="0"/>
                <a:cs typeface="Segoe Print" charset="0"/>
              </a:rPr>
              <a:t>Madge took her umbrella with her.</a:t>
            </a:r>
          </a:p>
        </p:txBody>
      </p:sp>
      <p:sp>
        <p:nvSpPr>
          <p:cNvPr id="19463" name="AutoShape 4" descr="data:image/jpeg;base64,/9j/4AAQSkZJRgABAQAAAQABAAD/2wCEAAkGBxQHBhQTEhMVFBMVFBYXFRgXGBkVGhkWFhUXGSAYGRwdHDQgGh0mGx4ZIjMiJSkrOjouGCA0ODMtNygtLisBCgoKDg0OGxAQGzQkICY0ODQtLCwsLCw0MTQvLDQsLCwvLywsLCwsLCw0LCwsLCwsLCwsLSwsLCwsLCwsLCwvLP/AABEIAPEA0QMBEQACEQEDEQH/xAAcAAEAAgMBAQEAAAAAAAAAAAAABQYCBAcDAQj/xABHEAABAwIEAgYGBggBDQAAAAABAAIDBBEFBhIhEzEHIkFRYXEUMkJSgZEVI2JyobEWM0N0gpKzwaMXJVNUY3OissPR0tPw/8QAGwEBAAIDAQEAAAAAAAAAAAAAAAMFAgQGBwH/xAA2EQEAAQICBggGAQMFAAAAAAAAAQIDBBEFEhMhMUFRYXGBwdHh8CIyM5GhsQYUUvEVI0JDcv/aAAwDAQACEQMRAD8A7igICAgICAgICAgICAgICAgICAgICAgICAgICAgICAgICAgICAgICAgICAgICAgICAgICAgICAgICAgICAgICAgICAgIMWPD72N7Gx8wgyQEBAQEBAQEBAQEBAQEBAQEBAQEBAQEBAQEEDkiqNfl1st9QllqZGn7ElTK5g8gwtHwQTyAgICAgICAgICAgICAgICAgICAgICCHx7NFHl6O9VUxxbXDSbvI8GC7nfAIKkzpio6mZwgp62oawgF8ULdA1GwuXPBaD9oBB7P6T2W6tFUH70lK3/rlBWMydNMlDTlv0dJHxGPEcj5gBe1rjSwh1iQSA7u70GORukOfDcuU0H0a6RjIWhro543PeAL3EVr3tva6x1ozyzS7C5q6+rOXSl6LpzoKk7wVbbC7jw2Oa0d50yXt8FkiWXBuknDMZkDY6tjXk2DZLxG57BrABPkSgtYNwg+oCAgICAgICAgICAgICAgICCIzLmSnyzQcWpfpBNmNHWfI73WNG7j/wDGwQUmrixXO46zzhVGdwxu9VI2/tkEcK49m4texDlW4nSdmzup+Kerh9/JnFEylME6O8PwdnVpmSv2vJOBM4ke11uq0/dAVLd0piK53Tl2e80kUQ8cenwfDC41DKUOjtqLYQ98erYX4bC6O/ZyUtirH3N9Ez38Py+Tqw5/jeP4K6F3o1TVxvPqua187Ad+bKjs8GlvIbq2szjY+pET35T+Iy/DCdXk5tj2MvrGmIytnjDw9knCETvVtawG3Pcb3sNzYKxhguGSMZo5cMaK+YNDLRMgY2UmYW2dJouXNtZugWBt1g5fbdNvW1qkeLv4qq1Fq1w6+Xn4OgDOLaACKnw6u0N2AbT8FgH2Q4j8gp5xVqndGX4VH+kYu58Vdc/mfJF4viVFj+1XhVaDa3ENMbjyfG7VtztyWM3rNfpklowWkLHy1Zx0Tn4+at0lZJlur04djBja0g+jVrZIgB7vXZoN+8BnnssZpp5S27d67/2UZdcTE+v7djydnZmPhsc0fo9SW6msLg9krRzfTyN6sre/STax7rqNtragICAgICAgICAgICAgICCu5ozGcNlbT00fHrZReOO9msZexmnd7EQO3e49Vu9yMLlym3TNVc5RBEZo7BMqCmrfSquT0utP7V4GmMe5AzlG0b7jc3JvvZczjNJV3vho3U/me3yT00ZPfGc1QYW8sGqaVuxjisS0mxtI4kMj2INnEEjkCocPgbl2Nafhp6Z8OlLbt13KtW3Gc9Xvco2M41VY24iSUwQ7WipnFpPhJMWh7h2WYGXBPdc2tqxh7PyxrT0z5LaxoS5VvvVZR0Rvn7/5RFFhUFAbxQRsI5HTqcPJ7ruHzWxVfuVc1ta0VhbfCjPt3+j3rMYkoCwRmR80jtMMbHEOe/wN9gOZd2BLdNVc557ulFpC/h8Ja30xnPCMo/PU083ZMvlSaonPFrGRhwLSWxRNbJrcyNvaLGQ3dckm+11nbxcVXYop4dLzyNJbfE6sRunqy+0coRsfR9DiWVKd0Z4dQYWvLySWvMg12eOwC9gWjkNw5X9OC17UVUzvdJRo7aWIrpn4mOVZ6rCq0000xjmjA0wSMDopYQOcbmkEEWJ1Nvcdh0laVOBpv17OrdVyz3b+jNoxdu2Jy6OS9U+MMdYSDhEkAEkOYXG2zZBtcnYB4Y49jVW4vR17DT8UblhYxlFzdO6W/URiph0SND2e68B7f5TstOmuqnhLYqt01fNCFkylSucNLXxWdrAhkfGBLazZWtB0skbsQQBy3uLhT04u5HHe16sHbnhuXDJ+bny14oa4tFUG3hlA0sqo2+00exKB60fgSNuVjbriunOFZctzbq1ZXZZsBAQEBAQEBAQEBAQEFdzbmQ4O1kMDBNWz3EEXYLc5ZT7MbeZPbyHeMa66aKZqqnKII3tLCqOPKuFPlqZdc0hD6mdwu+WU7AAAXIF9DI2jlYAXO/LYi/dxt3VojdyjxlPERTCu41miWvu1mqCPcWafrXDvc9p+q7eqwl3LrsILVu2cHas76viq/Eea4weibl7Ku78NPRzny/avtAYwAAAC9gNgLm527ydye07lbFVU1TnLpLNi3Zp1bcZQ+rFK+OcGNJJDQASSeQAFyT4Abr7ETM5Qju3KbVE11cIS2VsI0SGrlaRLI0CNrhYwwncNt2SO9Z/dfTtY3xxV6IjZUcI49byjTelKsVemI4c/CO7n0ykM0jVler/daj+i9QYb61PaqcH9ejtaGCtDcGgAFgIIgPhG0L0HDxlap7HqeFjKxR2Q1syYGzHqDQTokYdUMo2dG/vBG9iQLjwB5gLDE4eLsZxx5IsZhIv05x83LyVzB6x88T45haeI8OdpAs64525FjhfwPdZbmCuxibM0XYzmN0xP7983KXKJoqyncmsNqjRCw1OZf1PWLR/su0gf6M359QizWOo9KaCyibtjvhu4bHTR8Ne+E/DK2eIOaQ5rhcEbghcpMZbpXMTExnCPx/Bm41RhuoxyscHwStuHRSt3DgRva9rj+4BE1i9Nurq5ob9mLtPXyW7o3zW7MeGPjqBoraZ3DqW7bnskbbbS6x5doNtrXt1LllxW9AQEBAQEBAQEBAQQ+Z8eGA0AcGGWeR2inhabOllPJoPstHNzjsACfA/JmIjORVsNpf0YZJWVsnHr6ogEM+yCRTwBx2Y0XJcSBZpc4gC452/duY65s7fyRz8Z8E9FE8I3zKs4nWvxOu4srtThfQG34cQItaMEAk22MhAJufVadK26KKLVGpb755z6dTqNH6Li1/uXd9XKOUevX9msi5EBB8w+hOMYyIz+oh0yTdz331RxfMCRw7gwe0pJr2VvX5zw83F/ynSmzp2FE7+fb6fvLoXrmqx50jMzm2WKv91qP6L1Nhvq09rYwn16O15NFm7L0W1GVER1PVrMZW6Y6o/TJZpUJj9I2JwqRsRpjl8Y3Os1x8WSOAv7sj/dC15q2F6m9yndV4So9LYaMtrHf4eX2aSvHPt3DKoUsjr+q46n9wPbIPH3u/1uerXyum9ExOd+1HbHj7/xYYPFak6lXBPLkV2gn1H6MZ6pa4bRVBFJVcgOv+rkPkQLnuj8VZYS5nTqzyVeNt6tWtHN2dbbSEBAQEBAQEBAQaWNYrFgeFyVE7wyKNt3H8AB3kmwA7SQg55h+IFw+mKy7pZ26KCmaR9XC8ag0dmt7Rre88mg3sAQKfGVV4i5/T0TlEfNPh6dPYmtUTMxERnM8IQ9bWPrqgySuDpHCxIuGht78OMHdrAQD3uIDncmtZlEU0U7O3up/fXLrdHaNjDxr1765/HVHjPg11itRAQeFZMaenJa3W64axo5vke4NawebiB8brO3RrVZNXG4qnDWZuT3dq4YDhv0VhjYyQ5+7pX8tcrt3O+ew7mho7FqYi7tK844cnjWNxNWIvTXM+/XikFA1ERm52nKlX+7TD5xuCmw31ae1s4T69PaykFpD5n816PT8sPWaPlh8X1k1cUoxiOGyRE2EjHMv3agRf4c1Hdo16JpQ37e0t1UdKo4FUuqcNaX+u0lj9wTqbtvY2DrWJHYStvR97a2Iz4xunucZXGUpAGxuOa3WCTwmrELQwmzSQG9zS42DR3NJsGjsJDRsWNHFaa0Vsqtraj4Z/HvktcFisvgq7mxmDCxjWCywHnIwhvg8dZh8tQF/C6obFepXErDEW9e3MLj0Z49+kWS4JXG8rW8Ka/Pix9Ul3cXCzv4lcKRaUBAQEBAQEBB41lUyipXSSOayNjS5znGwDRzJKDlWL5gbj+JMmlYXQxkSUdIerrPs1dVseGznw2kFxFyGlauIqr+Wmcumrwjpn8Qnw+HrvVatEZz749SMqqmXEKwyzvD5LaWho0sYy4OiNtzYXAJJJJIFzs0DTmYiNWndH765nnLsMBo+jDRnO+rnPhHV+2KxWIgICDby9SGtxkyEfV09w37VQ9tif4I3W85j2tWV6rZ2sudX69Xn38r0lrVbCieHufL7rcq5wwgjMzND8AmB5OYWn+Lb+62MJGd6mG3gYzxFMMCblejPWBH0QUySn9AzNUMHqTNbUt+8Tok37y7SbfaCjwM7PEV2+U749++DlNJWdnenr3/AHbauFcxc0PYQQCCCCDyIIsQfAhYXLdNymaauEvsTkkcHxoGs9GlJ4n7F7v2zfdLu2VvI+9s7mSFwOlNG1Ye5OXD37mFxg8XExqVN3o4ldl3PFRSPP1NdqqKff8Aas3kYB36TfyY3vSxc16Ilr4i3s65h1lTIBAQEBAQEBBx7OWT8bznNeWSkipw67aXiy6bA3HELI+u7xv5aUERWYViWBAmXDQ6K5JdRu4gFzueGSXu7yXbnmTe617mH15zzXGD0vOHpijUjLq3T2zx3vDCsYixUHhu3b6zXDS5vmP7i48Vp12qqOLo8Lj7OJj4J39E8ffY31G3RAQYSyGNlwA5xIbG0+1I82a3yvufstcexSW6Yqnfwjir9J4yMJh5rz38vPu4rlhdEMOw9kQOrSN3Hm5xJc558XOJcfNaN67NyuanjmIvTeuTXLaUSAQRWZ36MEf4uib/ADzxs/ut3R8Z4ilY6KpzxVD4vQXqYgIIbMkVhDL7koY77k44f9Xgn+ErXuzs7tu70TlPZKn0va1qIrjluR6vHNvqDxqqZlXAWPbqafwI5EHmCO8KG/YovUalcPsTkiMdxSowqijkcHSyUsrJKWqB67TqaDHUj2mubsXj1iG33JtyWJ0dVha5nlPPl6S29vNdMUzydvyRnGnzjhIlhcBIAOLET1o3HsI7Wk3s7t87ga7FY0BAQEBAQEBAQVjNeRqXMYLy3g1I3ZURANka4Cw1H2222LXdnK3NH2Jmmc4csqRPgeKClrmBkrr8KVv6qcA2u33X8rs25jYXAWjesZfFS6jRmltpMWr3HlPT29f77eO0tVfgFyhnk3cr0v0hV+k3vFGXsgsbh7/Ukm8QOtG3ykPtL7iatnRFuOM8fJ5l/JtKf1FzZ0Tu8PX9RC2KvckICCHzXvhbW+9UUo+AqonH8AVYaLjPE0++a20LGeLp984fV3z059QEGljFIa/CpY2mznMIYe543afg4NPwUOIt7S3NLXxNraWqqffUg2yioja8Cwe1rwORGtodpPiL2+Cs8Ld2tmmvpj/Ljaoyl9U7FrV9fHh0GuV4YOy/MnuAG5+Cgv4i3Yp1q5fYiZ4I3D6+tzC7/N1A+Vm44kotGRyLSSQwd1i89uyosRpaq5E000xl17/T9pYt5N/AeiPFqLGG1Mc9PRv1F12PcS25vpDQ0tc3s0k2tzuqhI7xhvF+j4/SOHxtI4nDLizXbcs1C+m/f+KDZQEBAQEBAQEBBX885ZZmvLz4HdWQdeF/bHK31XA9g7D4EoOP4HWuraD6waZo3OimadiJYzZ3z2O3fbsVbfo1Kt3B22i8XOIsRrfNG6fCe/8AbxxSpNVicNDG8MlqDZ7724cNiXEfbc0OAH/k0rOzTFNM3KuEK3T2kotUTapn/wBeXe6TR0rKKkZHG3SxjQ1o7mtFgPHzVTXXNdU1TzeW3Lk3K5rq4y9lijEBBDZlNzTN96qbfyZBPJ+bArfQtOeI99K9/j1OeLj3z9Ga7d6OICAgrU8Ho072dgeXN+5MXP8AnxOMLDkAzvWWAnUqrtd8dk8fy5LSNnZXp6J3ozGMUGGQjql8jzpijbu57zsAAN+ZHzHep8Zi6cPRnPGeENKmnNecodFkbCKnEwKmqcAeG7eGEW9QN5Pt23uL9l+seTu3a7tevXOcp4jJ0qNgjYA0AACwA2AA7AFG+skBAQEBAQEBAQEBAQcG6TMQjynn+clpLKimjn0N9qcOfH39UODTqI89yortqK8s29gcbVhZqmmM84/PKe57Zcq6bK9AZa6eNtZUWlmB3ewEdSMMA1Na1vZbnccgLaOJi7dq1LcfDHc5vHTiMTcmKYmY5zwznnKS/wAo2G/61/hTf+ta39De6Py0f9OxHR+YbFLnrD6p1m1cY++HR/8AO0LGrB3qf+LGrAX6d80/bKVgjeJGAtIIIuCDcEd4PateYmJylqTExOUsl8fFazDMXZmomDkBUSO8DwtDfmHSfLwV/oGjO7re+Hq6j+M28701e+E+bfXXu8fEHhWV0dC0GWRkYPLW4Mv5XO6wqu0U7qpiO9FXet0TlVVEd7UjzDSyvsKmAk8hxGf91jt7X90fdj/U2f74+8McZh41MJm78K5eWjV9Uba+XdZsneeFYc1HXeiiqm9TOeXHriePmrtJ0UXbWvTMTMfp49FeCNzBnGbEHWdBSngU/aHSho1SDwFyRcftGnYtVVjMRt7s18uXYo6Yyh2hazIQEBAQEBAQEBAQEBAQctzT0cHPOeJZql74aaGOKGLSG6pSAXuc0m4a0F5FyDc37twn8G6LsMweVr46cmRvJ75JHHz9bSPgEEscmYeXkmgpSTzJgjcSTvc3bufFBqYj0eYZiMBa+hgaO+NghPzjsUFExTo5rspzmbB5jLDcl1LMb93qm4Du33TsN3KK7ZouRlVCG9h7d2Mq4e+Ts3x5ljc0tMVRH+sidzFjbU3vF9j2g7HsJp8ThZtTnxhQYvB1WJzjfHT5sJW8fOUzr7RU8DLfae6Z9/PT+Y8F0GgKPhmr3x9HU/xi3lTNXb+8vBGZiznDg8/CaHT1BIAiZ3nkHG2xPcAT4bq4v4ym3ujfK+xOPoszqxvlsYPljGszO1Tvbh1O4cmtBmLT3C+phttu5vkq25irtfGcuxUXcbeucZyjq3LLRdC+GQi8rZqh53c6SVwJJ+5pWs1ElH0VYTG2wom/F8p/EvQRGLdCmH1W9OZqV1iPq3l7TfvD7m3gCEFj6O8qfobl30YyCU8WR5cBpB1Gw2vt1QLi53ugs6AgICAgICAgICAgICAgICAgIMJpBDEXHk0EnyAug/PmPYa+lw2nr6UBtRRYfQTT2abyelum1cQDnawv9lzrnqhfKqYqjKeDGumK6Zpq4S18PzRLmWeWOhicK2rnFhe7YYmQQs4jn2sd2utttz52Blw9zYWtnR90+FuzhrM2rf36nWOj7o5gyfHxCePVu9eZw5X5iMeyO88z2nsEaJdkBAQEBAQEBAQEBAQEBAQEBAQEBAQEBBD5xqfQ8pVkg5spZ3DzETiPxQVrCcPfPR4lCxjC8spqUB+7Legw3Lh2tbxXEt7bEdqDLomyMcl4O8TcN1RK8l7mC9mNsGsDjuRsXch69rbIL2gICAgICAgICAgICAgICAgICAgICAgICCsdJd3ZHqmN9aVrYW/emkZEB83BB65P+slrpL34lfN/hMigt84ygsSAgICAgICAgICAgICAgICAgICAgICAgICCAzi3jUlPH2yVtJ8RFO2cj+WMoGR2WwEuPOSpq5fhJVzPB/lIQT6AgICAgICAgICAgICAgICAgICAgICAgICCvZneG4nRlx2hfPUO+7FSyxn8ZWoNjJcJgyhRtd6wpodX3zG0u/4roJlAQEBAQEBAQEBAQEBAQEBAQEBAQEBAQEBBROkMl5qNPrMwyoib96tlijb+MaC8QxiGINHJoAHkBZBmgICAgICAgICAgICAgICAgICAgICAgICAg57mlwqcdkYLEyVeFUxH+5lfWO+OhxPwQdCQEBAQEBAQEBAQEBAQEBAQEBAQEBAQEBAQEHPaZnpucgRYt+lZpOd9qfDI6f5iR1kHQkBAQEBAQEBAQEBAQEBAQEBAQEBAQEBAQEHOel/P78nU8cUUWuSojls8uLRHYBoIAHWN3X5jl47ByCOmmiooYWTPHo75H04bZhbNKG+0NyNQHzK1ovzNWWTanDxTTNUy/Uq2WqICAgICAgICAgICAgICAgICAgICAgICAgpPS9SRT5Lke+Nj3tdE2NzmguZxKiFri0kXbtzt7u6+VTlEyypjOYhyvLdL6dmSlZ31ELj5MkbI4fFrXBaNiM64b+InKiX6KW+rmk7FoG4oKczR+kFuoRaxrLe/Te/f8ig3UBAQEBAQEBAQEBAQEBAQEBAQEBAQEBBSult1sp27HTRg/AOd+YCju/JKSz88Oe9G8QlzvTE+yZXDxPAkbY/Ak/Ba2G+aW1ivlh3YmwW60XGcsT/pB0pekM3aZpZrje8TIXQxu+LeFt9p3xhpq1rk9SeqnVtR1uzqZAICAgICAgICAgICAgICAgICAgICAgIILO+CnH8tSws/WdV8dzYF8bg8NJ7A62knucV8mM4yfaZynNwqllkw3FWuZqZPDJcAiz2OAIIc0ja7SQR2hxtsbrRiK7VSwmaLtKYxfOdbj0Ho8kjQJLtdHDGWmUEepa7nuBHNree4IIJCl2tyrdTCLY26N9Uuh9G2UXYFA6ecWqJG6QzY8KO4Om45vcQ0usbdVoF9Op01ujUjJr3LmvOa7qRGICAgICAgICAgICAgICAgICAgICAgICDSxDB6fEyOPBDNblxI2SW8tQ2QelHh8VALRRRxj7DGs/IINlAQEBAQEBAQEBAQEBAQEBAQEBAQEBAQEBAQEBAQEBAQEBAQEBAQEBAQEBAQEBAQEBAQEBAQEBAQEBAQEBAQEBAQEBAQ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>
              <a:latin typeface="Segoe Print" charset="0"/>
              <a:ea typeface="Segoe Print" charset="0"/>
              <a:cs typeface="Segoe Print" charset="0"/>
            </a:endParaRPr>
          </a:p>
        </p:txBody>
      </p:sp>
      <p:sp>
        <p:nvSpPr>
          <p:cNvPr id="19464" name="AutoShape 6" descr="data:image/jpeg;base64,/9j/4AAQSkZJRgABAQAAAQABAAD/2wCEAAkGBxQHBhQTEhMVFBMVFBYXFRgXGBkVGhkWFhUXGSAYGRwdHDQgGh0mGx4ZIjMiJSkrOjouGCA0ODMtNygtLisBCgoKDg0OGxAQGzQkICY0ODQtLCwsLCw0MTQvLDQsLCwvLywsLCwsLCw0LCwsLCwsLCwsLSwsLCwsLCwsLCwvLP/AABEIAPEA0QMBEQACEQEDEQH/xAAcAAEAAgMBAQEAAAAAAAAAAAAABQYCBAcDAQj/xABHEAABAwIEAgYGBggBDQAAAAABAAIDBBEFBhIhEzEHIkFRYXEUMkJSgZEVI2JyobEWM0N0gpKzwaMXJVNUY3OissPR0tPw/8QAGwEBAAIDAQEAAAAAAAAAAAAAAAMFAgQGBwH/xAA2EQEAAQICBggGAQMFAAAAAAAAAQIDBBEFEhMhMUFRYXGBwdHh8CIyM5GhsQYUUvEVI0JDcv/aAAwDAQACEQMRAD8A7igICAgICAgICAgICAgICAgICAgICAgICAgICAgICAgICAgICAgICAgICAgICAgICAgICAgICAgICAgICAgICAgICAgIMWPD72N7Gx8wgyQEBAQEBAQEBAQEBAQEBAQEBAQEBAQEBAQEEDkiqNfl1st9QllqZGn7ElTK5g8gwtHwQTyAgICAgICAgICAgICAgICAgICAgICCHx7NFHl6O9VUxxbXDSbvI8GC7nfAIKkzpio6mZwgp62oawgF8ULdA1GwuXPBaD9oBB7P6T2W6tFUH70lK3/rlBWMydNMlDTlv0dJHxGPEcj5gBe1rjSwh1iQSA7u70GORukOfDcuU0H0a6RjIWhro543PeAL3EVr3tva6x1ozyzS7C5q6+rOXSl6LpzoKk7wVbbC7jw2Oa0d50yXt8FkiWXBuknDMZkDY6tjXk2DZLxG57BrABPkSgtYNwg+oCAgICAgICAgICAgICAgICCIzLmSnyzQcWpfpBNmNHWfI73WNG7j/wDGwQUmrixXO46zzhVGdwxu9VI2/tkEcK49m4texDlW4nSdmzup+Kerh9/JnFEylME6O8PwdnVpmSv2vJOBM4ke11uq0/dAVLd0piK53Tl2e80kUQ8cenwfDC41DKUOjtqLYQ98erYX4bC6O/ZyUtirH3N9Ez38Py+Tqw5/jeP4K6F3o1TVxvPqua187Ad+bKjs8GlvIbq2szjY+pET35T+Iy/DCdXk5tj2MvrGmIytnjDw9knCETvVtawG3Pcb3sNzYKxhguGSMZo5cMaK+YNDLRMgY2UmYW2dJouXNtZugWBt1g5fbdNvW1qkeLv4qq1Fq1w6+Xn4OgDOLaACKnw6u0N2AbT8FgH2Q4j8gp5xVqndGX4VH+kYu58Vdc/mfJF4viVFj+1XhVaDa3ENMbjyfG7VtztyWM3rNfpklowWkLHy1Zx0Tn4+at0lZJlur04djBja0g+jVrZIgB7vXZoN+8BnnssZpp5S27d67/2UZdcTE+v7djydnZmPhsc0fo9SW6msLg9krRzfTyN6sre/STax7rqNtragICAgICAgICAgICAgICCu5ozGcNlbT00fHrZReOO9msZexmnd7EQO3e49Vu9yMLlym3TNVc5RBEZo7BMqCmrfSquT0utP7V4GmMe5AzlG0b7jc3JvvZczjNJV3vho3U/me3yT00ZPfGc1QYW8sGqaVuxjisS0mxtI4kMj2INnEEjkCocPgbl2Nafhp6Z8OlLbt13KtW3Gc9Xvco2M41VY24iSUwQ7WipnFpPhJMWh7h2WYGXBPdc2tqxh7PyxrT0z5LaxoS5VvvVZR0Rvn7/5RFFhUFAbxQRsI5HTqcPJ7ruHzWxVfuVc1ta0VhbfCjPt3+j3rMYkoCwRmR80jtMMbHEOe/wN9gOZd2BLdNVc557ulFpC/h8Ja30xnPCMo/PU083ZMvlSaonPFrGRhwLSWxRNbJrcyNvaLGQ3dckm+11nbxcVXYop4dLzyNJbfE6sRunqy+0coRsfR9DiWVKd0Z4dQYWvLySWvMg12eOwC9gWjkNw5X9OC17UVUzvdJRo7aWIrpn4mOVZ6rCq0000xjmjA0wSMDopYQOcbmkEEWJ1Nvcdh0laVOBpv17OrdVyz3b+jNoxdu2Jy6OS9U+MMdYSDhEkAEkOYXG2zZBtcnYB4Y49jVW4vR17DT8UblhYxlFzdO6W/URiph0SND2e68B7f5TstOmuqnhLYqt01fNCFkylSucNLXxWdrAhkfGBLazZWtB0skbsQQBy3uLhT04u5HHe16sHbnhuXDJ+bny14oa4tFUG3hlA0sqo2+00exKB60fgSNuVjbriunOFZctzbq1ZXZZsBAQEBAQEBAQEBAQEFdzbmQ4O1kMDBNWz3EEXYLc5ZT7MbeZPbyHeMa66aKZqqnKII3tLCqOPKuFPlqZdc0hD6mdwu+WU7AAAXIF9DI2jlYAXO/LYi/dxt3VojdyjxlPERTCu41miWvu1mqCPcWafrXDvc9p+q7eqwl3LrsILVu2cHas76viq/Eea4weibl7Ku78NPRzny/avtAYwAAAC9gNgLm527ydye07lbFVU1TnLpLNi3Zp1bcZQ+rFK+OcGNJJDQASSeQAFyT4Abr7ETM5Qju3KbVE11cIS2VsI0SGrlaRLI0CNrhYwwncNt2SO9Z/dfTtY3xxV6IjZUcI49byjTelKsVemI4c/CO7n0ykM0jVler/daj+i9QYb61PaqcH9ejtaGCtDcGgAFgIIgPhG0L0HDxlap7HqeFjKxR2Q1syYGzHqDQTokYdUMo2dG/vBG9iQLjwB5gLDE4eLsZxx5IsZhIv05x83LyVzB6x88T45haeI8OdpAs64525FjhfwPdZbmCuxibM0XYzmN0xP7983KXKJoqyncmsNqjRCw1OZf1PWLR/su0gf6M359QizWOo9KaCyibtjvhu4bHTR8Ne+E/DK2eIOaQ5rhcEbghcpMZbpXMTExnCPx/Bm41RhuoxyscHwStuHRSt3DgRva9rj+4BE1i9Nurq5ob9mLtPXyW7o3zW7MeGPjqBoraZ3DqW7bnskbbbS6x5doNtrXt1LllxW9AQEBAQEBAQEBAQQ+Z8eGA0AcGGWeR2inhabOllPJoPstHNzjsACfA/JmIjORVsNpf0YZJWVsnHr6ogEM+yCRTwBx2Y0XJcSBZpc4gC452/duY65s7fyRz8Z8E9FE8I3zKs4nWvxOu4srtThfQG34cQItaMEAk22MhAJufVadK26KKLVGpb755z6dTqNH6Li1/uXd9XKOUevX9msi5EBB8w+hOMYyIz+oh0yTdz331RxfMCRw7gwe0pJr2VvX5zw83F/ynSmzp2FE7+fb6fvLoXrmqx50jMzm2WKv91qP6L1Nhvq09rYwn16O15NFm7L0W1GVER1PVrMZW6Y6o/TJZpUJj9I2JwqRsRpjl8Y3Os1x8WSOAv7sj/dC15q2F6m9yndV4So9LYaMtrHf4eX2aSvHPt3DKoUsjr+q46n9wPbIPH3u/1uerXyum9ExOd+1HbHj7/xYYPFak6lXBPLkV2gn1H6MZ6pa4bRVBFJVcgOv+rkPkQLnuj8VZYS5nTqzyVeNt6tWtHN2dbbSEBAQEBAQEBAQaWNYrFgeFyVE7wyKNt3H8AB3kmwA7SQg55h+IFw+mKy7pZ26KCmaR9XC8ag0dmt7Rre88mg3sAQKfGVV4i5/T0TlEfNPh6dPYmtUTMxERnM8IQ9bWPrqgySuDpHCxIuGht78OMHdrAQD3uIDncmtZlEU0U7O3up/fXLrdHaNjDxr1765/HVHjPg11itRAQeFZMaenJa3W64axo5vke4NawebiB8brO3RrVZNXG4qnDWZuT3dq4YDhv0VhjYyQ5+7pX8tcrt3O+ew7mho7FqYi7tK844cnjWNxNWIvTXM+/XikFA1ERm52nKlX+7TD5xuCmw31ae1s4T69PaykFpD5n816PT8sPWaPlh8X1k1cUoxiOGyRE2EjHMv3agRf4c1Hdo16JpQ37e0t1UdKo4FUuqcNaX+u0lj9wTqbtvY2DrWJHYStvR97a2Iz4xunucZXGUpAGxuOa3WCTwmrELQwmzSQG9zS42DR3NJsGjsJDRsWNHFaa0Vsqtraj4Z/HvktcFisvgq7mxmDCxjWCywHnIwhvg8dZh8tQF/C6obFepXErDEW9e3MLj0Z49+kWS4JXG8rW8Ka/Pix9Ul3cXCzv4lcKRaUBAQEBAQEBB41lUyipXSSOayNjS5znGwDRzJKDlWL5gbj+JMmlYXQxkSUdIerrPs1dVseGznw2kFxFyGlauIqr+Wmcumrwjpn8Qnw+HrvVatEZz749SMqqmXEKwyzvD5LaWho0sYy4OiNtzYXAJJJJIFzs0DTmYiNWndH765nnLsMBo+jDRnO+rnPhHV+2KxWIgICDby9SGtxkyEfV09w37VQ9tif4I3W85j2tWV6rZ2sudX69Xn38r0lrVbCieHufL7rcq5wwgjMzND8AmB5OYWn+Lb+62MJGd6mG3gYzxFMMCblejPWBH0QUySn9AzNUMHqTNbUt+8Tok37y7SbfaCjwM7PEV2+U749++DlNJWdnenr3/AHbauFcxc0PYQQCCCCDyIIsQfAhYXLdNymaauEvsTkkcHxoGs9GlJ4n7F7v2zfdLu2VvI+9s7mSFwOlNG1Ye5OXD37mFxg8XExqVN3o4ldl3PFRSPP1NdqqKff8Aas3kYB36TfyY3vSxc16Ilr4i3s65h1lTIBAQEBAQEBBx7OWT8bznNeWSkipw67aXiy6bA3HELI+u7xv5aUERWYViWBAmXDQ6K5JdRu4gFzueGSXu7yXbnmTe617mH15zzXGD0vOHpijUjLq3T2zx3vDCsYixUHhu3b6zXDS5vmP7i48Vp12qqOLo8Lj7OJj4J39E8ffY31G3RAQYSyGNlwA5xIbG0+1I82a3yvufstcexSW6Yqnfwjir9J4yMJh5rz38vPu4rlhdEMOw9kQOrSN3Hm5xJc558XOJcfNaN67NyuanjmIvTeuTXLaUSAQRWZ36MEf4uib/ADzxs/ut3R8Z4ilY6KpzxVD4vQXqYgIIbMkVhDL7koY77k44f9Xgn+ErXuzs7tu70TlPZKn0va1qIrjluR6vHNvqDxqqZlXAWPbqafwI5EHmCO8KG/YovUalcPsTkiMdxSowqijkcHSyUsrJKWqB67TqaDHUj2mubsXj1iG33JtyWJ0dVha5nlPPl6S29vNdMUzydvyRnGnzjhIlhcBIAOLET1o3HsI7Wk3s7t87ga7FY0BAQEBAQEBAQVjNeRqXMYLy3g1I3ZURANka4Cw1H2222LXdnK3NH2Jmmc4csqRPgeKClrmBkrr8KVv6qcA2u33X8rs25jYXAWjesZfFS6jRmltpMWr3HlPT29f77eO0tVfgFyhnk3cr0v0hV+k3vFGXsgsbh7/Ukm8QOtG3ykPtL7iatnRFuOM8fJ5l/JtKf1FzZ0Tu8PX9RC2KvckICCHzXvhbW+9UUo+AqonH8AVYaLjPE0++a20LGeLp984fV3z059QEGljFIa/CpY2mznMIYe543afg4NPwUOIt7S3NLXxNraWqqffUg2yioja8Cwe1rwORGtodpPiL2+Cs8Ld2tmmvpj/Ljaoyl9U7FrV9fHh0GuV4YOy/MnuAG5+Cgv4i3Yp1q5fYiZ4I3D6+tzC7/N1A+Vm44kotGRyLSSQwd1i89uyosRpaq5E000xl17/T9pYt5N/AeiPFqLGG1Mc9PRv1F12PcS25vpDQ0tc3s0k2tzuqhI7xhvF+j4/SOHxtI4nDLizXbcs1C+m/f+KDZQEBAQEBAQEBBX885ZZmvLz4HdWQdeF/bHK31XA9g7D4EoOP4HWuraD6waZo3OimadiJYzZ3z2O3fbsVbfo1Kt3B22i8XOIsRrfNG6fCe/8AbxxSpNVicNDG8MlqDZ7724cNiXEfbc0OAH/k0rOzTFNM3KuEK3T2kotUTapn/wBeXe6TR0rKKkZHG3SxjQ1o7mtFgPHzVTXXNdU1TzeW3Lk3K5rq4y9lijEBBDZlNzTN96qbfyZBPJ+bArfQtOeI99K9/j1OeLj3z9Ga7d6OICAgrU8Ho072dgeXN+5MXP8AnxOMLDkAzvWWAnUqrtd8dk8fy5LSNnZXp6J3ozGMUGGQjql8jzpijbu57zsAAN+ZHzHep8Zi6cPRnPGeENKmnNecodFkbCKnEwKmqcAeG7eGEW9QN5Pt23uL9l+seTu3a7tevXOcp4jJ0qNgjYA0AACwA2AA7AFG+skBAQEBAQEBAQEBAQcG6TMQjynn+clpLKimjn0N9qcOfH39UODTqI89yortqK8s29gcbVhZqmmM84/PKe57Zcq6bK9AZa6eNtZUWlmB3ewEdSMMA1Na1vZbnccgLaOJi7dq1LcfDHc5vHTiMTcmKYmY5zwznnKS/wAo2G/61/hTf+ta39De6Py0f9OxHR+YbFLnrD6p1m1cY++HR/8AO0LGrB3qf+LGrAX6d80/bKVgjeJGAtIIIuCDcEd4PateYmJylqTExOUsl8fFazDMXZmomDkBUSO8DwtDfmHSfLwV/oGjO7re+Hq6j+M28701e+E+bfXXu8fEHhWV0dC0GWRkYPLW4Mv5XO6wqu0U7qpiO9FXet0TlVVEd7UjzDSyvsKmAk8hxGf91jt7X90fdj/U2f74+8McZh41MJm78K5eWjV9Uba+XdZsneeFYc1HXeiiqm9TOeXHriePmrtJ0UXbWvTMTMfp49FeCNzBnGbEHWdBSngU/aHSho1SDwFyRcftGnYtVVjMRt7s18uXYo6Yyh2hazIQEBAQEBAQEBAQEBAQctzT0cHPOeJZql74aaGOKGLSG6pSAXuc0m4a0F5FyDc37twn8G6LsMweVr46cmRvJ75JHHz9bSPgEEscmYeXkmgpSTzJgjcSTvc3bufFBqYj0eYZiMBa+hgaO+NghPzjsUFExTo5rspzmbB5jLDcl1LMb93qm4Du33TsN3KK7ZouRlVCG9h7d2Mq4e+Ts3x5ljc0tMVRH+sidzFjbU3vF9j2g7HsJp8ThZtTnxhQYvB1WJzjfHT5sJW8fOUzr7RU8DLfae6Z9/PT+Y8F0GgKPhmr3x9HU/xi3lTNXb+8vBGZiznDg8/CaHT1BIAiZ3nkHG2xPcAT4bq4v4ym3ujfK+xOPoszqxvlsYPljGszO1Tvbh1O4cmtBmLT3C+phttu5vkq25irtfGcuxUXcbeucZyjq3LLRdC+GQi8rZqh53c6SVwJJ+5pWs1ElH0VYTG2wom/F8p/EvQRGLdCmH1W9OZqV1iPq3l7TfvD7m3gCEFj6O8qfobl30YyCU8WR5cBpB1Gw2vt1QLi53ugs6AgICAgICAgICAgICAgICAgIMJpBDEXHk0EnyAug/PmPYa+lw2nr6UBtRRYfQTT2abyelum1cQDnawv9lzrnqhfKqYqjKeDGumK6Zpq4S18PzRLmWeWOhicK2rnFhe7YYmQQs4jn2sd2utttz52Blw9zYWtnR90+FuzhrM2rf36nWOj7o5gyfHxCePVu9eZw5X5iMeyO88z2nsEaJdkBAQEBAQEBAQEBAQEBAQEBAQEBAQEBBD5xqfQ8pVkg5spZ3DzETiPxQVrCcPfPR4lCxjC8spqUB+7Legw3Lh2tbxXEt7bEdqDLomyMcl4O8TcN1RK8l7mC9mNsGsDjuRsXch69rbIL2gICAgICAgICAgICAgICAgICAgICAgICCsdJd3ZHqmN9aVrYW/emkZEB83BB65P+slrpL34lfN/hMigt84ygsSAgICAgICAgICAgICAgICAgICAgICAgICCAzi3jUlPH2yVtJ8RFO2cj+WMoGR2WwEuPOSpq5fhJVzPB/lIQT6AgICAgICAgICAgICAgICAgICAgICAgICCvZneG4nRlx2hfPUO+7FSyxn8ZWoNjJcJgyhRtd6wpodX3zG0u/4roJlAQEBAQEBAQEBAQEBAQEBAQEBAQEBAQEBBROkMl5qNPrMwyoib96tlijb+MaC8QxiGINHJoAHkBZBmgICAgICAgICAgICAgICAgICAgICAgICAg57mlwqcdkYLEyVeFUxH+5lfWO+OhxPwQdCQEBAQEBAQEBAQEBAQEBAQEBAQEBAQEBAQEHPaZnpucgRYt+lZpOd9qfDI6f5iR1kHQkBAQEBAQEBAQEBAQEBAQEBAQEBAQEBAQEHOel/P78nU8cUUWuSojls8uLRHYBoIAHWN3X5jl47ByCOmmiooYWTPHo75H04bZhbNKG+0NyNQHzK1ovzNWWTanDxTTNUy/Uq2WqICAgICAgICAgICAgICAgICAgICAgICAgpPS9SRT5Lke+Nj3tdE2NzmguZxKiFri0kXbtzt7u6+VTlEyypjOYhyvLdL6dmSlZ31ELj5MkbI4fFrXBaNiM64b+InKiX6KW+rmk7FoG4oKczR+kFuoRaxrLe/Te/f8ig3UBAQEBAQEBAQEBAQEBAQEBAQEBAQEBBSult1sp27HTRg/AOd+YCju/JKSz88Oe9G8QlzvTE+yZXDxPAkbY/Ak/Ba2G+aW1ivlh3YmwW60XGcsT/pB0pekM3aZpZrje8TIXQxu+LeFt9p3xhpq1rk9SeqnVtR1uzqZAICAgICAgICAgICAgICAgICAgICAgIILO+CnH8tSws/WdV8dzYF8bg8NJ7A62knucV8mM4yfaZynNwqllkw3FWuZqZPDJcAiz2OAIIc0ja7SQR2hxtsbrRiK7VSwmaLtKYxfOdbj0Ho8kjQJLtdHDGWmUEepa7nuBHNree4IIJCl2tyrdTCLY26N9Uuh9G2UXYFA6ecWqJG6QzY8KO4Om45vcQ0usbdVoF9Op01ujUjJr3LmvOa7qRGICAgICAgICAgICAgICAgICAgICAgICDSxDB6fEyOPBDNblxI2SW8tQ2QelHh8VALRRRxj7DGs/IINlAQEBAQEBAQEBAQEBAQEBAQEBAQEBAQEBAQEBAQEBAQEBAQEBAQEBAQEBAQEBAQEBAQEBAQEBAQEBAQEBAQEBAQEBAQ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>
              <a:latin typeface="Segoe Print" charset="0"/>
              <a:ea typeface="Segoe Print" charset="0"/>
              <a:cs typeface="Segoe Print" charset="0"/>
            </a:endParaRPr>
          </a:p>
        </p:txBody>
      </p:sp>
      <p:pic>
        <p:nvPicPr>
          <p:cNvPr id="19465" name="Picture 8" descr="http://www.qacps.k12.md.us/ces/clipart/Carson%20Dellosa%20Clipart/Carson%20Dellosa%20Learning%20Themes/Images/Color%20Images/Weather/BEAR_UMBRELL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1773238"/>
            <a:ext cx="574675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6" name="TextBox 11"/>
          <p:cNvSpPr txBox="1">
            <a:spLocks noChangeArrowheads="1"/>
          </p:cNvSpPr>
          <p:nvPr/>
        </p:nvSpPr>
        <p:spPr bwMode="auto">
          <a:xfrm>
            <a:off x="0" y="1628775"/>
            <a:ext cx="327365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>
                <a:solidFill>
                  <a:srgbClr val="0070C0"/>
                </a:solidFill>
                <a:latin typeface="Segoe Print" charset="0"/>
                <a:ea typeface="Segoe Print" charset="0"/>
                <a:cs typeface="Segoe Print" charset="0"/>
              </a:rPr>
              <a:t>Because she felt scared</a:t>
            </a:r>
            <a:r>
              <a:rPr lang="en-GB" altLang="en-US">
                <a:solidFill>
                  <a:srgbClr val="FF0000"/>
                </a:solidFill>
                <a:latin typeface="Segoe Print" charset="0"/>
                <a:ea typeface="Segoe Print" charset="0"/>
                <a:cs typeface="Segoe Print" charset="0"/>
              </a:rPr>
              <a:t>,</a:t>
            </a:r>
          </a:p>
        </p:txBody>
      </p:sp>
      <p:pic>
        <p:nvPicPr>
          <p:cNvPr id="19467" name="Picture 10" descr="http://freedesignfile.com/upload/2012/04/001c067486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60" t="5048" r="20621" b="6606"/>
          <a:stretch>
            <a:fillRect/>
          </a:stretch>
        </p:blipFill>
        <p:spPr bwMode="auto">
          <a:xfrm>
            <a:off x="8243888" y="2708275"/>
            <a:ext cx="650875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8" name="TextBox 13"/>
          <p:cNvSpPr txBox="1">
            <a:spLocks noChangeArrowheads="1"/>
          </p:cNvSpPr>
          <p:nvPr/>
        </p:nvSpPr>
        <p:spPr bwMode="auto">
          <a:xfrm>
            <a:off x="4500563" y="3141663"/>
            <a:ext cx="391164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>
                <a:solidFill>
                  <a:srgbClr val="002060"/>
                </a:solidFill>
                <a:latin typeface="Segoe Print" charset="0"/>
                <a:ea typeface="Segoe Print" charset="0"/>
                <a:cs typeface="Segoe Print" charset="0"/>
              </a:rPr>
              <a:t>Betty took her teddy to bed.</a:t>
            </a:r>
          </a:p>
        </p:txBody>
      </p:sp>
      <p:sp>
        <p:nvSpPr>
          <p:cNvPr id="19469" name="TextBox 14"/>
          <p:cNvSpPr txBox="1">
            <a:spLocks noChangeArrowheads="1"/>
          </p:cNvSpPr>
          <p:nvPr/>
        </p:nvSpPr>
        <p:spPr bwMode="auto">
          <a:xfrm>
            <a:off x="0" y="4005323"/>
            <a:ext cx="479169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>
                <a:solidFill>
                  <a:srgbClr val="0070C0"/>
                </a:solidFill>
                <a:latin typeface="Segoe Print" charset="0"/>
                <a:ea typeface="Segoe Print" charset="0"/>
                <a:cs typeface="Segoe Print" charset="0"/>
              </a:rPr>
              <a:t>So that he could get a house point</a:t>
            </a:r>
            <a:r>
              <a:rPr lang="en-GB" altLang="en-US">
                <a:solidFill>
                  <a:srgbClr val="FF0000"/>
                </a:solidFill>
                <a:latin typeface="Segoe Print" charset="0"/>
                <a:ea typeface="Segoe Print" charset="0"/>
                <a:cs typeface="Segoe Print" charset="0"/>
              </a:rPr>
              <a:t>,</a:t>
            </a:r>
          </a:p>
        </p:txBody>
      </p:sp>
      <p:sp>
        <p:nvSpPr>
          <p:cNvPr id="19470" name="TextBox 15"/>
          <p:cNvSpPr txBox="1">
            <a:spLocks noChangeArrowheads="1"/>
          </p:cNvSpPr>
          <p:nvPr/>
        </p:nvSpPr>
        <p:spPr bwMode="auto">
          <a:xfrm>
            <a:off x="4356100" y="5661025"/>
            <a:ext cx="378661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>
                <a:solidFill>
                  <a:srgbClr val="002060"/>
                </a:solidFill>
                <a:latin typeface="Segoe Print" charset="0"/>
                <a:ea typeface="Segoe Print" charset="0"/>
                <a:cs typeface="Segoe Print" charset="0"/>
              </a:rPr>
              <a:t>Albert tidied up the pencils.</a:t>
            </a:r>
          </a:p>
        </p:txBody>
      </p:sp>
      <p:pic>
        <p:nvPicPr>
          <p:cNvPr id="19471" name="Picture 14" descr="http://image.shutterstock.com/display_pic_with_logo/10654/10654,1249633729,2/stock-photo-clipart-style-cartoon-of-pencils-34875043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5661025"/>
            <a:ext cx="661987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9146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>
          <a:xfrm>
            <a:off x="253761" y="380462"/>
            <a:ext cx="7147703" cy="1137787"/>
          </a:xfrm>
          <a:solidFill>
            <a:srgbClr val="FFFF00"/>
          </a:solidFill>
          <a:ln w="38100">
            <a:solidFill>
              <a:srgbClr val="00206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GB" altLang="en-US" sz="5400">
                <a:solidFill>
                  <a:srgbClr val="0070C0"/>
                </a:solidFill>
                <a:latin typeface="Segoe Print" charset="0"/>
                <a:ea typeface="Segoe Print" charset="0"/>
                <a:cs typeface="Segoe Print" charset="0"/>
              </a:rPr>
              <a:t>Challenge!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761" y="1844048"/>
            <a:ext cx="8362950" cy="4525963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 smtClean="0">
                <a:solidFill>
                  <a:srgbClr val="002060"/>
                </a:solidFill>
                <a:latin typeface="Segoe Print" charset="0"/>
                <a:ea typeface="Segoe Print" charset="0"/>
                <a:cs typeface="Segoe Print" charset="0"/>
              </a:rPr>
              <a:t>With your partner, write one sentence beginning with a TIME conjunction: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800" dirty="0" smtClean="0">
                <a:solidFill>
                  <a:srgbClr val="00B050"/>
                </a:solidFill>
                <a:latin typeface="Segoe Print" charset="0"/>
                <a:ea typeface="Segoe Print" charset="0"/>
                <a:cs typeface="Segoe Print" charset="0"/>
              </a:rPr>
              <a:t>    Before......</a:t>
            </a:r>
            <a:r>
              <a:rPr lang="en-GB" sz="2800" dirty="0" smtClean="0">
                <a:solidFill>
                  <a:srgbClr val="FF0000"/>
                </a:solidFill>
                <a:latin typeface="Segoe Print" charset="0"/>
                <a:ea typeface="Segoe Print" charset="0"/>
                <a:cs typeface="Segoe Print" charset="0"/>
              </a:rPr>
              <a:t>,</a:t>
            </a:r>
            <a:r>
              <a:rPr lang="en-GB" sz="2800" dirty="0" smtClean="0">
                <a:solidFill>
                  <a:srgbClr val="00B050"/>
                </a:solidFill>
                <a:latin typeface="Segoe Print" charset="0"/>
                <a:ea typeface="Segoe Print" charset="0"/>
                <a:cs typeface="Segoe Print" charset="0"/>
              </a:rPr>
              <a:t>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800" dirty="0" smtClean="0">
                <a:solidFill>
                  <a:srgbClr val="00B050"/>
                </a:solidFill>
                <a:latin typeface="Segoe Print" charset="0"/>
                <a:ea typeface="Segoe Print" charset="0"/>
                <a:cs typeface="Segoe Print" charset="0"/>
              </a:rPr>
              <a:t>    After........</a:t>
            </a:r>
            <a:r>
              <a:rPr lang="en-GB" sz="2800" dirty="0" smtClean="0">
                <a:solidFill>
                  <a:srgbClr val="FF0000"/>
                </a:solidFill>
                <a:latin typeface="Segoe Print" charset="0"/>
                <a:ea typeface="Segoe Print" charset="0"/>
                <a:cs typeface="Segoe Print" charset="0"/>
              </a:rPr>
              <a:t>,</a:t>
            </a:r>
            <a:r>
              <a:rPr lang="en-GB" sz="2800" dirty="0" smtClean="0">
                <a:solidFill>
                  <a:srgbClr val="00B050"/>
                </a:solidFill>
                <a:latin typeface="Segoe Print" charset="0"/>
                <a:ea typeface="Segoe Print" charset="0"/>
                <a:cs typeface="Segoe Print" charset="0"/>
              </a:rPr>
              <a:t>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800" dirty="0" smtClean="0">
                <a:solidFill>
                  <a:srgbClr val="00B050"/>
                </a:solidFill>
                <a:latin typeface="Segoe Print" charset="0"/>
                <a:ea typeface="Segoe Print" charset="0"/>
                <a:cs typeface="Segoe Print" charset="0"/>
              </a:rPr>
              <a:t>    When.......</a:t>
            </a:r>
            <a:r>
              <a:rPr lang="en-GB" sz="2800" dirty="0" smtClean="0">
                <a:solidFill>
                  <a:srgbClr val="FF0000"/>
                </a:solidFill>
                <a:latin typeface="Segoe Print" charset="0"/>
                <a:ea typeface="Segoe Print" charset="0"/>
                <a:cs typeface="Segoe Print" charset="0"/>
              </a:rPr>
              <a:t>,</a:t>
            </a:r>
            <a:r>
              <a:rPr lang="en-GB" sz="2800" dirty="0" smtClean="0">
                <a:solidFill>
                  <a:srgbClr val="00B050"/>
                </a:solidFill>
                <a:latin typeface="Segoe Print" charset="0"/>
                <a:ea typeface="Segoe Print" charset="0"/>
                <a:cs typeface="Segoe Print" charset="0"/>
              </a:rPr>
              <a:t>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800" dirty="0" smtClean="0">
                <a:solidFill>
                  <a:srgbClr val="00B050"/>
                </a:solidFill>
                <a:latin typeface="Segoe Print" charset="0"/>
                <a:ea typeface="Segoe Print" charset="0"/>
                <a:cs typeface="Segoe Print" charset="0"/>
              </a:rPr>
              <a:t>    While..........</a:t>
            </a:r>
            <a:r>
              <a:rPr lang="en-GB" sz="2800" dirty="0" smtClean="0">
                <a:solidFill>
                  <a:srgbClr val="FF0000"/>
                </a:solidFill>
                <a:latin typeface="Segoe Print" charset="0"/>
                <a:ea typeface="Segoe Print" charset="0"/>
                <a:cs typeface="Segoe Print" charset="0"/>
              </a:rPr>
              <a:t>,</a:t>
            </a:r>
            <a:endParaRPr lang="en-GB" sz="2800" dirty="0" smtClean="0">
              <a:solidFill>
                <a:srgbClr val="00B050"/>
              </a:solidFill>
              <a:latin typeface="Segoe Print" charset="0"/>
              <a:ea typeface="Segoe Print" charset="0"/>
              <a:cs typeface="Segoe Print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GB" sz="2800" dirty="0" smtClean="0">
              <a:solidFill>
                <a:srgbClr val="00B050"/>
              </a:solidFill>
              <a:latin typeface="Segoe Print" charset="0"/>
              <a:ea typeface="Segoe Print" charset="0"/>
              <a:cs typeface="Segoe Print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 smtClean="0">
                <a:solidFill>
                  <a:srgbClr val="002060"/>
                </a:solidFill>
                <a:latin typeface="Segoe Print" charset="0"/>
                <a:ea typeface="Segoe Print" charset="0"/>
                <a:cs typeface="Segoe Print" charset="0"/>
              </a:rPr>
              <a:t>Then write one sentence beginning with a CAUSE conjunction: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800" dirty="0" smtClean="0">
                <a:solidFill>
                  <a:srgbClr val="660066"/>
                </a:solidFill>
                <a:latin typeface="Segoe Print" charset="0"/>
                <a:ea typeface="Segoe Print" charset="0"/>
                <a:cs typeface="Segoe Print" charset="0"/>
              </a:rPr>
              <a:t>    So that.............</a:t>
            </a:r>
            <a:r>
              <a:rPr lang="en-GB" sz="2800" dirty="0" smtClean="0">
                <a:solidFill>
                  <a:srgbClr val="FF0000"/>
                </a:solidFill>
                <a:latin typeface="Segoe Print" charset="0"/>
                <a:ea typeface="Segoe Print" charset="0"/>
                <a:cs typeface="Segoe Print" charset="0"/>
              </a:rPr>
              <a:t>,</a:t>
            </a:r>
            <a:r>
              <a:rPr lang="en-GB" sz="2800" dirty="0" smtClean="0">
                <a:solidFill>
                  <a:srgbClr val="660066"/>
                </a:solidFill>
                <a:latin typeface="Segoe Print" charset="0"/>
                <a:ea typeface="Segoe Print" charset="0"/>
                <a:cs typeface="Segoe Print" charset="0"/>
              </a:rPr>
              <a:t>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800" dirty="0" smtClean="0">
                <a:solidFill>
                  <a:srgbClr val="660066"/>
                </a:solidFill>
                <a:latin typeface="Segoe Print" charset="0"/>
                <a:ea typeface="Segoe Print" charset="0"/>
                <a:cs typeface="Segoe Print" charset="0"/>
              </a:rPr>
              <a:t>    Because..............</a:t>
            </a:r>
            <a:r>
              <a:rPr lang="en-GB" sz="2800" dirty="0" smtClean="0">
                <a:solidFill>
                  <a:srgbClr val="FF0000"/>
                </a:solidFill>
                <a:latin typeface="Segoe Print" charset="0"/>
                <a:ea typeface="Segoe Print" charset="0"/>
                <a:cs typeface="Segoe Print" charset="0"/>
              </a:rPr>
              <a:t>,</a:t>
            </a:r>
            <a:endParaRPr lang="en-GB" sz="2800" dirty="0" smtClean="0">
              <a:solidFill>
                <a:srgbClr val="660066"/>
              </a:solidFill>
              <a:latin typeface="Segoe Print" charset="0"/>
              <a:ea typeface="Segoe Print" charset="0"/>
              <a:cs typeface="Segoe Prin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853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23850" y="2492375"/>
            <a:ext cx="8496300" cy="14414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en-GB" altLang="en-US">
              <a:solidFill>
                <a:srgbClr val="FFFFFF"/>
              </a:solidFill>
              <a:latin typeface="Segoe Print" charset="0"/>
              <a:ea typeface="Segoe Print" charset="0"/>
              <a:cs typeface="Segoe Print" charset="0"/>
            </a:endParaRPr>
          </a:p>
        </p:txBody>
      </p:sp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457200" y="289853"/>
            <a:ext cx="7259667" cy="1141308"/>
          </a:xfrm>
          <a:solidFill>
            <a:srgbClr val="FFFF00"/>
          </a:solidFill>
          <a:ln w="28575">
            <a:solidFill>
              <a:srgbClr val="00206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GB" altLang="en-US" b="1">
                <a:solidFill>
                  <a:srgbClr val="0070C0"/>
                </a:solidFill>
                <a:latin typeface="Segoe Print" charset="0"/>
                <a:ea typeface="Segoe Print" charset="0"/>
                <a:cs typeface="Segoe Print" charset="0"/>
              </a:rPr>
              <a:t>NEXT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altLang="en-US" sz="2800" dirty="0">
                <a:solidFill>
                  <a:srgbClr val="002060"/>
                </a:solidFill>
                <a:latin typeface="Segoe Print" charset="0"/>
                <a:ea typeface="Segoe Print" charset="0"/>
                <a:cs typeface="Segoe Print" charset="0"/>
              </a:rPr>
              <a:t>Cut your sentences in half AFTER the comma!</a:t>
            </a:r>
          </a:p>
          <a:p>
            <a:pPr eaLnBrk="1" hangingPunct="1">
              <a:buFont typeface="Arial" charset="0"/>
              <a:buNone/>
            </a:pPr>
            <a:endParaRPr lang="en-GB" altLang="en-US" dirty="0">
              <a:solidFill>
                <a:srgbClr val="002060"/>
              </a:solidFill>
              <a:latin typeface="Segoe Print" charset="0"/>
              <a:ea typeface="Segoe Print" charset="0"/>
              <a:cs typeface="Segoe Print" charset="0"/>
            </a:endParaRPr>
          </a:p>
          <a:p>
            <a:pPr eaLnBrk="1" hangingPunct="1">
              <a:buFont typeface="Arial" charset="0"/>
              <a:buNone/>
            </a:pPr>
            <a:r>
              <a:rPr lang="en-GB" altLang="en-US" sz="2400" dirty="0">
                <a:solidFill>
                  <a:srgbClr val="0070C0"/>
                </a:solidFill>
                <a:latin typeface="Segoe Print" charset="0"/>
                <a:ea typeface="Segoe Print" charset="0"/>
                <a:cs typeface="Segoe Print" charset="0"/>
              </a:rPr>
              <a:t>While she was cycling</a:t>
            </a:r>
            <a:r>
              <a:rPr lang="en-GB" altLang="en-US" sz="3600" dirty="0">
                <a:solidFill>
                  <a:srgbClr val="FF0000"/>
                </a:solidFill>
                <a:latin typeface="Segoe Print" charset="0"/>
                <a:ea typeface="Segoe Print" charset="0"/>
                <a:cs typeface="Segoe Print" charset="0"/>
              </a:rPr>
              <a:t>,</a:t>
            </a:r>
            <a:r>
              <a:rPr lang="en-GB" altLang="en-US" sz="2400" dirty="0">
                <a:solidFill>
                  <a:srgbClr val="0070C0"/>
                </a:solidFill>
                <a:latin typeface="Segoe Print" charset="0"/>
                <a:ea typeface="Segoe Print" charset="0"/>
                <a:cs typeface="Segoe Print" charset="0"/>
              </a:rPr>
              <a:t>  Meg rang her bell loudly.</a:t>
            </a:r>
          </a:p>
        </p:txBody>
      </p:sp>
      <p:pic>
        <p:nvPicPr>
          <p:cNvPr id="21508" name="Picture 4" descr="http://www.how-to-draw-funny-cartoons.com/image-files/cartoon-scissors-6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4005263"/>
            <a:ext cx="711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Connector 6"/>
          <p:cNvCxnSpPr/>
          <p:nvPr/>
        </p:nvCxnSpPr>
        <p:spPr>
          <a:xfrm>
            <a:off x="4436045" y="2492375"/>
            <a:ext cx="0" cy="144145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10" name="Rectangle 10"/>
          <p:cNvSpPr>
            <a:spLocks noChangeArrowheads="1"/>
          </p:cNvSpPr>
          <p:nvPr/>
        </p:nvSpPr>
        <p:spPr bwMode="auto">
          <a:xfrm>
            <a:off x="223838" y="5072063"/>
            <a:ext cx="8424862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2800" dirty="0">
                <a:solidFill>
                  <a:srgbClr val="002060"/>
                </a:solidFill>
                <a:latin typeface="Segoe Print" charset="0"/>
                <a:ea typeface="Segoe Print" charset="0"/>
                <a:cs typeface="Segoe Print" charset="0"/>
              </a:rPr>
              <a:t> Write your name on the back of each piece of paper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2800" dirty="0">
                <a:solidFill>
                  <a:srgbClr val="002060"/>
                </a:solidFill>
                <a:latin typeface="Segoe Print" charset="0"/>
                <a:ea typeface="Segoe Print" charset="0"/>
                <a:cs typeface="Segoe Print" charset="0"/>
              </a:rPr>
              <a:t> Hold them in the air for me to collect!</a:t>
            </a:r>
          </a:p>
        </p:txBody>
      </p:sp>
    </p:spTree>
    <p:extLst>
      <p:ext uri="{BB962C8B-B14F-4D97-AF65-F5344CB8AC3E}">
        <p14:creationId xmlns:p14="http://schemas.microsoft.com/office/powerpoint/2010/main" val="1149089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500563" y="4076700"/>
            <a:ext cx="4392612" cy="14398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en-GB" altLang="en-US">
              <a:solidFill>
                <a:srgbClr val="FFFFFF"/>
              </a:solidFill>
              <a:latin typeface="Segoe Print" charset="0"/>
              <a:ea typeface="Segoe Print" charset="0"/>
              <a:cs typeface="Segoe Print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79388" y="4076700"/>
            <a:ext cx="3960812" cy="14398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en-GB" altLang="en-US">
              <a:solidFill>
                <a:srgbClr val="FFFFFF"/>
              </a:solidFill>
              <a:latin typeface="Segoe Print" charset="0"/>
              <a:ea typeface="Segoe Print" charset="0"/>
              <a:cs typeface="Segoe Print" charset="0"/>
            </a:endParaRPr>
          </a:p>
        </p:txBody>
      </p:sp>
      <p:sp>
        <p:nvSpPr>
          <p:cNvPr id="22531" name="Title 1"/>
          <p:cNvSpPr>
            <a:spLocks noGrp="1"/>
          </p:cNvSpPr>
          <p:nvPr>
            <p:ph type="title"/>
          </p:nvPr>
        </p:nvSpPr>
        <p:spPr>
          <a:xfrm>
            <a:off x="179388" y="410766"/>
            <a:ext cx="7360099" cy="1141989"/>
          </a:xfrm>
          <a:solidFill>
            <a:srgbClr val="FFFF00"/>
          </a:solidFill>
          <a:ln w="28575">
            <a:solidFill>
              <a:srgbClr val="00206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GB" altLang="en-US" b="1">
                <a:solidFill>
                  <a:srgbClr val="0070C0"/>
                </a:solidFill>
                <a:latin typeface="Segoe Print" charset="0"/>
                <a:ea typeface="Segoe Print" charset="0"/>
                <a:cs typeface="Segoe Print" charset="0"/>
              </a:rPr>
              <a:t>THEN</a:t>
            </a:r>
          </a:p>
        </p:txBody>
      </p:sp>
      <p:sp>
        <p:nvSpPr>
          <p:cNvPr id="22532" name="Content Placeholder 2"/>
          <p:cNvSpPr>
            <a:spLocks noGrp="1"/>
          </p:cNvSpPr>
          <p:nvPr>
            <p:ph idx="1"/>
          </p:nvPr>
        </p:nvSpPr>
        <p:spPr>
          <a:xfrm>
            <a:off x="180181" y="2004080"/>
            <a:ext cx="8640763" cy="4525963"/>
          </a:xfrm>
        </p:spPr>
        <p:txBody>
          <a:bodyPr/>
          <a:lstStyle/>
          <a:p>
            <a:pPr eaLnBrk="1" hangingPunct="1"/>
            <a:r>
              <a:rPr lang="en-GB" altLang="en-US" dirty="0">
                <a:solidFill>
                  <a:srgbClr val="002060"/>
                </a:solidFill>
                <a:latin typeface="Segoe Print" charset="0"/>
                <a:ea typeface="Segoe Print" charset="0"/>
                <a:cs typeface="Segoe Print" charset="0"/>
              </a:rPr>
              <a:t>I will give you halves of other people’s sentences!</a:t>
            </a:r>
          </a:p>
          <a:p>
            <a:pPr eaLnBrk="1" hangingPunct="1"/>
            <a:r>
              <a:rPr lang="en-GB" altLang="en-US" dirty="0">
                <a:solidFill>
                  <a:srgbClr val="002060"/>
                </a:solidFill>
                <a:latin typeface="Segoe Print" charset="0"/>
                <a:ea typeface="Segoe Print" charset="0"/>
                <a:cs typeface="Segoe Print" charset="0"/>
              </a:rPr>
              <a:t>Can you match them up again? You will need to work together as a class to help each other.</a:t>
            </a:r>
          </a:p>
          <a:p>
            <a:pPr eaLnBrk="1" hangingPunct="1">
              <a:buFont typeface="Arial" charset="0"/>
              <a:buNone/>
            </a:pPr>
            <a:endParaRPr lang="en-GB" altLang="en-US" dirty="0">
              <a:solidFill>
                <a:srgbClr val="002060"/>
              </a:solidFill>
              <a:latin typeface="Segoe Print" charset="0"/>
              <a:ea typeface="Segoe Print" charset="0"/>
              <a:cs typeface="Segoe Print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4302934" y="4076701"/>
            <a:ext cx="0" cy="1439862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34" name="Rectangle 10"/>
          <p:cNvSpPr>
            <a:spLocks noChangeArrowheads="1"/>
          </p:cNvSpPr>
          <p:nvPr/>
        </p:nvSpPr>
        <p:spPr bwMode="auto">
          <a:xfrm>
            <a:off x="443544" y="5648712"/>
            <a:ext cx="771878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>
                <a:solidFill>
                  <a:srgbClr val="002060"/>
                </a:solidFill>
                <a:latin typeface="Segoe Print" charset="0"/>
                <a:ea typeface="Segoe Print" charset="0"/>
                <a:cs typeface="Segoe Print" charset="0"/>
              </a:rPr>
              <a:t> Let’s share our favourite sentences.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52412" y="4267062"/>
            <a:ext cx="3750245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sz="2800" dirty="0">
                <a:solidFill>
                  <a:srgbClr val="0070C0"/>
                </a:solidFill>
                <a:latin typeface="Segoe Print" charset="0"/>
                <a:ea typeface="Segoe Print" charset="0"/>
                <a:cs typeface="Segoe Print" charset="0"/>
              </a:rPr>
              <a:t>While she was cycling</a:t>
            </a:r>
            <a:r>
              <a:rPr lang="en-GB" altLang="en-US" sz="4000" dirty="0">
                <a:solidFill>
                  <a:srgbClr val="FF0000"/>
                </a:solidFill>
                <a:latin typeface="Segoe Print" charset="0"/>
                <a:ea typeface="Segoe Print" charset="0"/>
                <a:cs typeface="Segoe Print" charset="0"/>
              </a:rPr>
              <a:t>,</a:t>
            </a:r>
            <a:endParaRPr lang="en-US" sz="2800" dirty="0">
              <a:latin typeface="Segoe Print" charset="0"/>
              <a:ea typeface="Segoe Print" charset="0"/>
              <a:cs typeface="Segoe Print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757908" y="4319577"/>
            <a:ext cx="406303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800" dirty="0" smtClean="0">
                <a:solidFill>
                  <a:srgbClr val="0070C0"/>
                </a:solidFill>
                <a:latin typeface="Segoe Print" charset="0"/>
                <a:ea typeface="Segoe Print" charset="0"/>
                <a:cs typeface="Segoe Print" charset="0"/>
              </a:rPr>
              <a:t>Meg rang her bell loudly. </a:t>
            </a:r>
            <a:endParaRPr lang="en-GB" altLang="en-US" sz="2800" dirty="0">
              <a:solidFill>
                <a:srgbClr val="0070C0"/>
              </a:solidFill>
              <a:latin typeface="Segoe Print" charset="0"/>
              <a:ea typeface="Segoe Print" charset="0"/>
              <a:cs typeface="Segoe Prin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4066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tle slid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A91D87DC-CC0A-A447-94FA-001A51193FBB}" vid="{CC5ADD21-0F54-224E-99B0-3A90D3AF798C}"/>
    </a:ext>
  </a:extLst>
</a:theme>
</file>

<file path=ppt/theme/theme2.xml><?xml version="1.0" encoding="utf-8"?>
<a:theme xmlns:a="http://schemas.openxmlformats.org/drawingml/2006/main" name="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Xavier presentation</Template>
  <TotalTime>913</TotalTime>
  <Words>348</Words>
  <Application>Microsoft Office PowerPoint</Application>
  <PresentationFormat>On-screen Show (4:3)</PresentationFormat>
  <Paragraphs>63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Calibri</vt:lpstr>
      <vt:lpstr>Comic Sans MS</vt:lpstr>
      <vt:lpstr>Gotham</vt:lpstr>
      <vt:lpstr>Gotham Book</vt:lpstr>
      <vt:lpstr>Segoe Print</vt:lpstr>
      <vt:lpstr>Title slide</vt:lpstr>
      <vt:lpstr>Slides</vt:lpstr>
      <vt:lpstr>PowerPoint Presentation</vt:lpstr>
      <vt:lpstr>PowerPoint Presentation</vt:lpstr>
      <vt:lpstr>PowerPoint Presentation</vt:lpstr>
      <vt:lpstr>Can you match the beginnings and ends of these sentences?</vt:lpstr>
      <vt:lpstr>Expressing TIME using conjunctions</vt:lpstr>
      <vt:lpstr>Expressing CAUSE using conjunctions</vt:lpstr>
      <vt:lpstr>Challenge!</vt:lpstr>
      <vt:lpstr>NEXT</vt:lpstr>
      <vt:lpstr>THEN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 Torlop</dc:creator>
  <cp:lastModifiedBy>D Harper</cp:lastModifiedBy>
  <cp:revision>88</cp:revision>
  <dcterms:created xsi:type="dcterms:W3CDTF">2017-06-27T15:09:43Z</dcterms:created>
  <dcterms:modified xsi:type="dcterms:W3CDTF">2018-01-24T14:00:53Z</dcterms:modified>
</cp:coreProperties>
</file>