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notesMasterIdLst>
    <p:notesMasterId r:id="rId9"/>
  </p:notesMasterIdLst>
  <p:handoutMasterIdLst>
    <p:handoutMasterId r:id="rId10"/>
  </p:handoutMasterIdLst>
  <p:sldIdLst>
    <p:sldId id="260" r:id="rId3"/>
    <p:sldId id="310" r:id="rId4"/>
    <p:sldId id="311" r:id="rId5"/>
    <p:sldId id="328" r:id="rId6"/>
    <p:sldId id="329" r:id="rId7"/>
    <p:sldId id="33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8E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848"/>
    <p:restoredTop sz="67297" autoAdjust="0"/>
  </p:normalViewPr>
  <p:slideViewPr>
    <p:cSldViewPr snapToGrid="0" snapToObjects="1">
      <p:cViewPr varScale="1">
        <p:scale>
          <a:sx n="74" d="100"/>
          <a:sy n="74" d="100"/>
        </p:scale>
        <p:origin x="92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292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06537-7A6D-AE48-8835-DADFC7FA5A71}" type="datetimeFigureOut">
              <a:rPr lang="en-US" smtClean="0"/>
              <a:t>1/22/18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69170-F8B4-754D-AD68-32C90554A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56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4DA8E-9E6D-ED4F-B068-49B17AB22E2E}" type="datetimeFigureOut">
              <a:rPr lang="en-US" smtClean="0"/>
              <a:t>1/22/18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82436-5DD0-124E-81ED-DDD31234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04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77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08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229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28650" y="4063999"/>
            <a:ext cx="7886700" cy="211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Sub headings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80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854077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4" y="0"/>
            <a:ext cx="9178209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0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emf"/><Relationship Id="rId5" Type="http://schemas.openxmlformats.org/officeDocument/2006/relationships/image" Target="../media/image2.emf"/><Relationship Id="rId6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1" Type="http://schemas.openxmlformats.org/officeDocument/2006/relationships/theme" Target="../theme/theme2.xml"/><Relationship Id="rId2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295526"/>
            <a:ext cx="812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66806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11403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6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Gotham" charset="0"/>
          <a:ea typeface="Gotham" charset="0"/>
          <a:cs typeface="Gotham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44000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22806" y="5395912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267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egoe Print" charset="0"/>
                <a:ea typeface="Segoe Print" charset="0"/>
                <a:cs typeface="Segoe Print" charset="0"/>
              </a:rPr>
              <a:t>Year 3 SPAG</a:t>
            </a:r>
            <a:endParaRPr lang="en-GB" dirty="0">
              <a:latin typeface="Segoe Print" charset="0"/>
              <a:ea typeface="Segoe Print" charset="0"/>
              <a:cs typeface="Segoe Print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5950" y="3621089"/>
            <a:ext cx="7886700" cy="2112963"/>
          </a:xfrm>
        </p:spPr>
        <p:txBody>
          <a:bodyPr>
            <a:normAutofit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: 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Using the present perfect form of verbs in contrast to the past tense. 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670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22230" y="4723472"/>
            <a:ext cx="3480759" cy="1655762"/>
          </a:xfrm>
        </p:spPr>
        <p:txBody>
          <a:bodyPr/>
          <a:lstStyle/>
          <a:p>
            <a:r>
              <a:rPr lang="en-US" dirty="0" smtClean="0">
                <a:latin typeface="Segoe Print" charset="0"/>
                <a:ea typeface="Segoe Print" charset="0"/>
                <a:cs typeface="Segoe Print" charset="0"/>
              </a:rPr>
              <a:t>I saw a film.</a:t>
            </a:r>
          </a:p>
          <a:p>
            <a:r>
              <a:rPr lang="en-US" dirty="0" smtClean="0">
                <a:latin typeface="Segoe Print" charset="0"/>
                <a:ea typeface="Segoe Print" charset="0"/>
                <a:cs typeface="Segoe Print" charset="0"/>
              </a:rPr>
              <a:t>I watch a film.</a:t>
            </a:r>
          </a:p>
          <a:p>
            <a:r>
              <a:rPr lang="en-US" dirty="0" smtClean="0">
                <a:latin typeface="Segoe Print" charset="0"/>
                <a:ea typeface="Segoe Print" charset="0"/>
                <a:cs typeface="Segoe Print" charset="0"/>
              </a:rPr>
              <a:t>I listen to music.</a:t>
            </a:r>
          </a:p>
          <a:p>
            <a:r>
              <a:rPr lang="en-US" dirty="0" smtClean="0">
                <a:latin typeface="Segoe Print" charset="0"/>
                <a:ea typeface="Segoe Print" charset="0"/>
                <a:cs typeface="Segoe Print" charset="0"/>
              </a:rPr>
              <a:t>I listened to music. </a:t>
            </a:r>
            <a:endParaRPr lang="en-US" dirty="0">
              <a:latin typeface="Segoe Print" charset="0"/>
              <a:ea typeface="Segoe Print" charset="0"/>
              <a:cs typeface="Segoe Print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570977"/>
            <a:ext cx="7772400" cy="854077"/>
          </a:xfrm>
        </p:spPr>
        <p:txBody>
          <a:bodyPr/>
          <a:lstStyle/>
          <a:p>
            <a:r>
              <a:rPr lang="en-US" dirty="0" smtClean="0">
                <a:latin typeface="Segoe Print" charset="0"/>
                <a:ea typeface="Segoe Print" charset="0"/>
                <a:cs typeface="Segoe Print" charset="0"/>
              </a:rPr>
              <a:t>Past and Present</a:t>
            </a:r>
            <a:endParaRPr lang="en-US" dirty="0">
              <a:latin typeface="Segoe Print" charset="0"/>
              <a:ea typeface="Segoe Print" charset="0"/>
              <a:cs typeface="Segoe Print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412430"/>
              </p:ext>
            </p:extLst>
          </p:nvPr>
        </p:nvGraphicFramePr>
        <p:xfrm>
          <a:off x="1524000" y="1976439"/>
          <a:ext cx="6096000" cy="24983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490716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latin typeface="Segoe Print" charset="0"/>
                          <a:ea typeface="Segoe Print" charset="0"/>
                          <a:cs typeface="Segoe Print" charset="0"/>
                        </a:rPr>
                        <a:t>Past</a:t>
                      </a:r>
                      <a:endParaRPr lang="en-US" i="1" dirty="0">
                        <a:latin typeface="Segoe Print" charset="0"/>
                        <a:ea typeface="Segoe Print" charset="0"/>
                        <a:cs typeface="Segoe Print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latin typeface="Segoe Print" charset="0"/>
                          <a:ea typeface="Segoe Print" charset="0"/>
                          <a:cs typeface="Segoe Print" charset="0"/>
                        </a:rPr>
                        <a:t>Present</a:t>
                      </a:r>
                      <a:endParaRPr lang="en-US" i="1" dirty="0">
                        <a:latin typeface="Segoe Print" charset="0"/>
                        <a:ea typeface="Segoe Print" charset="0"/>
                        <a:cs typeface="Segoe Print" charset="0"/>
                      </a:endParaRPr>
                    </a:p>
                  </a:txBody>
                  <a:tcPr/>
                </a:tc>
              </a:tr>
              <a:tr h="200762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85820" y="1482760"/>
            <a:ext cx="5572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egoe Print" charset="0"/>
                <a:ea typeface="Segoe Print" charset="0"/>
                <a:cs typeface="Segoe Print" charset="0"/>
              </a:rPr>
              <a:t>Decide which column the sentences belong in. </a:t>
            </a:r>
            <a:endParaRPr lang="en-US" dirty="0">
              <a:latin typeface="Segoe Print" charset="0"/>
              <a:ea typeface="Segoe Print" charset="0"/>
              <a:cs typeface="Segoe Print" charset="0"/>
            </a:endParaRPr>
          </a:p>
        </p:txBody>
      </p:sp>
      <p:sp>
        <p:nvSpPr>
          <p:cNvPr id="6" name="Subtitle 3"/>
          <p:cNvSpPr txBox="1">
            <a:spLocks/>
          </p:cNvSpPr>
          <p:nvPr/>
        </p:nvSpPr>
        <p:spPr>
          <a:xfrm>
            <a:off x="4502989" y="4723472"/>
            <a:ext cx="3480759" cy="1655762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Gotham Book" charset="0"/>
                <a:ea typeface="Gotham Book" charset="0"/>
                <a:cs typeface="Gotham Book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Gotham Book" charset="0"/>
                <a:ea typeface="Gotham Book" charset="0"/>
                <a:cs typeface="Gotham Book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Gotham Book" charset="0"/>
                <a:ea typeface="Gotham Book" charset="0"/>
                <a:cs typeface="Gotham Book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Gotham Book" charset="0"/>
                <a:ea typeface="Gotham Book" charset="0"/>
                <a:cs typeface="Gotham Book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Gotham Book" charset="0"/>
                <a:ea typeface="Gotham Book" charset="0"/>
                <a:cs typeface="Gotham Book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Segoe Print" charset="0"/>
                <a:ea typeface="Segoe Print" charset="0"/>
                <a:cs typeface="Segoe Print" charset="0"/>
              </a:rPr>
              <a:t>I drove a car.</a:t>
            </a:r>
          </a:p>
          <a:p>
            <a:r>
              <a:rPr lang="en-US" dirty="0" smtClean="0">
                <a:latin typeface="Segoe Print" charset="0"/>
                <a:ea typeface="Segoe Print" charset="0"/>
                <a:cs typeface="Segoe Print" charset="0"/>
              </a:rPr>
              <a:t>I drive a car.</a:t>
            </a:r>
          </a:p>
          <a:p>
            <a:r>
              <a:rPr lang="en-US" dirty="0" smtClean="0">
                <a:latin typeface="Segoe Print" charset="0"/>
                <a:ea typeface="Segoe Print" charset="0"/>
                <a:cs typeface="Segoe Print" charset="0"/>
              </a:rPr>
              <a:t>I eat a meal.</a:t>
            </a:r>
          </a:p>
          <a:p>
            <a:r>
              <a:rPr lang="en-US" dirty="0" smtClean="0">
                <a:latin typeface="Segoe Print" charset="0"/>
                <a:ea typeface="Segoe Print" charset="0"/>
                <a:cs typeface="Segoe Print" charset="0"/>
              </a:rPr>
              <a:t>I ate a meal. </a:t>
            </a:r>
            <a:endParaRPr lang="en-US" dirty="0">
              <a:latin typeface="Segoe Print" charset="0"/>
              <a:ea typeface="Segoe Print" charset="0"/>
              <a:cs typeface="Segoe Prin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96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4194" y="4119623"/>
            <a:ext cx="7315200" cy="1655762"/>
          </a:xfrm>
          <a:solidFill>
            <a:srgbClr val="00B0F0"/>
          </a:solidFill>
        </p:spPr>
        <p:txBody>
          <a:bodyPr/>
          <a:lstStyle/>
          <a:p>
            <a:pPr algn="l"/>
            <a:r>
              <a:rPr lang="en-US" sz="2800" dirty="0" smtClean="0">
                <a:latin typeface="Segoe Print" charset="0"/>
                <a:ea typeface="Segoe Print" charset="0"/>
                <a:cs typeface="Segoe Print" charset="0"/>
              </a:rPr>
              <a:t>Where would you place this sentence?</a:t>
            </a:r>
          </a:p>
          <a:p>
            <a:pPr algn="l"/>
            <a:r>
              <a:rPr lang="en-US" sz="2800" b="1" dirty="0" smtClean="0">
                <a:latin typeface="Segoe Print" charset="0"/>
                <a:ea typeface="Segoe Print" charset="0"/>
                <a:cs typeface="Segoe Print" charset="0"/>
              </a:rPr>
              <a:t>I have eaten a meal.</a:t>
            </a:r>
          </a:p>
          <a:p>
            <a:pPr algn="l"/>
            <a:r>
              <a:rPr lang="en-US" sz="2800" dirty="0" smtClean="0">
                <a:latin typeface="Segoe Print" charset="0"/>
                <a:ea typeface="Segoe Print" charset="0"/>
                <a:cs typeface="Segoe Print" charset="0"/>
              </a:rPr>
              <a:t>What do you notice about it?</a:t>
            </a:r>
            <a:endParaRPr lang="en-US" sz="2800" dirty="0">
              <a:latin typeface="Segoe Print" charset="0"/>
              <a:ea typeface="Segoe Print" charset="0"/>
              <a:cs typeface="Segoe Print" charset="0"/>
            </a:endParaRPr>
          </a:p>
        </p:txBody>
      </p:sp>
      <p:sp>
        <p:nvSpPr>
          <p:cNvPr id="4" name="Title 4"/>
          <p:cNvSpPr txBox="1">
            <a:spLocks/>
          </p:cNvSpPr>
          <p:nvPr/>
        </p:nvSpPr>
        <p:spPr>
          <a:xfrm>
            <a:off x="685800" y="570977"/>
            <a:ext cx="7772400" cy="8540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>
                <a:solidFill>
                  <a:schemeClr val="tx1"/>
                </a:solidFill>
                <a:latin typeface="Gotham" charset="0"/>
                <a:ea typeface="Gotham" charset="0"/>
                <a:cs typeface="Gotham" charset="0"/>
              </a:defRPr>
            </a:lvl1pPr>
          </a:lstStyle>
          <a:p>
            <a:r>
              <a:rPr lang="en-US" smtClean="0">
                <a:latin typeface="Segoe Print" charset="0"/>
                <a:ea typeface="Segoe Print" charset="0"/>
                <a:cs typeface="Segoe Print" charset="0"/>
              </a:rPr>
              <a:t>Past and Present</a:t>
            </a:r>
            <a:endParaRPr lang="en-US" dirty="0">
              <a:latin typeface="Segoe Print" charset="0"/>
              <a:ea typeface="Segoe Print" charset="0"/>
              <a:cs typeface="Segoe Print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388696"/>
              </p:ext>
            </p:extLst>
          </p:nvPr>
        </p:nvGraphicFramePr>
        <p:xfrm>
          <a:off x="994194" y="1452629"/>
          <a:ext cx="7155612" cy="24983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7806"/>
                <a:gridCol w="3577806"/>
              </a:tblGrid>
              <a:tr h="490716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latin typeface="Segoe Print" charset="0"/>
                          <a:ea typeface="Segoe Print" charset="0"/>
                          <a:cs typeface="Segoe Print" charset="0"/>
                        </a:rPr>
                        <a:t>Past</a:t>
                      </a:r>
                      <a:endParaRPr lang="en-US" i="1" dirty="0">
                        <a:latin typeface="Segoe Print" charset="0"/>
                        <a:ea typeface="Segoe Print" charset="0"/>
                        <a:cs typeface="Segoe Print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latin typeface="Segoe Print" charset="0"/>
                          <a:ea typeface="Segoe Print" charset="0"/>
                          <a:cs typeface="Segoe Print" charset="0"/>
                        </a:rPr>
                        <a:t>Present</a:t>
                      </a:r>
                      <a:endParaRPr lang="en-US" i="1" dirty="0">
                        <a:latin typeface="Segoe Print" charset="0"/>
                        <a:ea typeface="Segoe Print" charset="0"/>
                        <a:cs typeface="Segoe Print" charset="0"/>
                      </a:endParaRPr>
                    </a:p>
                  </a:txBody>
                  <a:tcPr/>
                </a:tc>
              </a:tr>
              <a:tr h="200762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Segoe Print" charset="0"/>
                          <a:ea typeface="Segoe Print" charset="0"/>
                          <a:cs typeface="Segoe Print" charset="0"/>
                        </a:rPr>
                        <a:t>I saw a film.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Segoe Print" charset="0"/>
                          <a:ea typeface="Segoe Print" charset="0"/>
                          <a:cs typeface="Segoe Print" charset="0"/>
                        </a:rPr>
                        <a:t>I listened</a:t>
                      </a:r>
                      <a:r>
                        <a:rPr lang="en-US" sz="2400" baseline="0" dirty="0" smtClean="0">
                          <a:latin typeface="Segoe Print" charset="0"/>
                          <a:ea typeface="Segoe Print" charset="0"/>
                          <a:cs typeface="Segoe Print" charset="0"/>
                        </a:rPr>
                        <a:t> music.</a:t>
                      </a:r>
                    </a:p>
                    <a:p>
                      <a:pPr algn="ctr"/>
                      <a:r>
                        <a:rPr lang="en-US" sz="2400" baseline="0" dirty="0" smtClean="0">
                          <a:latin typeface="Segoe Print" charset="0"/>
                          <a:ea typeface="Segoe Print" charset="0"/>
                          <a:cs typeface="Segoe Print" charset="0"/>
                        </a:rPr>
                        <a:t>I drove a car.</a:t>
                      </a:r>
                    </a:p>
                    <a:p>
                      <a:pPr algn="ctr"/>
                      <a:r>
                        <a:rPr lang="en-US" sz="2400" baseline="0" dirty="0" smtClean="0">
                          <a:latin typeface="Segoe Print" charset="0"/>
                          <a:ea typeface="Segoe Print" charset="0"/>
                          <a:cs typeface="Segoe Print" charset="0"/>
                        </a:rPr>
                        <a:t>I ate a meal.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Segoe Print" charset="0"/>
                          <a:ea typeface="Segoe Print" charset="0"/>
                          <a:cs typeface="Segoe Print" charset="0"/>
                        </a:rPr>
                        <a:t>I watch a film. 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Segoe Print" charset="0"/>
                          <a:ea typeface="Segoe Print" charset="0"/>
                          <a:cs typeface="Segoe Print" charset="0"/>
                        </a:rPr>
                        <a:t>I listen to music. 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Segoe Print" charset="0"/>
                          <a:ea typeface="Segoe Print" charset="0"/>
                          <a:cs typeface="Segoe Print" charset="0"/>
                        </a:rPr>
                        <a:t>I drive a car.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Segoe Print" charset="0"/>
                          <a:ea typeface="Segoe Print" charset="0"/>
                          <a:cs typeface="Segoe Print" charset="0"/>
                        </a:rPr>
                        <a:t>I eat a meal. </a:t>
                      </a:r>
                      <a:endParaRPr lang="en-US" sz="2400" dirty="0">
                        <a:latin typeface="Segoe Print" charset="0"/>
                        <a:ea typeface="Segoe Print" charset="0"/>
                        <a:cs typeface="Segoe Print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141253" y="3489303"/>
            <a:ext cx="34307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Segoe Print" charset="0"/>
                <a:ea typeface="Segoe Print" charset="0"/>
                <a:cs typeface="Segoe Print" charset="0"/>
              </a:rPr>
              <a:t>I </a:t>
            </a:r>
            <a:r>
              <a:rPr lang="en-US" sz="2400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have</a:t>
            </a:r>
            <a:r>
              <a:rPr lang="en-US" sz="2400" dirty="0">
                <a:latin typeface="Segoe Print" charset="0"/>
                <a:ea typeface="Segoe Print" charset="0"/>
                <a:cs typeface="Segoe Print" charset="0"/>
              </a:rPr>
              <a:t> eat</a:t>
            </a:r>
            <a:r>
              <a:rPr lang="en-US" sz="2400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en</a:t>
            </a:r>
            <a:r>
              <a:rPr lang="en-US" sz="2400" dirty="0">
                <a:latin typeface="Segoe Print" charset="0"/>
                <a:ea typeface="Segoe Print" charset="0"/>
                <a:cs typeface="Segoe Print" charset="0"/>
              </a:rPr>
              <a:t> a meal. </a:t>
            </a:r>
            <a:endParaRPr lang="en-US" sz="2400" dirty="0">
              <a:latin typeface="Segoe Print" charset="0"/>
              <a:ea typeface="Segoe Print" charset="0"/>
              <a:cs typeface="Segoe Print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8690" y="5944040"/>
            <a:ext cx="8486619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Segoe Print" charset="0"/>
                <a:ea typeface="Segoe Print" charset="0"/>
                <a:cs typeface="Segoe Print" charset="0"/>
              </a:rPr>
              <a:t>It is in the past. It is called the </a:t>
            </a:r>
            <a:r>
              <a:rPr lang="en-US" sz="2400" b="1" dirty="0" smtClean="0">
                <a:latin typeface="Segoe Print" charset="0"/>
                <a:ea typeface="Segoe Print" charset="0"/>
                <a:cs typeface="Segoe Print" charset="0"/>
              </a:rPr>
              <a:t>Present Perfect tense</a:t>
            </a:r>
            <a:r>
              <a:rPr lang="en-US" sz="2400" dirty="0" smtClean="0">
                <a:latin typeface="Segoe Print" charset="0"/>
                <a:ea typeface="Segoe Print" charset="0"/>
                <a:cs typeface="Segoe Print" charset="0"/>
              </a:rPr>
              <a:t>.</a:t>
            </a:r>
            <a:endParaRPr lang="en-US" sz="2400" dirty="0">
              <a:latin typeface="Segoe Print" charset="0"/>
              <a:ea typeface="Segoe Print" charset="0"/>
              <a:cs typeface="Segoe Prin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93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685799" y="87186"/>
            <a:ext cx="7772400" cy="8540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>
                <a:solidFill>
                  <a:schemeClr val="tx1"/>
                </a:solidFill>
                <a:latin typeface="Gotham" charset="0"/>
                <a:ea typeface="Gotham" charset="0"/>
                <a:cs typeface="Gotham" charset="0"/>
              </a:defRPr>
            </a:lvl1pPr>
          </a:lstStyle>
          <a:p>
            <a:r>
              <a:rPr lang="en-US" dirty="0" smtClean="0">
                <a:latin typeface="Segoe Print" charset="0"/>
                <a:ea typeface="Segoe Print" charset="0"/>
                <a:cs typeface="Segoe Print" charset="0"/>
              </a:rPr>
              <a:t>Past and Present</a:t>
            </a:r>
            <a:endParaRPr lang="en-US" dirty="0">
              <a:latin typeface="Segoe Print" charset="0"/>
              <a:ea typeface="Segoe Print" charset="0"/>
              <a:cs typeface="Segoe Print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31942"/>
              </p:ext>
            </p:extLst>
          </p:nvPr>
        </p:nvGraphicFramePr>
        <p:xfrm>
          <a:off x="241982" y="1536956"/>
          <a:ext cx="8694984" cy="35698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7492"/>
                <a:gridCol w="4347492"/>
              </a:tblGrid>
              <a:tr h="686516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latin typeface="Segoe Print" charset="0"/>
                          <a:ea typeface="Segoe Print" charset="0"/>
                          <a:cs typeface="Segoe Print" charset="0"/>
                        </a:rPr>
                        <a:t>Simple</a:t>
                      </a:r>
                      <a:r>
                        <a:rPr lang="en-US" sz="2400" i="1" baseline="0" dirty="0" smtClean="0">
                          <a:latin typeface="Segoe Print" charset="0"/>
                          <a:ea typeface="Segoe Print" charset="0"/>
                          <a:cs typeface="Segoe Print" charset="0"/>
                        </a:rPr>
                        <a:t> Past</a:t>
                      </a:r>
                      <a:endParaRPr lang="en-US" i="1" dirty="0">
                        <a:latin typeface="Segoe Print" charset="0"/>
                        <a:ea typeface="Segoe Print" charset="0"/>
                        <a:cs typeface="Segoe Print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latin typeface="Segoe Print" charset="0"/>
                          <a:ea typeface="Segoe Print" charset="0"/>
                          <a:cs typeface="Segoe Print" charset="0"/>
                        </a:rPr>
                        <a:t>Present Perfect</a:t>
                      </a:r>
                      <a:endParaRPr lang="en-US" i="1" dirty="0">
                        <a:latin typeface="Segoe Print" charset="0"/>
                        <a:ea typeface="Segoe Print" charset="0"/>
                        <a:cs typeface="Segoe Print" charset="0"/>
                      </a:endParaRPr>
                    </a:p>
                  </a:txBody>
                  <a:tcPr/>
                </a:tc>
              </a:tr>
              <a:tr h="288336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Segoe Print" charset="0"/>
                          <a:ea typeface="Segoe Print" charset="0"/>
                          <a:cs typeface="Segoe Print" charset="0"/>
                        </a:rPr>
                        <a:t>I saw a film.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Segoe Print" charset="0"/>
                          <a:ea typeface="Segoe Print" charset="0"/>
                          <a:cs typeface="Segoe Print" charset="0"/>
                        </a:rPr>
                        <a:t>I listened</a:t>
                      </a:r>
                      <a:r>
                        <a:rPr lang="en-US" sz="2400" baseline="0" dirty="0" smtClean="0">
                          <a:latin typeface="Segoe Print" charset="0"/>
                          <a:ea typeface="Segoe Print" charset="0"/>
                          <a:cs typeface="Segoe Print" charset="0"/>
                        </a:rPr>
                        <a:t> music.</a:t>
                      </a:r>
                    </a:p>
                    <a:p>
                      <a:pPr algn="ctr"/>
                      <a:r>
                        <a:rPr lang="en-US" sz="2400" baseline="0" dirty="0" smtClean="0">
                          <a:latin typeface="Segoe Print" charset="0"/>
                          <a:ea typeface="Segoe Print" charset="0"/>
                          <a:cs typeface="Segoe Print" charset="0"/>
                        </a:rPr>
                        <a:t>I drove a car.</a:t>
                      </a:r>
                    </a:p>
                    <a:p>
                      <a:pPr algn="ctr"/>
                      <a:r>
                        <a:rPr lang="en-US" sz="2400" baseline="0" dirty="0" smtClean="0">
                          <a:latin typeface="Segoe Print" charset="0"/>
                          <a:ea typeface="Segoe Print" charset="0"/>
                          <a:cs typeface="Segoe Print" charset="0"/>
                        </a:rPr>
                        <a:t>I ate a meal.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Segoe Print" charset="0"/>
                          <a:ea typeface="Segoe Print" charset="0"/>
                          <a:cs typeface="Segoe Print" charset="0"/>
                        </a:rPr>
                        <a:t>I have watched a film. 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Segoe Print" charset="0"/>
                          <a:ea typeface="Segoe Print" charset="0"/>
                          <a:cs typeface="Segoe Print" charset="0"/>
                        </a:rPr>
                        <a:t>I have listened to music. 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Segoe Print" charset="0"/>
                          <a:ea typeface="Segoe Print" charset="0"/>
                          <a:cs typeface="Segoe Print" charset="0"/>
                        </a:rPr>
                        <a:t>I have driven a car.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Segoe Print" charset="0"/>
                          <a:ea typeface="Segoe Print" charset="0"/>
                          <a:cs typeface="Segoe Print" charset="0"/>
                        </a:rPr>
                        <a:t>I have eaten a meal.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Segoe Print" charset="0"/>
                          <a:ea typeface="Segoe Print" charset="0"/>
                          <a:cs typeface="Segoe Print" charset="0"/>
                        </a:rPr>
                        <a:t> </a:t>
                      </a:r>
                      <a:endParaRPr lang="en-US" sz="2400" dirty="0">
                        <a:latin typeface="Segoe Print" charset="0"/>
                        <a:ea typeface="Segoe Print" charset="0"/>
                        <a:cs typeface="Segoe Print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41982" y="5271179"/>
            <a:ext cx="5976316" cy="1323439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Segoe Print" charset="0"/>
                <a:ea typeface="Segoe Print" charset="0"/>
                <a:cs typeface="Segoe Print" charset="0"/>
              </a:rPr>
              <a:t>Where </a:t>
            </a:r>
            <a:r>
              <a:rPr lang="en-US" sz="2000" smtClean="0">
                <a:latin typeface="Segoe Print" charset="0"/>
                <a:ea typeface="Segoe Print" charset="0"/>
                <a:cs typeface="Segoe Print" charset="0"/>
              </a:rPr>
              <a:t>would these sentences </a:t>
            </a:r>
            <a:r>
              <a:rPr lang="en-US" sz="2000" dirty="0" smtClean="0">
                <a:latin typeface="Segoe Print" charset="0"/>
                <a:ea typeface="Segoe Print" charset="0"/>
                <a:cs typeface="Segoe Print" charset="0"/>
              </a:rPr>
              <a:t>be placed?</a:t>
            </a:r>
          </a:p>
          <a:p>
            <a:r>
              <a:rPr lang="en-US" sz="2000" dirty="0" smtClean="0">
                <a:latin typeface="Segoe Print" charset="0"/>
                <a:ea typeface="Segoe Print" charset="0"/>
                <a:cs typeface="Segoe Print" charset="0"/>
              </a:rPr>
              <a:t>I kept warm. 		He has made the coffee</a:t>
            </a:r>
          </a:p>
          <a:p>
            <a:r>
              <a:rPr lang="en-US" sz="2000" dirty="0" smtClean="0">
                <a:latin typeface="Segoe Print" charset="0"/>
                <a:ea typeface="Segoe Print" charset="0"/>
                <a:cs typeface="Segoe Print" charset="0"/>
              </a:rPr>
              <a:t>I swam.		I talked.</a:t>
            </a:r>
          </a:p>
          <a:p>
            <a:r>
              <a:rPr lang="en-US" sz="2000" dirty="0" smtClean="0">
                <a:latin typeface="Segoe Print" charset="0"/>
                <a:ea typeface="Segoe Print" charset="0"/>
                <a:cs typeface="Segoe Print" charset="0"/>
              </a:rPr>
              <a:t>She has walked</a:t>
            </a:r>
            <a:endParaRPr lang="en-US" sz="2000" dirty="0">
              <a:latin typeface="Segoe Print" charset="0"/>
              <a:ea typeface="Segoe Print" charset="0"/>
              <a:cs typeface="Segoe Print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799" y="3778370"/>
            <a:ext cx="3140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Segoe Print" charset="0"/>
                <a:ea typeface="Segoe Print" charset="0"/>
                <a:cs typeface="Segoe Print" charset="0"/>
              </a:rPr>
              <a:t>I kept warm</a:t>
            </a:r>
          </a:p>
          <a:p>
            <a:pPr algn="ctr"/>
            <a:r>
              <a:rPr lang="en-US" sz="2400" dirty="0" smtClean="0">
                <a:latin typeface="Segoe Print" charset="0"/>
                <a:ea typeface="Segoe Print" charset="0"/>
                <a:cs typeface="Segoe Print" charset="0"/>
              </a:rPr>
              <a:t>I talked</a:t>
            </a:r>
          </a:p>
          <a:p>
            <a:pPr algn="ctr"/>
            <a:r>
              <a:rPr lang="en-US" sz="2400" dirty="0" smtClean="0">
                <a:latin typeface="Segoe Print" charset="0"/>
                <a:ea typeface="Segoe Print" charset="0"/>
                <a:cs typeface="Segoe Print" charset="0"/>
              </a:rPr>
              <a:t>I swam</a:t>
            </a:r>
            <a:endParaRPr lang="en-US" sz="2400" dirty="0">
              <a:latin typeface="Segoe Print" charset="0"/>
              <a:ea typeface="Segoe Print" charset="0"/>
              <a:cs typeface="Segoe Print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99648" y="3778369"/>
            <a:ext cx="3140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Segoe Print" charset="0"/>
                <a:ea typeface="Segoe Print" charset="0"/>
                <a:cs typeface="Segoe Print" charset="0"/>
              </a:rPr>
              <a:t>She </a:t>
            </a:r>
            <a:r>
              <a:rPr lang="en-US" sz="2400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has</a:t>
            </a:r>
            <a:r>
              <a:rPr lang="en-US" sz="2400" dirty="0" smtClean="0">
                <a:latin typeface="Segoe Print" charset="0"/>
                <a:ea typeface="Segoe Print" charset="0"/>
                <a:cs typeface="Segoe Print" charset="0"/>
              </a:rPr>
              <a:t> walk</a:t>
            </a:r>
            <a:r>
              <a:rPr lang="en-US" sz="2400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ed</a:t>
            </a:r>
            <a:r>
              <a:rPr lang="en-US" sz="2400" dirty="0" smtClean="0">
                <a:latin typeface="Segoe Print" charset="0"/>
                <a:ea typeface="Segoe Print" charset="0"/>
                <a:cs typeface="Segoe Print" charset="0"/>
              </a:rPr>
              <a:t>.</a:t>
            </a:r>
          </a:p>
          <a:p>
            <a:pPr algn="ctr"/>
            <a:r>
              <a:rPr lang="en-US" sz="2400" dirty="0" smtClean="0">
                <a:latin typeface="Segoe Print" charset="0"/>
                <a:ea typeface="Segoe Print" charset="0"/>
                <a:cs typeface="Segoe Print" charset="0"/>
              </a:rPr>
              <a:t>He </a:t>
            </a:r>
            <a:r>
              <a:rPr lang="en-US" sz="2400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has</a:t>
            </a:r>
            <a:r>
              <a:rPr lang="en-US" sz="2400" dirty="0" smtClean="0">
                <a:latin typeface="Segoe Print" charset="0"/>
                <a:ea typeface="Segoe Print" charset="0"/>
                <a:cs typeface="Segoe Print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made</a:t>
            </a:r>
            <a:r>
              <a:rPr lang="en-US" sz="2400" dirty="0" smtClean="0">
                <a:latin typeface="Segoe Print" charset="0"/>
                <a:ea typeface="Segoe Print" charset="0"/>
                <a:cs typeface="Segoe Print" charset="0"/>
              </a:rPr>
              <a:t> the coffee. </a:t>
            </a:r>
            <a:endParaRPr lang="en-US" sz="2400" dirty="0">
              <a:latin typeface="Segoe Print" charset="0"/>
              <a:ea typeface="Segoe Print" charset="0"/>
              <a:cs typeface="Segoe Prin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203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911" y="1121434"/>
            <a:ext cx="8320177" cy="1407098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Segoe Print" charset="0"/>
                <a:ea typeface="Segoe Print" charset="0"/>
                <a:cs typeface="Segoe Print" charset="0"/>
              </a:rPr>
              <a:t>The present perfect uses </a:t>
            </a:r>
            <a:r>
              <a:rPr lang="en-US" sz="2800" b="0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have</a:t>
            </a:r>
            <a:r>
              <a:rPr lang="en-US" sz="2800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 </a:t>
            </a:r>
            <a:r>
              <a:rPr lang="en-US" sz="2800" dirty="0" smtClean="0">
                <a:latin typeface="Segoe Print" charset="0"/>
                <a:ea typeface="Segoe Print" charset="0"/>
                <a:cs typeface="Segoe Print" charset="0"/>
              </a:rPr>
              <a:t>or </a:t>
            </a:r>
            <a:r>
              <a:rPr lang="en-US" sz="2800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has</a:t>
            </a:r>
            <a:r>
              <a:rPr lang="en-US" sz="2800" dirty="0" smtClean="0">
                <a:latin typeface="Segoe Print" charset="0"/>
                <a:ea typeface="Segoe Print" charset="0"/>
                <a:cs typeface="Segoe Print" charset="0"/>
              </a:rPr>
              <a:t> and the past participle of the main verb to show that something is still relevant now. </a:t>
            </a:r>
            <a:endParaRPr lang="en-US" sz="2800" dirty="0">
              <a:latin typeface="Segoe Print" charset="0"/>
              <a:ea typeface="Segoe Print" charset="0"/>
              <a:cs typeface="Segoe Print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910" y="3067200"/>
            <a:ext cx="8320177" cy="1655762"/>
          </a:xfrm>
        </p:spPr>
        <p:txBody>
          <a:bodyPr/>
          <a:lstStyle/>
          <a:p>
            <a:r>
              <a:rPr lang="en-US" dirty="0" smtClean="0">
                <a:latin typeface="Segoe Print" charset="0"/>
                <a:ea typeface="Segoe Print" charset="0"/>
                <a:cs typeface="Segoe Print" charset="0"/>
              </a:rPr>
              <a:t>Jade and Jack </a:t>
            </a:r>
            <a:r>
              <a:rPr lang="en-US" dirty="0" smtClean="0">
                <a:solidFill>
                  <a:srgbClr val="7030A0"/>
                </a:solidFill>
                <a:latin typeface="Segoe Print" charset="0"/>
                <a:ea typeface="Segoe Print" charset="0"/>
                <a:cs typeface="Segoe Print" charset="0"/>
              </a:rPr>
              <a:t>have finished </a:t>
            </a:r>
            <a:r>
              <a:rPr lang="en-US" dirty="0" smtClean="0">
                <a:latin typeface="Segoe Print" charset="0"/>
                <a:ea typeface="Segoe Print" charset="0"/>
                <a:cs typeface="Segoe Print" charset="0"/>
              </a:rPr>
              <a:t>their work. </a:t>
            </a:r>
          </a:p>
          <a:p>
            <a:endParaRPr lang="en-US" dirty="0">
              <a:latin typeface="Segoe Print" charset="0"/>
              <a:ea typeface="Segoe Print" charset="0"/>
              <a:cs typeface="Segoe Print" charset="0"/>
            </a:endParaRPr>
          </a:p>
          <a:p>
            <a:endParaRPr lang="en-US" dirty="0" smtClean="0">
              <a:latin typeface="Segoe Print" charset="0"/>
              <a:ea typeface="Segoe Print" charset="0"/>
              <a:cs typeface="Segoe Print" charset="0"/>
            </a:endParaRPr>
          </a:p>
          <a:p>
            <a:r>
              <a:rPr lang="en-US" dirty="0" smtClean="0">
                <a:latin typeface="Segoe Print" charset="0"/>
                <a:ea typeface="Segoe Print" charset="0"/>
                <a:cs typeface="Segoe Print" charset="0"/>
              </a:rPr>
              <a:t>Jasmine </a:t>
            </a:r>
            <a:r>
              <a:rPr lang="en-US" dirty="0" smtClean="0">
                <a:solidFill>
                  <a:srgbClr val="7030A0"/>
                </a:solidFill>
                <a:latin typeface="Segoe Print" charset="0"/>
                <a:ea typeface="Segoe Print" charset="0"/>
                <a:cs typeface="Segoe Print" charset="0"/>
              </a:rPr>
              <a:t>has</a:t>
            </a:r>
            <a:r>
              <a:rPr lang="en-US" dirty="0" smtClean="0">
                <a:latin typeface="Segoe Print" charset="0"/>
                <a:ea typeface="Segoe Print" charset="0"/>
                <a:cs typeface="Segoe Print" charset="0"/>
              </a:rPr>
              <a:t> always </a:t>
            </a:r>
            <a:r>
              <a:rPr lang="en-US" dirty="0" smtClean="0">
                <a:solidFill>
                  <a:srgbClr val="7030A0"/>
                </a:solidFill>
                <a:latin typeface="Segoe Print" charset="0"/>
                <a:ea typeface="Segoe Print" charset="0"/>
                <a:cs typeface="Segoe Print" charset="0"/>
              </a:rPr>
              <a:t>wanted</a:t>
            </a:r>
            <a:r>
              <a:rPr lang="en-US" dirty="0" smtClean="0">
                <a:latin typeface="Segoe Print" charset="0"/>
                <a:ea typeface="Segoe Print" charset="0"/>
                <a:cs typeface="Segoe Print" charset="0"/>
              </a:rPr>
              <a:t> a dog. </a:t>
            </a:r>
            <a:endParaRPr lang="en-US" dirty="0">
              <a:latin typeface="Segoe Print" charset="0"/>
              <a:ea typeface="Segoe Print" charset="0"/>
              <a:cs typeface="Segoe Print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 flipH="1">
            <a:off x="1257298" y="3513488"/>
            <a:ext cx="4130153" cy="763185"/>
            <a:chOff x="5010047" y="3515517"/>
            <a:chExt cx="3909666" cy="763185"/>
          </a:xfrm>
        </p:grpSpPr>
        <p:sp>
          <p:nvSpPr>
            <p:cNvPr id="4" name="Bent Arrow 3"/>
            <p:cNvSpPr/>
            <p:nvPr/>
          </p:nvSpPr>
          <p:spPr>
            <a:xfrm rot="16200000">
              <a:off x="5279367" y="3246197"/>
              <a:ext cx="379563" cy="918204"/>
            </a:xfrm>
            <a:prstGeom prst="ben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5928251" y="3515517"/>
              <a:ext cx="2991462" cy="76318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Past participle of ‘finish’</a:t>
              </a:r>
              <a:endParaRPr lang="en-US" sz="2400" dirty="0"/>
            </a:p>
          </p:txBody>
        </p:sp>
      </p:grpSp>
      <p:grpSp>
        <p:nvGrpSpPr>
          <p:cNvPr id="11" name="Group 10"/>
          <p:cNvGrpSpPr/>
          <p:nvPr/>
        </p:nvGrpSpPr>
        <p:grpSpPr>
          <a:xfrm flipH="1">
            <a:off x="1633985" y="5000807"/>
            <a:ext cx="4130153" cy="763185"/>
            <a:chOff x="5010047" y="3515517"/>
            <a:chExt cx="3909666" cy="763185"/>
          </a:xfrm>
        </p:grpSpPr>
        <p:sp>
          <p:nvSpPr>
            <p:cNvPr id="12" name="Bent Arrow 11"/>
            <p:cNvSpPr/>
            <p:nvPr/>
          </p:nvSpPr>
          <p:spPr>
            <a:xfrm rot="16200000">
              <a:off x="5279367" y="3246197"/>
              <a:ext cx="379563" cy="918204"/>
            </a:xfrm>
            <a:prstGeom prst="ben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5928251" y="3515517"/>
              <a:ext cx="2991462" cy="76318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Past participle of ‘wanted’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0975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7418" y="741873"/>
            <a:ext cx="7772400" cy="152786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Segoe Print" charset="0"/>
                <a:ea typeface="Segoe Print" charset="0"/>
                <a:cs typeface="Segoe Print" charset="0"/>
              </a:rPr>
              <a:t>Can you put the correct form of the present perfect verb in the spaces below?</a:t>
            </a:r>
            <a:endParaRPr lang="en-US" dirty="0">
              <a:latin typeface="Segoe Print" charset="0"/>
              <a:ea typeface="Segoe Print" charset="0"/>
              <a:cs typeface="Segoe Print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418" y="2446098"/>
            <a:ext cx="8609163" cy="3816680"/>
          </a:xfrm>
          <a:solidFill>
            <a:srgbClr val="0070C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Segoe Print" charset="0"/>
                <a:ea typeface="Segoe Print" charset="0"/>
                <a:cs typeface="Segoe Print" charset="0"/>
              </a:rPr>
              <a:t>“I ________ been hungry for hours!” (have/has)</a:t>
            </a:r>
          </a:p>
          <a:p>
            <a:r>
              <a:rPr lang="en-US" dirty="0" smtClean="0">
                <a:solidFill>
                  <a:schemeClr val="bg1"/>
                </a:solidFill>
                <a:latin typeface="Segoe Print" charset="0"/>
                <a:ea typeface="Segoe Print" charset="0"/>
                <a:cs typeface="Segoe Print" charset="0"/>
              </a:rPr>
              <a:t>“I ________ eaten for days!” (hasn’t/haven’t)</a:t>
            </a:r>
          </a:p>
          <a:p>
            <a:r>
              <a:rPr lang="en-US" dirty="0" smtClean="0">
                <a:solidFill>
                  <a:schemeClr val="bg1"/>
                </a:solidFill>
                <a:latin typeface="Segoe Print" charset="0"/>
                <a:ea typeface="Segoe Print" charset="0"/>
                <a:cs typeface="Segoe Print" charset="0"/>
              </a:rPr>
              <a:t>“________ you got a sore arm?” (Has/Have)</a:t>
            </a:r>
          </a:p>
          <a:p>
            <a:r>
              <a:rPr lang="en-US" dirty="0" smtClean="0">
                <a:solidFill>
                  <a:schemeClr val="bg1"/>
                </a:solidFill>
                <a:latin typeface="Segoe Print" charset="0"/>
                <a:ea typeface="Segoe Print" charset="0"/>
                <a:cs typeface="Segoe Print" charset="0"/>
              </a:rPr>
              <a:t>“We _______ all got sore arms!” (have/has)</a:t>
            </a:r>
          </a:p>
          <a:p>
            <a:r>
              <a:rPr lang="en-US" dirty="0" smtClean="0">
                <a:solidFill>
                  <a:schemeClr val="bg1"/>
                </a:solidFill>
                <a:latin typeface="Segoe Print" charset="0"/>
                <a:ea typeface="Segoe Print" charset="0"/>
                <a:cs typeface="Segoe Print" charset="0"/>
              </a:rPr>
              <a:t>“Those monkeys _______ stolen our hats!” (have/has)</a:t>
            </a:r>
          </a:p>
          <a:p>
            <a:r>
              <a:rPr lang="en-US" dirty="0" smtClean="0">
                <a:solidFill>
                  <a:schemeClr val="bg1"/>
                </a:solidFill>
                <a:latin typeface="Segoe Print" charset="0"/>
                <a:ea typeface="Segoe Print" charset="0"/>
                <a:cs typeface="Segoe Print" charset="0"/>
              </a:rPr>
              <a:t>“That monkey _______ taken my cutlass!” (have/has)</a:t>
            </a:r>
          </a:p>
          <a:p>
            <a:r>
              <a:rPr lang="en-US" dirty="0" smtClean="0">
                <a:solidFill>
                  <a:schemeClr val="bg1"/>
                </a:solidFill>
                <a:latin typeface="Segoe Print" charset="0"/>
                <a:ea typeface="Segoe Print" charset="0"/>
                <a:cs typeface="Segoe Print" charset="0"/>
              </a:rPr>
              <a:t>“I _______ dug twenty holes!” (has/have)</a:t>
            </a:r>
          </a:p>
          <a:p>
            <a:r>
              <a:rPr lang="en-US" dirty="0" smtClean="0">
                <a:solidFill>
                  <a:schemeClr val="bg1"/>
                </a:solidFill>
                <a:latin typeface="Segoe Print" charset="0"/>
                <a:ea typeface="Segoe Print" charset="0"/>
                <a:cs typeface="Segoe Print" charset="0"/>
              </a:rPr>
              <a:t>“He _______ dug as many as me!” (haven’t/hasn’t)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02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91D87DC-CC0A-A447-94FA-001A51193FBB}" vid="{CC5ADD21-0F54-224E-99B0-3A90D3AF798C}"/>
    </a:ext>
  </a:extLst>
</a:theme>
</file>

<file path=ppt/theme/theme2.xml><?xml version="1.0" encoding="utf-8"?>
<a:theme xmlns:a="http://schemas.openxmlformats.org/drawingml/2006/main" name="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Xavier presentation</Template>
  <TotalTime>739</TotalTime>
  <Words>391</Words>
  <Application>Microsoft Macintosh PowerPoint</Application>
  <PresentationFormat>On-screen Show (4:3)</PresentationFormat>
  <Paragraphs>71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Gotham</vt:lpstr>
      <vt:lpstr>Gotham Book</vt:lpstr>
      <vt:lpstr>Levenim MT</vt:lpstr>
      <vt:lpstr>Please write me a song</vt:lpstr>
      <vt:lpstr>Segoe Print</vt:lpstr>
      <vt:lpstr>Arial</vt:lpstr>
      <vt:lpstr>Calibri</vt:lpstr>
      <vt:lpstr>Title slide</vt:lpstr>
      <vt:lpstr>Slides</vt:lpstr>
      <vt:lpstr>Year 3 SPAG</vt:lpstr>
      <vt:lpstr>Past and Present</vt:lpstr>
      <vt:lpstr>PowerPoint Presentation</vt:lpstr>
      <vt:lpstr>PowerPoint Presentation</vt:lpstr>
      <vt:lpstr>The present perfect uses have or has and the past participle of the main verb to show that something is still relevant now. </vt:lpstr>
      <vt:lpstr>Can you put the correct form of the present perfect verb in the spaces below?</vt:lpstr>
    </vt:vector>
  </TitlesOfParts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Torlop</dc:creator>
  <cp:lastModifiedBy>Nicholas Stopps</cp:lastModifiedBy>
  <cp:revision>75</cp:revision>
  <dcterms:created xsi:type="dcterms:W3CDTF">2017-06-27T15:09:43Z</dcterms:created>
  <dcterms:modified xsi:type="dcterms:W3CDTF">2018-01-22T13:53:18Z</dcterms:modified>
</cp:coreProperties>
</file>