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60" r:id="rId3"/>
    <p:sldId id="347" r:id="rId4"/>
    <p:sldId id="348" r:id="rId5"/>
    <p:sldId id="349" r:id="rId6"/>
    <p:sldId id="350" r:id="rId7"/>
    <p:sldId id="351" r:id="rId8"/>
    <p:sldId id="3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7"/>
    <p:restoredTop sz="67345" autoAdjust="0"/>
  </p:normalViewPr>
  <p:slideViewPr>
    <p:cSldViewPr snapToGrid="0" snapToObjects="1">
      <p:cViewPr varScale="1">
        <p:scale>
          <a:sx n="61" d="100"/>
          <a:sy n="61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180707-C7AB-FF4A-A9A1-97DDEF4AED7F}" type="datetimeFigureOut">
              <a:rPr lang="en-GB" altLang="en-US"/>
              <a:pPr/>
              <a:t>24/01/2018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5390F2-2B8E-BD47-8D65-3BA0EEF921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74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381125"/>
            <a:ext cx="8128000" cy="1325563"/>
          </a:xfrm>
        </p:spPr>
        <p:txBody>
          <a:bodyPr/>
          <a:lstStyle/>
          <a:p>
            <a:r>
              <a:rPr lang="en-GB" dirty="0" smtClean="0">
                <a:latin typeface="Segoe Print" charset="0"/>
                <a:ea typeface="Segoe Print" charset="0"/>
                <a:cs typeface="Segoe Print" charset="0"/>
              </a:rPr>
              <a:t>Year 3 SPAG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706688"/>
            <a:ext cx="8007350" cy="3090263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charset="0"/>
                <a:ea typeface="Segoe Print" charset="0"/>
                <a:cs typeface="Segoe Print" charset="0"/>
              </a:rPr>
              <a:t>: Using conjunctions, adverbs and prepositions to express time and cause</a:t>
            </a:r>
          </a:p>
          <a:p>
            <a:endParaRPr lang="en-GB" sz="3200" i="1" dirty="0">
              <a:latin typeface="Segoe Print" charset="0"/>
              <a:ea typeface="Segoe Print" charset="0"/>
              <a:cs typeface="Segoe Print" charset="0"/>
            </a:endParaRPr>
          </a:p>
          <a:p>
            <a:r>
              <a:rPr lang="en-US" sz="3200" dirty="0" smtClean="0">
                <a:latin typeface="Segoe Print" charset="0"/>
                <a:ea typeface="Segoe Print" charset="0"/>
                <a:cs typeface="Segoe Print" charset="0"/>
              </a:rPr>
              <a:t>Prepositions</a:t>
            </a:r>
            <a:endParaRPr lang="en-GB" sz="3200" i="1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The Common Room</a:t>
            </a:r>
          </a:p>
        </p:txBody>
      </p:sp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884238" y="1295400"/>
            <a:ext cx="736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Look 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at the following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picture and describe where </a:t>
            </a: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different objects are in the room.</a:t>
            </a:r>
            <a:endParaRPr lang="en-US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962150"/>
            <a:ext cx="7486650" cy="42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5307013"/>
            <a:ext cx="7643813" cy="822325"/>
          </a:xfrm>
          <a:prstGeom prst="rect">
            <a:avLst/>
          </a:prstGeom>
          <a:solidFill>
            <a:srgbClr val="F5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964238" y="3675063"/>
            <a:ext cx="2435225" cy="1482725"/>
          </a:xfrm>
          <a:prstGeom prst="rect">
            <a:avLst/>
          </a:prstGeom>
          <a:solidFill>
            <a:srgbClr val="B9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64238" y="1962150"/>
            <a:ext cx="2435225" cy="1482725"/>
          </a:xfrm>
          <a:prstGeom prst="rect">
            <a:avLst/>
          </a:prstGeom>
          <a:solidFill>
            <a:srgbClr val="B9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The Common Room</a:t>
            </a:r>
          </a:p>
        </p:txBody>
      </p:sp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457200" y="1423988"/>
            <a:ext cx="7793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Share your </a:t>
            </a: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common room sentences 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with the rest of the class.</a:t>
            </a:r>
          </a:p>
        </p:txBody>
      </p:sp>
      <p:sp>
        <p:nvSpPr>
          <p:cNvPr id="13321" name="Rectangle 3"/>
          <p:cNvSpPr>
            <a:spLocks noChangeArrowheads="1"/>
          </p:cNvSpPr>
          <p:nvPr/>
        </p:nvSpPr>
        <p:spPr bwMode="auto">
          <a:xfrm>
            <a:off x="6038850" y="2119313"/>
            <a:ext cx="2286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You have been using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prepositions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to describe where the </a:t>
            </a: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objects are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1220788" y="5395913"/>
            <a:ext cx="6711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With your talk partner, repeat the activity you have just done using some of the following place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prepositions.</a:t>
            </a:r>
            <a:endParaRPr lang="en-US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6122988" y="3742372"/>
            <a:ext cx="2127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Prepositions are words / phrases used to describe a place, time or cause.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1" y="1962150"/>
            <a:ext cx="5681134" cy="3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00775" y="2049463"/>
            <a:ext cx="2187575" cy="4238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The Common Room</a:t>
            </a:r>
          </a:p>
        </p:txBody>
      </p:sp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884238" y="1295400"/>
            <a:ext cx="736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Repeat the activity you have just done using some of the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following place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prepositions.</a:t>
            </a:r>
            <a:endParaRPr lang="en-US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6916738" y="2079625"/>
            <a:ext cx="8755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beside</a:t>
            </a:r>
            <a:endParaRPr lang="en-GB" altLang="en-US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0775" y="2654300"/>
            <a:ext cx="2187575" cy="425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6834188" y="2678113"/>
            <a:ext cx="109837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beneath</a:t>
            </a:r>
            <a:endParaRPr lang="en-GB" altLang="en-US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0775" y="3260725"/>
            <a:ext cx="2187575" cy="425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6969125" y="3289300"/>
            <a:ext cx="867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under</a:t>
            </a:r>
            <a:endParaRPr lang="en-GB" altLang="en-US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0775" y="3867150"/>
            <a:ext cx="2187575" cy="425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7151688" y="3886200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in</a:t>
            </a:r>
            <a:endParaRPr lang="en-GB" altLang="en-US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0775" y="4473575"/>
            <a:ext cx="2187575" cy="423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7108825" y="4500563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on</a:t>
            </a:r>
            <a:endParaRPr lang="en-GB" altLang="en-US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0775" y="5078413"/>
            <a:ext cx="2187575" cy="425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6872288" y="5106988"/>
            <a:ext cx="1099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through</a:t>
            </a:r>
            <a:endParaRPr lang="en-GB" altLang="en-US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0775" y="5684838"/>
            <a:ext cx="2187575" cy="425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6916738" y="57134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egoe Print" charset="0"/>
                <a:ea typeface="Segoe Print" charset="0"/>
                <a:cs typeface="Segoe Print" charset="0"/>
              </a:rPr>
              <a:t>behind</a:t>
            </a:r>
            <a:endParaRPr lang="en-GB" altLang="en-US" dirty="0">
              <a:solidFill>
                <a:schemeClr val="bg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" y="2371328"/>
            <a:ext cx="6040967" cy="33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70463" y="4030663"/>
            <a:ext cx="3429000" cy="14382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73638" y="2090738"/>
            <a:ext cx="3425825" cy="768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The Common Room</a:t>
            </a:r>
          </a:p>
        </p:txBody>
      </p:sp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884238" y="1423988"/>
            <a:ext cx="736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Prepositions are words / phrases used to describe a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place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,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time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or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cause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.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049838" y="4311843"/>
            <a:ext cx="32004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These prepositions tell us about the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place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of the </a:t>
            </a: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objects.</a:t>
            </a:r>
            <a:endParaRPr lang="en-US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700" dirty="0">
              <a:solidFill>
                <a:schemeClr val="tx1"/>
              </a:solidFill>
              <a:ea typeface="BPreplay" charset="0"/>
              <a:cs typeface="BPreplay" charset="0"/>
            </a:endParaRPr>
          </a:p>
        </p:txBody>
      </p:sp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4932362" y="2327612"/>
            <a:ext cx="3449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The bin is </a:t>
            </a:r>
            <a:r>
              <a:rPr lang="en-US" altLang="en-US" b="1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beside</a:t>
            </a: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the desk. </a:t>
            </a:r>
            <a:endParaRPr lang="en-US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3638" y="3065463"/>
            <a:ext cx="3425825" cy="768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4970463" y="3263900"/>
            <a:ext cx="3373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The portrait is </a:t>
            </a:r>
            <a:r>
              <a:rPr lang="en-US" altLang="en-US" b="1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on</a:t>
            </a:r>
            <a:r>
              <a:rPr lang="en-US" altLang="en-US" dirty="0" smtClean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the wall. </a:t>
            </a:r>
            <a:endParaRPr lang="en-US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4" y="2392363"/>
            <a:ext cx="4623506" cy="26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73638" y="4030663"/>
            <a:ext cx="3425825" cy="14382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27073" y="4057651"/>
            <a:ext cx="4056063" cy="14382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73638" y="2090738"/>
            <a:ext cx="3425825" cy="768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The Common Room</a:t>
            </a:r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884238" y="1423988"/>
            <a:ext cx="736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Prepositions can also tell us about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time.</a:t>
            </a:r>
            <a:endParaRPr lang="en-US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3638" y="3065463"/>
            <a:ext cx="3425825" cy="7683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>
            <a:off x="4946650" y="3133725"/>
            <a:ext cx="344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ea typeface="BPreplay" charset="0"/>
                <a:cs typeface="BPreplay" charset="0"/>
              </a:rPr>
              <a:t>During the </a:t>
            </a:r>
            <a:r>
              <a:rPr lang="en-US" altLang="en-US" b="1" dirty="0" smtClean="0">
                <a:solidFill>
                  <a:schemeClr val="tx1"/>
                </a:solidFill>
                <a:ea typeface="BPreplay" charset="0"/>
                <a:cs typeface="BPreplay" charset="0"/>
              </a:rPr>
              <a:t>day, </a:t>
            </a:r>
            <a:r>
              <a:rPr lang="en-US" altLang="en-US" dirty="0" smtClean="0">
                <a:solidFill>
                  <a:schemeClr val="tx1"/>
                </a:solidFill>
                <a:ea typeface="BPreplay" charset="0"/>
                <a:cs typeface="BPreplay" charset="0"/>
              </a:rPr>
              <a:t>George left his scarf under the cushion.</a:t>
            </a:r>
            <a:endParaRPr lang="en-US" altLang="en-US" dirty="0">
              <a:solidFill>
                <a:schemeClr val="tx1"/>
              </a:solidFill>
              <a:ea typeface="BPreplay" charset="0"/>
              <a:cs typeface="BPreplay" charset="0"/>
            </a:endParaRPr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5129213" y="2155825"/>
            <a:ext cx="3121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  <a:ea typeface="BPreplay" charset="0"/>
                <a:cs typeface="BPreplay" charset="0"/>
              </a:rPr>
              <a:t>At 6 </a:t>
            </a:r>
            <a:r>
              <a:rPr lang="en-US" altLang="en-US" b="1" dirty="0" err="1" smtClean="0">
                <a:solidFill>
                  <a:schemeClr val="tx1"/>
                </a:solidFill>
                <a:ea typeface="BPreplay" charset="0"/>
                <a:cs typeface="BPreplay" charset="0"/>
              </a:rPr>
              <a:t>O’Clock</a:t>
            </a:r>
            <a:r>
              <a:rPr lang="en-US" altLang="en-US" b="1" dirty="0" smtClean="0">
                <a:solidFill>
                  <a:schemeClr val="tx1"/>
                </a:solidFill>
                <a:ea typeface="BPreplay" charset="0"/>
                <a:cs typeface="BPreplay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ea typeface="BPreplay" charset="0"/>
                <a:cs typeface="BPreplay" charset="0"/>
              </a:rPr>
              <a:t>the logs were put in the fire.</a:t>
            </a:r>
            <a:endParaRPr lang="en-US" altLang="en-US" dirty="0">
              <a:solidFill>
                <a:schemeClr val="tx1"/>
              </a:solidFill>
              <a:ea typeface="BPreplay" charset="0"/>
              <a:cs typeface="BPreplay" charset="0"/>
            </a:endParaRPr>
          </a:p>
        </p:txBody>
      </p:sp>
      <p:sp>
        <p:nvSpPr>
          <p:cNvPr id="16396" name="Rectangle 3"/>
          <p:cNvSpPr>
            <a:spLocks noChangeArrowheads="1"/>
          </p:cNvSpPr>
          <p:nvPr/>
        </p:nvSpPr>
        <p:spPr bwMode="auto">
          <a:xfrm>
            <a:off x="1350963" y="4287838"/>
            <a:ext cx="2867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charset="0"/>
                <a:cs typeface="BPreplay" charset="0"/>
              </a:rPr>
              <a:t>Other prepositions tell us about how something is </a:t>
            </a:r>
            <a:r>
              <a:rPr lang="en-US" altLang="en-US" b="1">
                <a:solidFill>
                  <a:schemeClr val="tx1"/>
                </a:solidFill>
                <a:ea typeface="BPreplay" charset="0"/>
                <a:cs typeface="BPreplay" charset="0"/>
              </a:rPr>
              <a:t>caused</a:t>
            </a:r>
            <a:r>
              <a:rPr lang="en-US" altLang="en-US">
                <a:solidFill>
                  <a:schemeClr val="tx1"/>
                </a:solidFill>
                <a:ea typeface="BPreplay" charset="0"/>
                <a:cs typeface="BPreplay" charset="0"/>
              </a:rPr>
              <a:t> by something else.</a:t>
            </a:r>
          </a:p>
        </p:txBody>
      </p:sp>
      <p:sp>
        <p:nvSpPr>
          <p:cNvPr id="16397" name="Rectangle 4"/>
          <p:cNvSpPr>
            <a:spLocks noChangeArrowheads="1"/>
          </p:cNvSpPr>
          <p:nvPr/>
        </p:nvSpPr>
        <p:spPr bwMode="auto">
          <a:xfrm>
            <a:off x="5214938" y="4427538"/>
            <a:ext cx="2905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ea typeface="BPreplay" charset="0"/>
                <a:cs typeface="BPreplay" charset="0"/>
              </a:rPr>
              <a:t>Due to</a:t>
            </a:r>
            <a:r>
              <a:rPr lang="en-US" altLang="en-US" dirty="0">
                <a:solidFill>
                  <a:schemeClr val="tx1"/>
                </a:solidFill>
                <a:ea typeface="BPreplay" charset="0"/>
                <a:cs typeface="BPreplay" charset="0"/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ea typeface="BPreplay" charset="0"/>
                <a:cs typeface="BPreplay" charset="0"/>
              </a:rPr>
              <a:t>night time, the lamp was switched on.</a:t>
            </a:r>
            <a:endParaRPr lang="en-US" altLang="en-US" dirty="0">
              <a:solidFill>
                <a:schemeClr val="tx1"/>
              </a:solidFill>
              <a:ea typeface="BPreplay" charset="0"/>
              <a:cs typeface="BPreplay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16553"/>
          <a:stretch/>
        </p:blipFill>
        <p:spPr>
          <a:xfrm>
            <a:off x="741361" y="2089150"/>
            <a:ext cx="4041775" cy="18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961188" y="1816100"/>
            <a:ext cx="1431925" cy="398463"/>
          </a:xfrm>
          <a:prstGeom prst="rect">
            <a:avLst/>
          </a:prstGeom>
          <a:solidFill>
            <a:srgbClr val="F3D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55650" y="1816100"/>
            <a:ext cx="1431925" cy="398463"/>
          </a:xfrm>
          <a:prstGeom prst="rect">
            <a:avLst/>
          </a:prstGeom>
          <a:solidFill>
            <a:srgbClr val="F3D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6763" y="5494338"/>
            <a:ext cx="7632700" cy="598487"/>
          </a:xfrm>
          <a:prstGeom prst="rect">
            <a:avLst/>
          </a:prstGeom>
          <a:solidFill>
            <a:srgbClr val="F3D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600" dirty="0" smtClean="0">
                <a:latin typeface="Segoe Print" charset="0"/>
                <a:ea typeface="Segoe Print" charset="0"/>
                <a:cs typeface="Segoe Print" charset="0"/>
              </a:rPr>
              <a:t>Preposition Types</a:t>
            </a:r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963613" y="1358900"/>
            <a:ext cx="724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Together, sort these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prepositions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into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place, time</a:t>
            </a: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 and </a:t>
            </a:r>
            <a:r>
              <a:rPr lang="en-US" altLang="en-US" b="1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cause.</a:t>
            </a:r>
          </a:p>
        </p:txBody>
      </p:sp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884238" y="5600700"/>
            <a:ext cx="73199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en-US" dirty="0">
                <a:latin typeface="Segoe Print" charset="0"/>
                <a:ea typeface="Segoe Print" charset="0"/>
                <a:cs typeface="Segoe Print" charset="0"/>
              </a:rPr>
              <a:t>Hint: some prepositions might fit in more than one group!</a:t>
            </a:r>
            <a:endParaRPr lang="en-US" altLang="en-US" i="1" dirty="0">
              <a:latin typeface="Segoe Print" charset="0"/>
              <a:ea typeface="Segoe Print" charset="0"/>
              <a:cs typeface="Segoe Print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4719"/>
              </p:ext>
            </p:extLst>
          </p:nvPr>
        </p:nvGraphicFramePr>
        <p:xfrm>
          <a:off x="963613" y="2457450"/>
          <a:ext cx="7240587" cy="2640013"/>
        </p:xfrm>
        <a:graphic>
          <a:graphicData uri="http://schemas.openxmlformats.org/drawingml/2006/table">
            <a:tbl>
              <a:tblPr/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4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charset="0"/>
                          <a:ea typeface="Segoe Print" charset="0"/>
                          <a:cs typeface="Segoe Print" charset="0"/>
                        </a:rPr>
                        <a:t>Time</a:t>
                      </a:r>
                    </a:p>
                  </a:txBody>
                  <a:tcPr marT="45709" marB="4570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4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charset="0"/>
                          <a:ea typeface="Segoe Print" charset="0"/>
                          <a:cs typeface="Segoe Print" charset="0"/>
                        </a:rPr>
                        <a:t>Place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4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Print" charset="0"/>
                          <a:ea typeface="Segoe Print" charset="0"/>
                          <a:cs typeface="Segoe Print" charset="0"/>
                        </a:rPr>
                        <a:t>Cause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4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Sassoon Infant Rg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4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Sassoon Infant Rg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16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4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rgbClr val="1C1C1C"/>
                          </a:solidFill>
                          <a:latin typeface="Sassoon Infant Rg" charset="0"/>
                          <a:ea typeface="Sassoon Infant Rg" charset="0"/>
                          <a:cs typeface="Sassoon Infant Rg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Sassoon Infant Rg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2" name="Rectangle 5"/>
          <p:cNvSpPr>
            <a:spLocks noChangeArrowheads="1"/>
          </p:cNvSpPr>
          <p:nvPr/>
        </p:nvSpPr>
        <p:spPr bwMode="auto">
          <a:xfrm>
            <a:off x="7308056" y="1829832"/>
            <a:ext cx="738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at</a:t>
            </a:r>
          </a:p>
        </p:txBody>
      </p:sp>
      <p:sp>
        <p:nvSpPr>
          <p:cNvPr id="23573" name="Rectangle 6"/>
          <p:cNvSpPr>
            <a:spLocks noChangeArrowheads="1"/>
          </p:cNvSpPr>
          <p:nvPr/>
        </p:nvSpPr>
        <p:spPr bwMode="auto">
          <a:xfrm>
            <a:off x="1114425" y="1825625"/>
            <a:ext cx="867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under</a:t>
            </a:r>
            <a:endParaRPr lang="en-GB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06638" y="1816100"/>
            <a:ext cx="1431925" cy="398463"/>
          </a:xfrm>
          <a:prstGeom prst="rect">
            <a:avLst/>
          </a:prstGeom>
          <a:solidFill>
            <a:srgbClr val="F3D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859213" y="1816100"/>
            <a:ext cx="1431925" cy="398463"/>
          </a:xfrm>
          <a:prstGeom prst="rect">
            <a:avLst/>
          </a:prstGeom>
          <a:solidFill>
            <a:srgbClr val="F3D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410200" y="1816100"/>
            <a:ext cx="1431925" cy="398463"/>
          </a:xfrm>
          <a:prstGeom prst="rect">
            <a:avLst/>
          </a:prstGeom>
          <a:solidFill>
            <a:srgbClr val="F3D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77" name="Rectangle 8"/>
          <p:cNvSpPr>
            <a:spLocks noChangeArrowheads="1"/>
          </p:cNvSpPr>
          <p:nvPr/>
        </p:nvSpPr>
        <p:spPr bwMode="auto">
          <a:xfrm>
            <a:off x="2828925" y="1825625"/>
            <a:ext cx="402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in</a:t>
            </a:r>
            <a:endParaRPr lang="en-GB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3578" name="Rectangle 9"/>
          <p:cNvSpPr>
            <a:spLocks noChangeArrowheads="1"/>
          </p:cNvSpPr>
          <p:nvPr/>
        </p:nvSpPr>
        <p:spPr bwMode="auto">
          <a:xfrm>
            <a:off x="4337050" y="18161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on</a:t>
            </a:r>
            <a:endParaRPr lang="en-GB" altLang="en-US" dirty="0">
              <a:solidFill>
                <a:schemeClr val="tx1"/>
              </a:solidFill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23579" name="Rectangle 10"/>
          <p:cNvSpPr>
            <a:spLocks noChangeArrowheads="1"/>
          </p:cNvSpPr>
          <p:nvPr/>
        </p:nvSpPr>
        <p:spPr bwMode="auto">
          <a:xfrm>
            <a:off x="5431255" y="1846263"/>
            <a:ext cx="13580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Segoe Print" charset="0"/>
                <a:ea typeface="Segoe Print" charset="0"/>
                <a:cs typeface="Segoe Print" charset="0"/>
              </a:rPr>
              <a:t>because of</a:t>
            </a:r>
          </a:p>
        </p:txBody>
      </p:sp>
    </p:spTree>
    <p:extLst>
      <p:ext uri="{BB962C8B-B14F-4D97-AF65-F5344CB8AC3E}">
        <p14:creationId xmlns:p14="http://schemas.microsoft.com/office/powerpoint/2010/main" val="9427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921</TotalTime>
  <Words>259</Words>
  <Application>Microsoft Office PowerPoint</Application>
  <PresentationFormat>On-screen Show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BPreplay</vt:lpstr>
      <vt:lpstr>Calibri</vt:lpstr>
      <vt:lpstr>Gotham</vt:lpstr>
      <vt:lpstr>Gotham Book</vt:lpstr>
      <vt:lpstr>Levenim MT</vt:lpstr>
      <vt:lpstr>Please write me a song</vt:lpstr>
      <vt:lpstr>Sassoon Infant Rg</vt:lpstr>
      <vt:lpstr>Segoe Print</vt:lpstr>
      <vt:lpstr>Title slide</vt:lpstr>
      <vt:lpstr>Slides</vt:lpstr>
      <vt:lpstr>Year 3 SPAG</vt:lpstr>
      <vt:lpstr>The Common Room</vt:lpstr>
      <vt:lpstr>The Common Room</vt:lpstr>
      <vt:lpstr>The Common Room</vt:lpstr>
      <vt:lpstr>The Common Room</vt:lpstr>
      <vt:lpstr>The Common Room</vt:lpstr>
      <vt:lpstr>Preposition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D Harper</cp:lastModifiedBy>
  <cp:revision>88</cp:revision>
  <dcterms:created xsi:type="dcterms:W3CDTF">2017-06-27T15:09:43Z</dcterms:created>
  <dcterms:modified xsi:type="dcterms:W3CDTF">2018-01-24T13:59:19Z</dcterms:modified>
</cp:coreProperties>
</file>