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 id="2147483662" r:id="rId2"/>
  </p:sldMasterIdLst>
  <p:notesMasterIdLst>
    <p:notesMasterId r:id="rId15"/>
  </p:notesMasterIdLst>
  <p:handoutMasterIdLst>
    <p:handoutMasterId r:id="rId16"/>
  </p:handoutMasterIdLst>
  <p:sldIdLst>
    <p:sldId id="260" r:id="rId3"/>
    <p:sldId id="262" r:id="rId4"/>
    <p:sldId id="263" r:id="rId5"/>
    <p:sldId id="264" r:id="rId6"/>
    <p:sldId id="265" r:id="rId7"/>
    <p:sldId id="266" r:id="rId8"/>
    <p:sldId id="267" r:id="rId9"/>
    <p:sldId id="268" r:id="rId10"/>
    <p:sldId id="269" r:id="rId11"/>
    <p:sldId id="270" r:id="rId12"/>
    <p:sldId id="271" r:id="rId13"/>
    <p:sldId id="272"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78E38"/>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56"/>
    <p:restoredTop sz="79137" autoAdjust="0"/>
  </p:normalViewPr>
  <p:slideViewPr>
    <p:cSldViewPr snapToGrid="0" snapToObjects="1">
      <p:cViewPr varScale="1">
        <p:scale>
          <a:sx n="73" d="100"/>
          <a:sy n="73" d="100"/>
        </p:scale>
        <p:origin x="-1290" y="-96"/>
      </p:cViewPr>
      <p:guideLst>
        <p:guide orient="horz" pos="2160"/>
        <p:guide pos="2880"/>
      </p:guideLst>
    </p:cSldViewPr>
  </p:slideViewPr>
  <p:notesTextViewPr>
    <p:cViewPr>
      <p:scale>
        <a:sx n="1" d="1"/>
        <a:sy n="1" d="1"/>
      </p:scale>
      <p:origin x="0" y="0"/>
    </p:cViewPr>
  </p:notesTextViewPr>
  <p:notesViewPr>
    <p:cSldViewPr snapToGrid="0" snapToObjects="1">
      <p:cViewPr varScale="1">
        <p:scale>
          <a:sx n="82" d="100"/>
          <a:sy n="82" d="100"/>
        </p:scale>
        <p:origin x="2928" y="18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BBB06537-7A6D-AE48-8835-DADFC7FA5A71}" type="datetimeFigureOut">
              <a:rPr lang="en-US" smtClean="0"/>
              <a:t>1/22/2018</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FE469170-F8B4-754D-AD68-32C90554A8F3}" type="slidenum">
              <a:rPr lang="en-US" smtClean="0"/>
              <a:t>‹#›</a:t>
            </a:fld>
            <a:endParaRPr lang="en-US"/>
          </a:p>
        </p:txBody>
      </p:sp>
    </p:spTree>
    <p:extLst>
      <p:ext uri="{BB962C8B-B14F-4D97-AF65-F5344CB8AC3E}">
        <p14:creationId xmlns:p14="http://schemas.microsoft.com/office/powerpoint/2010/main" val="106385682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4E4DA8E-9E6D-ED4F-B068-49B17AB22E2E}" type="datetimeFigureOut">
              <a:rPr lang="en-US" smtClean="0"/>
              <a:t>1/22/2018</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BD82436-5DD0-124E-81ED-DDD3123492E8}" type="slidenum">
              <a:rPr lang="en-US" smtClean="0"/>
              <a:t>‹#›</a:t>
            </a:fld>
            <a:endParaRPr lang="en-US"/>
          </a:p>
        </p:txBody>
      </p:sp>
    </p:spTree>
    <p:extLst>
      <p:ext uri="{BB962C8B-B14F-4D97-AF65-F5344CB8AC3E}">
        <p14:creationId xmlns:p14="http://schemas.microsoft.com/office/powerpoint/2010/main" val="117640478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smtClean="0"/>
          </a:p>
          <a:p>
            <a:endParaRPr lang="en-GB" dirty="0" smtClean="0"/>
          </a:p>
          <a:p>
            <a:endParaRPr lang="en-GB" dirty="0"/>
          </a:p>
        </p:txBody>
      </p:sp>
      <p:sp>
        <p:nvSpPr>
          <p:cNvPr id="4" name="Slide Number Placeholder 3"/>
          <p:cNvSpPr>
            <a:spLocks noGrp="1"/>
          </p:cNvSpPr>
          <p:nvPr>
            <p:ph type="sldNum" sz="quarter" idx="10"/>
          </p:nvPr>
        </p:nvSpPr>
        <p:spPr/>
        <p:txBody>
          <a:bodyPr/>
          <a:lstStyle/>
          <a:p>
            <a:fld id="{BBD82436-5DD0-124E-81ED-DDD3123492E8}" type="slidenum">
              <a:rPr lang="en-US" smtClean="0"/>
              <a:t>1</a:t>
            </a:fld>
            <a:endParaRPr lang="en-US"/>
          </a:p>
        </p:txBody>
      </p:sp>
    </p:spTree>
    <p:extLst>
      <p:ext uri="{BB962C8B-B14F-4D97-AF65-F5344CB8AC3E}">
        <p14:creationId xmlns:p14="http://schemas.microsoft.com/office/powerpoint/2010/main" val="243357735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Master" Target="../slideMasters/slideMaster1.xml"/><Relationship Id="rId4" Type="http://schemas.openxmlformats.org/officeDocument/2006/relationships/image" Target="../media/image3.emf"/></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Text Placeholder 2"/>
          <p:cNvSpPr>
            <a:spLocks noGrp="1"/>
          </p:cNvSpPr>
          <p:nvPr>
            <p:ph idx="1"/>
          </p:nvPr>
        </p:nvSpPr>
        <p:spPr>
          <a:xfrm>
            <a:off x="628650" y="4063999"/>
            <a:ext cx="7886700" cy="2112963"/>
          </a:xfrm>
          <a:prstGeom prst="rect">
            <a:avLst/>
          </a:prstGeom>
        </p:spPr>
        <p:txBody>
          <a:bodyPr vert="horz" lIns="91440" tIns="45720" rIns="91440" bIns="45720" rtlCol="0">
            <a:normAutofit/>
          </a:bodyPr>
          <a:lstStyle/>
          <a:p>
            <a:pPr lvl="0"/>
            <a:r>
              <a:rPr lang="en-US" smtClean="0"/>
              <a:t>Sub headings</a:t>
            </a:r>
            <a:endParaRPr lang="en-US" dirty="0"/>
          </a:p>
        </p:txBody>
      </p:sp>
    </p:spTree>
    <p:extLst>
      <p:ext uri="{BB962C8B-B14F-4D97-AF65-F5344CB8AC3E}">
        <p14:creationId xmlns:p14="http://schemas.microsoft.com/office/powerpoint/2010/main" val="10798015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854077"/>
          </a:xfrm>
        </p:spPr>
        <p:txBody>
          <a:bodyPr anchor="b">
            <a:normAutofit/>
          </a:bodyPr>
          <a:lstStyle>
            <a:lvl1pPr algn="ctr">
              <a:defRPr sz="3200"/>
            </a:lvl1pPr>
          </a:lstStyle>
          <a:p>
            <a:r>
              <a:rPr lang="en-US" dirty="0" smtClean="0"/>
              <a:t>Click to edit Master title style</a:t>
            </a:r>
            <a:endParaRPr lang="en-US" dirty="0"/>
          </a:p>
        </p:txBody>
      </p:sp>
      <p:sp>
        <p:nvSpPr>
          <p:cNvPr id="3" name="Subtitle 2"/>
          <p:cNvSpPr>
            <a:spLocks noGrp="1"/>
          </p:cNvSpPr>
          <p:nvPr>
            <p:ph type="subTitle" idx="1"/>
          </p:nvPr>
        </p:nvSpPr>
        <p:spPr>
          <a:xfrm>
            <a:off x="1143000" y="3602038"/>
            <a:ext cx="6858000" cy="1655762"/>
          </a:xfrm>
          <a:prstGeom prst="rect">
            <a:avLst/>
          </a:prstGeo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pic>
        <p:nvPicPr>
          <p:cNvPr id="7" name="Picture 6"/>
          <p:cNvPicPr>
            <a:picLocks noChangeAspect="1"/>
          </p:cNvPicPr>
          <p:nvPr userDrawn="1"/>
        </p:nvPicPr>
        <p:blipFill rotWithShape="1">
          <a:blip r:embed="rId2">
            <a:alphaModFix amt="35000"/>
            <a:extLst>
              <a:ext uri="{28A0092B-C50C-407E-A947-70E740481C1C}">
                <a14:useLocalDpi xmlns:a14="http://schemas.microsoft.com/office/drawing/2010/main" val="0"/>
              </a:ext>
            </a:extLst>
          </a:blip>
          <a:srcRect b="67963"/>
          <a:stretch/>
        </p:blipFill>
        <p:spPr>
          <a:xfrm>
            <a:off x="-11404" y="0"/>
            <a:ext cx="9178209" cy="2197099"/>
          </a:xfrm>
          <a:prstGeom prst="rect">
            <a:avLst/>
          </a:prstGeom>
        </p:spPr>
      </p:pic>
      <p:pic>
        <p:nvPicPr>
          <p:cNvPr id="8" name="Picture 7"/>
          <p:cNvPicPr>
            <a:picLocks noChangeAspect="1"/>
          </p:cNvPicPr>
          <p:nvPr userDrawn="1"/>
        </p:nvPicPr>
        <p:blipFill rotWithShape="1">
          <a:blip r:embed="rId3">
            <a:alphaModFix amt="35000"/>
            <a:extLst>
              <a:ext uri="{28A0092B-C50C-407E-A947-70E740481C1C}">
                <a14:useLocalDpi xmlns:a14="http://schemas.microsoft.com/office/drawing/2010/main" val="0"/>
              </a:ext>
            </a:extLst>
          </a:blip>
          <a:srcRect t="77222"/>
          <a:stretch/>
        </p:blipFill>
        <p:spPr>
          <a:xfrm>
            <a:off x="0" y="5295901"/>
            <a:ext cx="9166806" cy="1562099"/>
          </a:xfrm>
          <a:prstGeom prst="rect">
            <a:avLst/>
          </a:prstGeom>
        </p:spPr>
      </p:pic>
      <p:pic>
        <p:nvPicPr>
          <p:cNvPr id="9" name="Picture 8"/>
          <p:cNvPicPr>
            <a:picLocks noChangeAspect="1"/>
          </p:cNvPicPr>
          <p:nvPr userDrawn="1"/>
        </p:nvPicPr>
        <p:blipFill>
          <a:blip r:embed="rId4">
            <a:alphaModFix amt="35000"/>
            <a:extLst>
              <a:ext uri="{28A0092B-C50C-407E-A947-70E740481C1C}">
                <a14:useLocalDpi xmlns:a14="http://schemas.microsoft.com/office/drawing/2010/main" val="0"/>
              </a:ext>
            </a:extLst>
          </a:blip>
          <a:stretch>
            <a:fillRect/>
          </a:stretch>
        </p:blipFill>
        <p:spPr>
          <a:xfrm>
            <a:off x="7954903" y="505620"/>
            <a:ext cx="1177694" cy="965200"/>
          </a:xfrm>
          <a:prstGeom prst="rect">
            <a:avLst/>
          </a:prstGeom>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a:xfrm>
            <a:off x="508001" y="2160590"/>
            <a:ext cx="6447501" cy="3880773"/>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5403850" y="6041363"/>
            <a:ext cx="683954" cy="365125"/>
          </a:xfrm>
          <a:prstGeom prst="rect">
            <a:avLst/>
          </a:prstGeom>
        </p:spPr>
        <p:txBody>
          <a:bodyPr/>
          <a:lstStyle/>
          <a:p>
            <a:fld id="{18278586-ACF9-4E6D-BF4B-8C6F164A0DFC}" type="datetimeFigureOut">
              <a:rPr lang="en-GB" smtClean="0"/>
              <a:t>22/01/2018</a:t>
            </a:fld>
            <a:endParaRPr lang="en-GB"/>
          </a:p>
        </p:txBody>
      </p:sp>
      <p:sp>
        <p:nvSpPr>
          <p:cNvPr id="5" name="Footer Placeholder 4"/>
          <p:cNvSpPr>
            <a:spLocks noGrp="1"/>
          </p:cNvSpPr>
          <p:nvPr>
            <p:ph type="ftr" sz="quarter" idx="11"/>
          </p:nvPr>
        </p:nvSpPr>
        <p:spPr>
          <a:xfrm>
            <a:off x="508001" y="6041363"/>
            <a:ext cx="4723209" cy="365125"/>
          </a:xfrm>
          <a:prstGeom prst="rect">
            <a:avLst/>
          </a:prstGeom>
        </p:spPr>
        <p:txBody>
          <a:bodyPr/>
          <a:lstStyle/>
          <a:p>
            <a:endParaRPr lang="en-GB"/>
          </a:p>
        </p:txBody>
      </p:sp>
      <p:sp>
        <p:nvSpPr>
          <p:cNvPr id="6" name="Slide Number Placeholder 5"/>
          <p:cNvSpPr>
            <a:spLocks noGrp="1"/>
          </p:cNvSpPr>
          <p:nvPr>
            <p:ph type="sldNum" sz="quarter" idx="12"/>
          </p:nvPr>
        </p:nvSpPr>
        <p:spPr>
          <a:xfrm>
            <a:off x="6442998" y="6041363"/>
            <a:ext cx="512504" cy="365125"/>
          </a:xfrm>
          <a:prstGeom prst="rect">
            <a:avLst/>
          </a:prstGeom>
        </p:spPr>
        <p:txBody>
          <a:bodyPr/>
          <a:lstStyle/>
          <a:p>
            <a:fld id="{CE8A8F5B-1C58-4F16-B5A3-1AC21E0F1410}" type="slidenum">
              <a:rPr lang="en-GB" smtClean="0"/>
              <a:t>‹#›</a:t>
            </a:fld>
            <a:endParaRPr lang="en-GB"/>
          </a:p>
        </p:txBody>
      </p:sp>
    </p:spTree>
    <p:extLst>
      <p:ext uri="{BB962C8B-B14F-4D97-AF65-F5344CB8AC3E}">
        <p14:creationId xmlns:p14="http://schemas.microsoft.com/office/powerpoint/2010/main" val="3324046749"/>
      </p:ext>
    </p:extLst>
  </p:cSld>
  <p:clrMapOvr>
    <a:masterClrMapping/>
  </p:clrMapOvr>
  <p:transition spd="slow">
    <p:push dir="u"/>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508001" y="2160589"/>
            <a:ext cx="3138026" cy="3880772"/>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817477" y="2160590"/>
            <a:ext cx="3138026" cy="3880773"/>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a:xfrm>
            <a:off x="5403850" y="6041363"/>
            <a:ext cx="683954" cy="365125"/>
          </a:xfrm>
          <a:prstGeom prst="rect">
            <a:avLst/>
          </a:prstGeom>
        </p:spPr>
        <p:txBody>
          <a:bodyPr/>
          <a:lstStyle/>
          <a:p>
            <a:fld id="{18278586-ACF9-4E6D-BF4B-8C6F164A0DFC}" type="datetimeFigureOut">
              <a:rPr lang="en-GB" smtClean="0"/>
              <a:t>22/01/2018</a:t>
            </a:fld>
            <a:endParaRPr lang="en-GB"/>
          </a:p>
        </p:txBody>
      </p:sp>
      <p:sp>
        <p:nvSpPr>
          <p:cNvPr id="6" name="Footer Placeholder 5"/>
          <p:cNvSpPr>
            <a:spLocks noGrp="1"/>
          </p:cNvSpPr>
          <p:nvPr>
            <p:ph type="ftr" sz="quarter" idx="11"/>
          </p:nvPr>
        </p:nvSpPr>
        <p:spPr>
          <a:xfrm>
            <a:off x="508001" y="6041363"/>
            <a:ext cx="4723209" cy="365125"/>
          </a:xfrm>
          <a:prstGeom prst="rect">
            <a:avLst/>
          </a:prstGeom>
        </p:spPr>
        <p:txBody>
          <a:bodyPr/>
          <a:lstStyle/>
          <a:p>
            <a:endParaRPr lang="en-GB"/>
          </a:p>
        </p:txBody>
      </p:sp>
      <p:sp>
        <p:nvSpPr>
          <p:cNvPr id="7" name="Slide Number Placeholder 6"/>
          <p:cNvSpPr>
            <a:spLocks noGrp="1"/>
          </p:cNvSpPr>
          <p:nvPr>
            <p:ph type="sldNum" sz="quarter" idx="12"/>
          </p:nvPr>
        </p:nvSpPr>
        <p:spPr>
          <a:xfrm>
            <a:off x="6442998" y="6041363"/>
            <a:ext cx="512504" cy="365125"/>
          </a:xfrm>
          <a:prstGeom prst="rect">
            <a:avLst/>
          </a:prstGeom>
        </p:spPr>
        <p:txBody>
          <a:bodyPr/>
          <a:lstStyle/>
          <a:p>
            <a:fld id="{CE8A8F5B-1C58-4F16-B5A3-1AC21E0F1410}" type="slidenum">
              <a:rPr lang="en-GB" smtClean="0"/>
              <a:t>‹#›</a:t>
            </a:fld>
            <a:endParaRPr lang="en-GB"/>
          </a:p>
        </p:txBody>
      </p:sp>
    </p:spTree>
    <p:extLst>
      <p:ext uri="{BB962C8B-B14F-4D97-AF65-F5344CB8AC3E}">
        <p14:creationId xmlns:p14="http://schemas.microsoft.com/office/powerpoint/2010/main" val="2235509454"/>
      </p:ext>
    </p:extLst>
  </p:cSld>
  <p:clrMapOvr>
    <a:masterClrMapping/>
  </p:clrMapOvr>
  <p:transition spd="slow">
    <p:push dir="u"/>
  </p:transition>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3.emf"/><Relationship Id="rId3" Type="http://schemas.openxmlformats.org/officeDocument/2006/relationships/slideLayout" Target="../slideLayouts/slideLayout3.xml"/><Relationship Id="rId7" Type="http://schemas.openxmlformats.org/officeDocument/2006/relationships/image" Target="../media/image2.emf"/><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emf"/><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theme" Target="../theme/theme2.xml"/><Relationship Id="rId4" Type="http://schemas.openxmlformats.org/officeDocument/2006/relationships/image" Target="../media/image3.emf"/></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95300" y="2295526"/>
            <a:ext cx="8128000" cy="1325563"/>
          </a:xfrm>
          <a:prstGeom prst="rect">
            <a:avLst/>
          </a:prstGeom>
        </p:spPr>
        <p:txBody>
          <a:bodyPr vert="horz" lIns="91440" tIns="45720" rIns="91440" bIns="45720" rtlCol="0" anchor="ctr">
            <a:normAutofit/>
          </a:bodyPr>
          <a:lstStyle/>
          <a:p>
            <a:r>
              <a:rPr lang="en-US" dirty="0" smtClean="0"/>
              <a:t>Title</a:t>
            </a:r>
            <a:endParaRPr lang="en-US" dirty="0"/>
          </a:p>
        </p:txBody>
      </p:sp>
      <p:pic>
        <p:nvPicPr>
          <p:cNvPr id="7" name="Picture 6"/>
          <p:cNvPicPr>
            <a:picLocks noChangeAspect="1"/>
          </p:cNvPicPr>
          <p:nvPr userDrawn="1"/>
        </p:nvPicPr>
        <p:blipFill rotWithShape="1">
          <a:blip r:embed="rId6">
            <a:extLst>
              <a:ext uri="{28A0092B-C50C-407E-A947-70E740481C1C}">
                <a14:useLocalDpi xmlns:a14="http://schemas.microsoft.com/office/drawing/2010/main" val="0"/>
              </a:ext>
            </a:extLst>
          </a:blip>
          <a:srcRect b="67963"/>
          <a:stretch/>
        </p:blipFill>
        <p:spPr>
          <a:xfrm>
            <a:off x="-11403" y="0"/>
            <a:ext cx="9166806" cy="2197099"/>
          </a:xfrm>
          <a:prstGeom prst="rect">
            <a:avLst/>
          </a:prstGeom>
        </p:spPr>
      </p:pic>
      <p:pic>
        <p:nvPicPr>
          <p:cNvPr id="8" name="Picture 7"/>
          <p:cNvPicPr>
            <a:picLocks noChangeAspect="1"/>
          </p:cNvPicPr>
          <p:nvPr userDrawn="1"/>
        </p:nvPicPr>
        <p:blipFill rotWithShape="1">
          <a:blip r:embed="rId7">
            <a:extLst>
              <a:ext uri="{28A0092B-C50C-407E-A947-70E740481C1C}">
                <a14:useLocalDpi xmlns:a14="http://schemas.microsoft.com/office/drawing/2010/main" val="0"/>
              </a:ext>
            </a:extLst>
          </a:blip>
          <a:srcRect t="77222"/>
          <a:stretch/>
        </p:blipFill>
        <p:spPr>
          <a:xfrm>
            <a:off x="-11403" y="5295901"/>
            <a:ext cx="9166806" cy="1562099"/>
          </a:xfrm>
          <a:prstGeom prst="rect">
            <a:avLst/>
          </a:prstGeom>
        </p:spPr>
      </p:pic>
      <p:pic>
        <p:nvPicPr>
          <p:cNvPr id="9" name="Picture 8"/>
          <p:cNvPicPr>
            <a:picLocks noChangeAspect="1"/>
          </p:cNvPicPr>
          <p:nvPr userDrawn="1"/>
        </p:nvPicPr>
        <p:blipFill>
          <a:blip r:embed="rId8">
            <a:extLst>
              <a:ext uri="{28A0092B-C50C-407E-A947-70E740481C1C}">
                <a14:useLocalDpi xmlns:a14="http://schemas.microsoft.com/office/drawing/2010/main" val="0"/>
              </a:ext>
            </a:extLst>
          </a:blip>
          <a:stretch>
            <a:fillRect/>
          </a:stretch>
        </p:blipFill>
        <p:spPr>
          <a:xfrm>
            <a:off x="7954903" y="505620"/>
            <a:ext cx="1177694" cy="965200"/>
          </a:xfrm>
          <a:prstGeom prst="rect">
            <a:avLst/>
          </a:prstGeom>
        </p:spPr>
      </p:pic>
    </p:spTree>
    <p:extLst>
      <p:ext uri="{BB962C8B-B14F-4D97-AF65-F5344CB8AC3E}">
        <p14:creationId xmlns:p14="http://schemas.microsoft.com/office/powerpoint/2010/main" val="355764064"/>
      </p:ext>
    </p:extLst>
  </p:cSld>
  <p:clrMap bg1="lt1" tx1="dk1" bg2="lt2" tx2="dk2" accent1="accent1" accent2="accent2" accent3="accent3" accent4="accent4" accent5="accent5" accent6="accent6" hlink="hlink" folHlink="folHlink"/>
  <p:sldLayoutIdLst>
    <p:sldLayoutId id="2147483663" r:id="rId1"/>
    <p:sldLayoutId id="2147483661" r:id="rId2"/>
    <p:sldLayoutId id="2147483664" r:id="rId3"/>
    <p:sldLayoutId id="2147483665" r:id="rId4"/>
  </p:sldLayoutIdLst>
  <p:txStyles>
    <p:titleStyle>
      <a:lvl1pPr algn="ctr" defTabSz="914400" rtl="0" eaLnBrk="1" latinLnBrk="0" hangingPunct="1">
        <a:lnSpc>
          <a:spcPct val="90000"/>
        </a:lnSpc>
        <a:spcBef>
          <a:spcPct val="0"/>
        </a:spcBef>
        <a:buNone/>
        <a:defRPr sz="4400" b="1" i="0" kern="1200">
          <a:solidFill>
            <a:schemeClr val="tx1"/>
          </a:solidFill>
          <a:latin typeface="Gotham" charset="0"/>
          <a:ea typeface="Gotham" charset="0"/>
          <a:cs typeface="Gotham" charset="0"/>
        </a:defRPr>
      </a:lvl1pPr>
    </p:titleStyle>
    <p:bodyStyle>
      <a:lvl1pPr marL="0" indent="0" algn="ctr" defTabSz="914400" rtl="0" eaLnBrk="1" latinLnBrk="0" hangingPunct="1">
        <a:lnSpc>
          <a:spcPct val="90000"/>
        </a:lnSpc>
        <a:spcBef>
          <a:spcPts val="1000"/>
        </a:spcBef>
        <a:buFont typeface="Arial" panose="020B0604020202020204" pitchFamily="34" charset="0"/>
        <a:buNone/>
        <a:defRPr sz="2800" b="0" i="0" kern="1200">
          <a:solidFill>
            <a:schemeClr val="tx1"/>
          </a:solidFill>
          <a:latin typeface="Gotham Book" charset="0"/>
          <a:ea typeface="Gotham Book" charset="0"/>
          <a:cs typeface="Gotham Book"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b="0" i="0" kern="1200">
          <a:solidFill>
            <a:schemeClr val="tx1"/>
          </a:solidFill>
          <a:latin typeface="Gotham Book" charset="0"/>
          <a:ea typeface="Gotham Book" charset="0"/>
          <a:cs typeface="Gotham Book"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b="0" i="0" kern="1200">
          <a:solidFill>
            <a:schemeClr val="tx1"/>
          </a:solidFill>
          <a:latin typeface="Gotham Book" charset="0"/>
          <a:ea typeface="Gotham Book" charset="0"/>
          <a:cs typeface="Gotham Book"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b="0" i="0" kern="1200">
          <a:solidFill>
            <a:schemeClr val="tx1"/>
          </a:solidFill>
          <a:latin typeface="Gotham Book" charset="0"/>
          <a:ea typeface="Gotham Book" charset="0"/>
          <a:cs typeface="Gotham Book"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b="0" i="0" kern="1200">
          <a:solidFill>
            <a:schemeClr val="tx1"/>
          </a:solidFill>
          <a:latin typeface="Gotham Book" charset="0"/>
          <a:ea typeface="Gotham Book" charset="0"/>
          <a:cs typeface="Gotham Book"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7" name="Picture 6"/>
          <p:cNvPicPr>
            <a:picLocks noChangeAspect="1"/>
          </p:cNvPicPr>
          <p:nvPr userDrawn="1"/>
        </p:nvPicPr>
        <p:blipFill rotWithShape="1">
          <a:blip r:embed="rId2">
            <a:alphaModFix amt="35000"/>
            <a:extLst>
              <a:ext uri="{28A0092B-C50C-407E-A947-70E740481C1C}">
                <a14:useLocalDpi xmlns:a14="http://schemas.microsoft.com/office/drawing/2010/main" val="0"/>
              </a:ext>
            </a:extLst>
          </a:blip>
          <a:srcRect b="67963"/>
          <a:stretch/>
        </p:blipFill>
        <p:spPr>
          <a:xfrm>
            <a:off x="-11403" y="0"/>
            <a:ext cx="9144000" cy="2197099"/>
          </a:xfrm>
          <a:prstGeom prst="rect">
            <a:avLst/>
          </a:prstGeom>
        </p:spPr>
      </p:pic>
      <p:pic>
        <p:nvPicPr>
          <p:cNvPr id="8" name="Picture 7"/>
          <p:cNvPicPr>
            <a:picLocks noChangeAspect="1"/>
          </p:cNvPicPr>
          <p:nvPr userDrawn="1"/>
        </p:nvPicPr>
        <p:blipFill rotWithShape="1">
          <a:blip r:embed="rId3">
            <a:alphaModFix amt="35000"/>
            <a:extLst>
              <a:ext uri="{28A0092B-C50C-407E-A947-70E740481C1C}">
                <a14:useLocalDpi xmlns:a14="http://schemas.microsoft.com/office/drawing/2010/main" val="0"/>
              </a:ext>
            </a:extLst>
          </a:blip>
          <a:srcRect t="77222"/>
          <a:stretch/>
        </p:blipFill>
        <p:spPr>
          <a:xfrm>
            <a:off x="-22806" y="5395912"/>
            <a:ext cx="9166806" cy="1562099"/>
          </a:xfrm>
          <a:prstGeom prst="rect">
            <a:avLst/>
          </a:prstGeom>
        </p:spPr>
      </p:pic>
      <p:pic>
        <p:nvPicPr>
          <p:cNvPr id="9" name="Picture 8"/>
          <p:cNvPicPr>
            <a:picLocks noChangeAspect="1"/>
          </p:cNvPicPr>
          <p:nvPr userDrawn="1"/>
        </p:nvPicPr>
        <p:blipFill>
          <a:blip r:embed="rId4">
            <a:alphaModFix amt="35000"/>
            <a:extLst>
              <a:ext uri="{28A0092B-C50C-407E-A947-70E740481C1C}">
                <a14:useLocalDpi xmlns:a14="http://schemas.microsoft.com/office/drawing/2010/main" val="0"/>
              </a:ext>
            </a:extLst>
          </a:blip>
          <a:stretch>
            <a:fillRect/>
          </a:stretch>
        </p:blipFill>
        <p:spPr>
          <a:xfrm>
            <a:off x="7954903" y="505620"/>
            <a:ext cx="1177694" cy="965200"/>
          </a:xfrm>
          <a:prstGeom prst="rect">
            <a:avLst/>
          </a:prstGeom>
        </p:spPr>
      </p:pic>
    </p:spTree>
    <p:extLst>
      <p:ext uri="{BB962C8B-B14F-4D97-AF65-F5344CB8AC3E}">
        <p14:creationId xmlns:p14="http://schemas.microsoft.com/office/powerpoint/2010/main" val="406326725"/>
      </p:ext>
    </p:extLst>
  </p:cSld>
  <p:clrMap bg1="lt1" tx1="dk1" bg2="lt2" tx2="dk2" accent1="accent1" accent2="accent2" accent3="accent3" accent4="accent4" accent5="accent5" accent6="accent6" hlink="hlink" folHlink="folHlink"/>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GB" dirty="0" smtClean="0"/>
              <a:t>Year 4 SPAG</a:t>
            </a:r>
            <a:endParaRPr lang="en-GB" dirty="0"/>
          </a:p>
        </p:txBody>
      </p:sp>
      <p:sp>
        <p:nvSpPr>
          <p:cNvPr id="5" name="Content Placeholder 4"/>
          <p:cNvSpPr>
            <a:spLocks noGrp="1"/>
          </p:cNvSpPr>
          <p:nvPr>
            <p:ph idx="1"/>
          </p:nvPr>
        </p:nvSpPr>
        <p:spPr/>
        <p:txBody>
          <a:bodyPr>
            <a:normAutofit/>
          </a:bodyPr>
          <a:lstStyle/>
          <a:p>
            <a:r>
              <a:rPr lang="en-GB" sz="3200" i="1" dirty="0">
                <a:latin typeface="Segoe Print" panose="02000600000000000000" pitchFamily="2" charset="0"/>
                <a:ea typeface="Please write me a song" panose="02000603000000000000" pitchFamily="2" charset="0"/>
                <a:cs typeface="Levenim MT" panose="02010502060101010101" pitchFamily="2" charset="-79"/>
              </a:rPr>
              <a:t>NCLO: </a:t>
            </a:r>
            <a:endParaRPr lang="en-GB" sz="3200" i="1" dirty="0" smtClean="0">
              <a:latin typeface="Segoe Print" panose="02000600000000000000" pitchFamily="2" charset="0"/>
              <a:ea typeface="Please write me a song" panose="02000603000000000000" pitchFamily="2" charset="0"/>
              <a:cs typeface="Levenim MT" panose="02010502060101010101" pitchFamily="2" charset="-79"/>
            </a:endParaRPr>
          </a:p>
          <a:p>
            <a:r>
              <a:rPr lang="en-GB" sz="3200" dirty="0">
                <a:latin typeface="Segoe Print" panose="02000600000000000000" pitchFamily="2" charset="0"/>
              </a:rPr>
              <a:t>Choosing nouns or pronouns appropriately for clarity and cohesion and to avoid repetition.</a:t>
            </a:r>
          </a:p>
          <a:p>
            <a:endParaRPr lang="en-GB" sz="3200" i="1" dirty="0">
              <a:latin typeface="Segoe Print" panose="02000600000000000000" pitchFamily="2" charset="0"/>
              <a:ea typeface="Please write me a song" panose="02000603000000000000" pitchFamily="2" charset="0"/>
              <a:cs typeface="Levenim MT" panose="02010502060101010101" pitchFamily="2" charset="-79"/>
            </a:endParaRPr>
          </a:p>
        </p:txBody>
      </p:sp>
    </p:spTree>
    <p:extLst>
      <p:ext uri="{BB962C8B-B14F-4D97-AF65-F5344CB8AC3E}">
        <p14:creationId xmlns:p14="http://schemas.microsoft.com/office/powerpoint/2010/main" val="5670040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8001" y="609600"/>
            <a:ext cx="6447501" cy="649357"/>
          </a:xfrm>
        </p:spPr>
        <p:txBody>
          <a:bodyPr/>
          <a:lstStyle/>
          <a:p>
            <a:r>
              <a:rPr lang="en-GB" dirty="0">
                <a:solidFill>
                  <a:schemeClr val="tx1"/>
                </a:solidFill>
                <a:latin typeface="Segoe Print" panose="02000600000000000000" pitchFamily="2" charset="0"/>
              </a:rPr>
              <a:t>Have a go!</a:t>
            </a:r>
          </a:p>
        </p:txBody>
      </p:sp>
      <p:sp>
        <p:nvSpPr>
          <p:cNvPr id="3" name="Content Placeholder 2"/>
          <p:cNvSpPr>
            <a:spLocks noGrp="1"/>
          </p:cNvSpPr>
          <p:nvPr>
            <p:ph idx="1"/>
          </p:nvPr>
        </p:nvSpPr>
        <p:spPr>
          <a:xfrm>
            <a:off x="235131" y="1258957"/>
            <a:ext cx="8739052" cy="5311660"/>
          </a:xfrm>
        </p:spPr>
        <p:txBody>
          <a:bodyPr>
            <a:normAutofit lnSpcReduction="10000"/>
          </a:bodyPr>
          <a:lstStyle/>
          <a:p>
            <a:pPr marL="0" indent="0">
              <a:buNone/>
            </a:pPr>
            <a:r>
              <a:rPr lang="en-GB" sz="2200" dirty="0">
                <a:solidFill>
                  <a:schemeClr val="tx1"/>
                </a:solidFill>
                <a:latin typeface="Segoe Print" panose="02000600000000000000" pitchFamily="2" charset="0"/>
              </a:rPr>
              <a:t>Ana is writing a story about aliens but the text is too repetitive. Help her to improve her story by replacing some of the nouns with suitable pronouns.</a:t>
            </a:r>
          </a:p>
          <a:p>
            <a:pPr marL="0" indent="0">
              <a:buNone/>
            </a:pPr>
            <a:r>
              <a:rPr lang="en-GB" sz="2200" dirty="0">
                <a:solidFill>
                  <a:srgbClr val="FF0000"/>
                </a:solidFill>
                <a:latin typeface="Segoe Print" panose="02000600000000000000" pitchFamily="2" charset="0"/>
              </a:rPr>
              <a:t>Note: </a:t>
            </a:r>
            <a:r>
              <a:rPr lang="en-GB" sz="2200" dirty="0" smtClean="0">
                <a:solidFill>
                  <a:srgbClr val="FF0000"/>
                </a:solidFill>
                <a:latin typeface="Segoe Print" panose="02000600000000000000" pitchFamily="2" charset="0"/>
              </a:rPr>
              <a:t>If </a:t>
            </a:r>
            <a:r>
              <a:rPr lang="en-GB" sz="2200" dirty="0">
                <a:solidFill>
                  <a:srgbClr val="FF0000"/>
                </a:solidFill>
                <a:latin typeface="Segoe Print" panose="02000600000000000000" pitchFamily="2" charset="0"/>
              </a:rPr>
              <a:t>you replace too many nouns with pronouns the text will lack cohesion. If you replace too few nouns with pronouns the text will remain repetitive. Can you find a balance?</a:t>
            </a:r>
          </a:p>
          <a:p>
            <a:pPr marL="0" indent="0">
              <a:buNone/>
            </a:pPr>
            <a:r>
              <a:rPr lang="en-GB" sz="2200" dirty="0">
                <a:solidFill>
                  <a:srgbClr val="FF0000"/>
                </a:solidFill>
                <a:latin typeface="Segoe Print" panose="02000600000000000000" pitchFamily="2" charset="0"/>
              </a:rPr>
              <a:t> </a:t>
            </a:r>
            <a:r>
              <a:rPr lang="en-GB" sz="2400" b="1" u="sng" dirty="0">
                <a:solidFill>
                  <a:srgbClr val="002060"/>
                </a:solidFill>
                <a:latin typeface="Segoe Print" panose="02000600000000000000" pitchFamily="2" charset="0"/>
              </a:rPr>
              <a:t>Ana’s Story</a:t>
            </a:r>
          </a:p>
          <a:p>
            <a:pPr marL="0" indent="0">
              <a:buNone/>
            </a:pPr>
            <a:r>
              <a:rPr lang="en-GB" sz="2400" b="1" dirty="0">
                <a:solidFill>
                  <a:srgbClr val="002060"/>
                </a:solidFill>
                <a:latin typeface="Segoe Print" panose="02000600000000000000" pitchFamily="2" charset="0"/>
              </a:rPr>
              <a:t>The spaceship hovered in the sky. The spaceship was enormous. Slowly, the spaceship began to descend towards earth. The people below watched nervously. The people could not believe what was happening. When the spaceship landed, the doors opened . Three green aliens stood in the doorway. The three green aliens smiled and then the three green aliens waved. The three green aliens seemed friendly. Everyone waved back at the three green aliens. </a:t>
            </a:r>
          </a:p>
          <a:p>
            <a:pPr marL="0" indent="0">
              <a:buNone/>
            </a:pPr>
            <a:endParaRPr lang="en-GB" sz="2400" dirty="0">
              <a:solidFill>
                <a:srgbClr val="0070C0"/>
              </a:solidFill>
            </a:endParaRPr>
          </a:p>
          <a:p>
            <a:pPr marL="0" indent="0">
              <a:buNone/>
            </a:pPr>
            <a:endParaRPr lang="en-GB" sz="2400" dirty="0">
              <a:solidFill>
                <a:srgbClr val="0070C0"/>
              </a:solidFill>
            </a:endParaRPr>
          </a:p>
          <a:p>
            <a:pPr marL="0" indent="0">
              <a:buNone/>
            </a:pPr>
            <a:endParaRPr lang="en-GB" sz="2400" dirty="0">
              <a:solidFill>
                <a:srgbClr val="0070C0"/>
              </a:solidFill>
            </a:endParaRPr>
          </a:p>
          <a:p>
            <a:pPr marL="0" indent="0">
              <a:buNone/>
            </a:pPr>
            <a:endParaRPr lang="en-GB" sz="2400" dirty="0">
              <a:solidFill>
                <a:srgbClr val="0070C0"/>
              </a:solidFill>
            </a:endParaRPr>
          </a:p>
          <a:p>
            <a:pPr marL="0" indent="0">
              <a:buNone/>
            </a:pPr>
            <a:endParaRPr lang="en-GB" sz="2400" dirty="0"/>
          </a:p>
          <a:p>
            <a:pPr marL="0" indent="0">
              <a:buNone/>
            </a:pPr>
            <a:endParaRPr lang="en-GB" sz="2400" dirty="0"/>
          </a:p>
          <a:p>
            <a:pPr marL="0" indent="0">
              <a:buNone/>
            </a:pPr>
            <a:endParaRPr lang="en-GB" sz="2400" dirty="0"/>
          </a:p>
          <a:p>
            <a:pPr marL="0" indent="0">
              <a:buNone/>
            </a:pPr>
            <a:endParaRPr lang="en-GB" dirty="0"/>
          </a:p>
        </p:txBody>
      </p:sp>
    </p:spTree>
    <p:extLst>
      <p:ext uri="{BB962C8B-B14F-4D97-AF65-F5344CB8AC3E}">
        <p14:creationId xmlns:p14="http://schemas.microsoft.com/office/powerpoint/2010/main" val="1459316464"/>
      </p:ext>
    </p:extLst>
  </p:cSld>
  <p:clrMapOvr>
    <a:masterClrMapping/>
  </p:clrMapOvr>
  <p:transition spd="slow">
    <p:push dir="u"/>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593B5C4-0243-47E8-B3A7-49DB9CF8D2C3}"/>
              </a:ext>
            </a:extLst>
          </p:cNvPr>
          <p:cNvSpPr>
            <a:spLocks noGrp="1"/>
          </p:cNvSpPr>
          <p:nvPr>
            <p:ph type="title"/>
          </p:nvPr>
        </p:nvSpPr>
        <p:spPr>
          <a:xfrm>
            <a:off x="156754" y="609600"/>
            <a:ext cx="7903029" cy="1086678"/>
          </a:xfrm>
        </p:spPr>
        <p:txBody>
          <a:bodyPr>
            <a:normAutofit/>
          </a:bodyPr>
          <a:lstStyle/>
          <a:p>
            <a:r>
              <a:rPr lang="en-GB" dirty="0">
                <a:solidFill>
                  <a:schemeClr val="tx1"/>
                </a:solidFill>
                <a:latin typeface="Segoe Print" panose="02000600000000000000" pitchFamily="2" charset="0"/>
              </a:rPr>
              <a:t>How did you improve Ana’s story? </a:t>
            </a:r>
          </a:p>
        </p:txBody>
      </p:sp>
      <p:sp>
        <p:nvSpPr>
          <p:cNvPr id="3" name="Content Placeholder 2">
            <a:extLst>
              <a:ext uri="{FF2B5EF4-FFF2-40B4-BE49-F238E27FC236}">
                <a16:creationId xmlns:a16="http://schemas.microsoft.com/office/drawing/2014/main" xmlns="" id="{6775EB39-8045-4343-BCA4-05863B3B62D1}"/>
              </a:ext>
            </a:extLst>
          </p:cNvPr>
          <p:cNvSpPr>
            <a:spLocks noGrp="1"/>
          </p:cNvSpPr>
          <p:nvPr>
            <p:ph idx="1"/>
          </p:nvPr>
        </p:nvSpPr>
        <p:spPr>
          <a:xfrm>
            <a:off x="156754" y="1696277"/>
            <a:ext cx="8752115" cy="4809025"/>
          </a:xfrm>
        </p:spPr>
        <p:txBody>
          <a:bodyPr/>
          <a:lstStyle/>
          <a:p>
            <a:pPr marL="0" indent="0">
              <a:buNone/>
            </a:pPr>
            <a:r>
              <a:rPr lang="en-GB" dirty="0">
                <a:latin typeface="Segoe Print" panose="02000600000000000000" pitchFamily="2" charset="0"/>
              </a:rPr>
              <a:t>Below is an example of how Ana’s story might look if it were improved by using pronouns appropriately. </a:t>
            </a:r>
          </a:p>
          <a:p>
            <a:pPr marL="0" indent="0">
              <a:buNone/>
            </a:pPr>
            <a:endParaRPr lang="en-GB" sz="2200" b="1" u="sng" dirty="0">
              <a:solidFill>
                <a:srgbClr val="002060"/>
              </a:solidFill>
              <a:latin typeface="Segoe Print" panose="02000600000000000000" pitchFamily="2" charset="0"/>
            </a:endParaRPr>
          </a:p>
          <a:p>
            <a:pPr marL="0" indent="0">
              <a:buNone/>
            </a:pPr>
            <a:r>
              <a:rPr lang="en-GB" sz="2200" b="1" u="sng" dirty="0">
                <a:solidFill>
                  <a:srgbClr val="002060"/>
                </a:solidFill>
                <a:latin typeface="Segoe Print" panose="02000600000000000000" pitchFamily="2" charset="0"/>
              </a:rPr>
              <a:t>Ana’s Story</a:t>
            </a:r>
          </a:p>
          <a:p>
            <a:pPr marL="0" indent="0">
              <a:buNone/>
            </a:pPr>
            <a:r>
              <a:rPr lang="en-GB" sz="2200" b="1" dirty="0">
                <a:solidFill>
                  <a:srgbClr val="002060"/>
                </a:solidFill>
                <a:latin typeface="Segoe Print" panose="02000600000000000000" pitchFamily="2" charset="0"/>
              </a:rPr>
              <a:t>The spaceship hovered in the sky. It was enormous. Slowly, it began to descend towards earth. The people below watched nervously. They could not believe what was happening. When the spaceship landed, the doors opened . Three green aliens stood in the doorway. They smiled and then they waved. They seemed friendly. Everyone waved back at them. </a:t>
            </a:r>
          </a:p>
          <a:p>
            <a:pPr marL="0" indent="0">
              <a:buNone/>
            </a:pPr>
            <a:endParaRPr lang="en-GB" sz="2200" b="1" dirty="0">
              <a:solidFill>
                <a:srgbClr val="002060"/>
              </a:solidFill>
              <a:latin typeface="Bradley Hand ITC" panose="03070402050302030203" pitchFamily="66" charset="0"/>
            </a:endParaRPr>
          </a:p>
          <a:p>
            <a:pPr marL="0" indent="0">
              <a:buNone/>
            </a:pPr>
            <a:endParaRPr lang="en-GB" dirty="0"/>
          </a:p>
        </p:txBody>
      </p:sp>
    </p:spTree>
    <p:extLst>
      <p:ext uri="{BB962C8B-B14F-4D97-AF65-F5344CB8AC3E}">
        <p14:creationId xmlns:p14="http://schemas.microsoft.com/office/powerpoint/2010/main" val="2130973738"/>
      </p:ext>
    </p:extLst>
  </p:cSld>
  <p:clrMapOvr>
    <a:masterClrMapping/>
  </p:clrMapOvr>
  <p:transition spd="slow">
    <p:push dir="u"/>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3235912-9F78-49C9-A235-C8841BBE2572}"/>
              </a:ext>
            </a:extLst>
          </p:cNvPr>
          <p:cNvSpPr>
            <a:spLocks noGrp="1"/>
          </p:cNvSpPr>
          <p:nvPr>
            <p:ph type="title"/>
          </p:nvPr>
        </p:nvSpPr>
        <p:spPr>
          <a:xfrm>
            <a:off x="142603" y="388350"/>
            <a:ext cx="8128000" cy="944062"/>
          </a:xfrm>
        </p:spPr>
        <p:txBody>
          <a:bodyPr/>
          <a:lstStyle/>
          <a:p>
            <a:r>
              <a:rPr lang="en-GB" dirty="0">
                <a:solidFill>
                  <a:schemeClr val="tx1"/>
                </a:solidFill>
              </a:rPr>
              <a:t>Reflect and Discuss</a:t>
            </a:r>
          </a:p>
        </p:txBody>
      </p:sp>
      <p:sp>
        <p:nvSpPr>
          <p:cNvPr id="3" name="Content Placeholder 2">
            <a:extLst>
              <a:ext uri="{FF2B5EF4-FFF2-40B4-BE49-F238E27FC236}">
                <a16:creationId xmlns:a16="http://schemas.microsoft.com/office/drawing/2014/main" xmlns="" id="{F44A2180-93E9-4667-92EE-7A5DB24168F6}"/>
              </a:ext>
            </a:extLst>
          </p:cNvPr>
          <p:cNvSpPr>
            <a:spLocks noGrp="1"/>
          </p:cNvSpPr>
          <p:nvPr>
            <p:ph idx="1"/>
          </p:nvPr>
        </p:nvSpPr>
        <p:spPr>
          <a:xfrm>
            <a:off x="508001" y="1332412"/>
            <a:ext cx="7762602" cy="4708951"/>
          </a:xfrm>
        </p:spPr>
        <p:txBody>
          <a:bodyPr>
            <a:normAutofit/>
          </a:bodyPr>
          <a:lstStyle/>
          <a:p>
            <a:r>
              <a:rPr lang="en-GB" sz="3600" dirty="0">
                <a:solidFill>
                  <a:srgbClr val="002060"/>
                </a:solidFill>
                <a:latin typeface="Segoe Print" panose="02000600000000000000" pitchFamily="2" charset="0"/>
              </a:rPr>
              <a:t>What is a noun?</a:t>
            </a:r>
          </a:p>
          <a:p>
            <a:r>
              <a:rPr lang="en-GB" sz="3600" dirty="0">
                <a:solidFill>
                  <a:srgbClr val="002060"/>
                </a:solidFill>
                <a:latin typeface="Segoe Print" panose="02000600000000000000" pitchFamily="2" charset="0"/>
              </a:rPr>
              <a:t>What is a pronoun?</a:t>
            </a:r>
          </a:p>
          <a:p>
            <a:r>
              <a:rPr lang="en-GB" sz="3600" dirty="0">
                <a:solidFill>
                  <a:srgbClr val="002060"/>
                </a:solidFill>
                <a:latin typeface="Segoe Print" panose="02000600000000000000" pitchFamily="2" charset="0"/>
              </a:rPr>
              <a:t>Can you give examples of pronouns?</a:t>
            </a:r>
          </a:p>
          <a:p>
            <a:r>
              <a:rPr lang="en-GB" sz="3600" dirty="0">
                <a:solidFill>
                  <a:srgbClr val="002060"/>
                </a:solidFill>
                <a:latin typeface="Segoe Print" panose="02000600000000000000" pitchFamily="2" charset="0"/>
              </a:rPr>
              <a:t>What problems may occur if pronouns are not used?</a:t>
            </a:r>
          </a:p>
          <a:p>
            <a:r>
              <a:rPr lang="en-GB" sz="3600" dirty="0">
                <a:solidFill>
                  <a:srgbClr val="002060"/>
                </a:solidFill>
                <a:latin typeface="Segoe Print" panose="02000600000000000000" pitchFamily="2" charset="0"/>
              </a:rPr>
              <a:t>If a text has cohesion – what does this mean?</a:t>
            </a:r>
          </a:p>
        </p:txBody>
      </p:sp>
    </p:spTree>
    <p:extLst>
      <p:ext uri="{BB962C8B-B14F-4D97-AF65-F5344CB8AC3E}">
        <p14:creationId xmlns:p14="http://schemas.microsoft.com/office/powerpoint/2010/main" val="3543880041"/>
      </p:ext>
    </p:extLst>
  </p:cSld>
  <p:clrMapOvr>
    <a:masterClrMapping/>
  </p:clrMapOvr>
  <p:transition spd="slow">
    <p:push dir="u"/>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8001" y="609601"/>
            <a:ext cx="6447501" cy="749323"/>
          </a:xfrm>
        </p:spPr>
        <p:txBody>
          <a:bodyPr/>
          <a:lstStyle/>
          <a:p>
            <a:r>
              <a:rPr lang="en-GB" dirty="0">
                <a:solidFill>
                  <a:schemeClr val="tx1"/>
                </a:solidFill>
                <a:latin typeface="Segoe Print" panose="02000600000000000000" pitchFamily="2" charset="0"/>
              </a:rPr>
              <a:t>What is a noun?</a:t>
            </a:r>
          </a:p>
        </p:txBody>
      </p:sp>
      <p:sp>
        <p:nvSpPr>
          <p:cNvPr id="3" name="Content Placeholder 2"/>
          <p:cNvSpPr>
            <a:spLocks noGrp="1"/>
          </p:cNvSpPr>
          <p:nvPr>
            <p:ph idx="1"/>
          </p:nvPr>
        </p:nvSpPr>
        <p:spPr>
          <a:xfrm>
            <a:off x="508001" y="1358923"/>
            <a:ext cx="7786913" cy="5288620"/>
          </a:xfrm>
        </p:spPr>
        <p:txBody>
          <a:bodyPr>
            <a:normAutofit/>
          </a:bodyPr>
          <a:lstStyle/>
          <a:p>
            <a:pPr marL="0" indent="0">
              <a:buNone/>
            </a:pPr>
            <a:endParaRPr lang="en-GB" sz="2800" dirty="0">
              <a:solidFill>
                <a:schemeClr val="tx1"/>
              </a:solidFill>
            </a:endParaRPr>
          </a:p>
          <a:p>
            <a:pPr marL="0" indent="0">
              <a:buNone/>
            </a:pPr>
            <a:r>
              <a:rPr lang="en-GB" sz="3600" dirty="0">
                <a:solidFill>
                  <a:schemeClr val="tx1"/>
                </a:solidFill>
                <a:latin typeface="Segoe Print" panose="02000600000000000000" pitchFamily="2" charset="0"/>
              </a:rPr>
              <a:t>Nouns refer to people, places, things or ideas. </a:t>
            </a:r>
            <a:endParaRPr lang="en-GB" sz="3600" dirty="0" smtClean="0">
              <a:solidFill>
                <a:schemeClr val="tx1"/>
              </a:solidFill>
              <a:latin typeface="Segoe Print" panose="02000600000000000000" pitchFamily="2" charset="0"/>
            </a:endParaRPr>
          </a:p>
          <a:p>
            <a:pPr marL="0" indent="0">
              <a:buNone/>
            </a:pPr>
            <a:endParaRPr lang="en-GB" sz="3600" dirty="0">
              <a:solidFill>
                <a:srgbClr val="FF0000"/>
              </a:solidFill>
              <a:latin typeface="Segoe Print" panose="02000600000000000000" pitchFamily="2" charset="0"/>
            </a:endParaRPr>
          </a:p>
          <a:p>
            <a:pPr marL="0" indent="0">
              <a:buNone/>
            </a:pPr>
            <a:r>
              <a:rPr lang="en-GB" sz="3600" dirty="0">
                <a:solidFill>
                  <a:srgbClr val="FF0000"/>
                </a:solidFill>
                <a:latin typeface="Segoe Print" panose="02000600000000000000" pitchFamily="2" charset="0"/>
              </a:rPr>
              <a:t>Examples: Zara, Brazil, table, joy, hope</a:t>
            </a:r>
          </a:p>
          <a:p>
            <a:pPr marL="0" indent="0">
              <a:buNone/>
            </a:pPr>
            <a:endParaRPr lang="en-GB" sz="3600" dirty="0">
              <a:solidFill>
                <a:srgbClr val="FF0000"/>
              </a:solidFill>
              <a:latin typeface="Segoe Print" panose="02000600000000000000" pitchFamily="2" charset="0"/>
            </a:endParaRPr>
          </a:p>
          <a:p>
            <a:pPr marL="0" indent="0">
              <a:buNone/>
            </a:pPr>
            <a:r>
              <a:rPr lang="en-GB" sz="3600" dirty="0">
                <a:solidFill>
                  <a:srgbClr val="002060"/>
                </a:solidFill>
                <a:latin typeface="Segoe Print" panose="02000600000000000000" pitchFamily="2" charset="0"/>
              </a:rPr>
              <a:t>Can you think of other nouns?</a:t>
            </a:r>
          </a:p>
          <a:p>
            <a:pPr marL="0" indent="0">
              <a:buNone/>
            </a:pPr>
            <a:endParaRPr lang="en-GB" sz="2800" dirty="0">
              <a:solidFill>
                <a:srgbClr val="FF0000"/>
              </a:solidFill>
            </a:endParaRPr>
          </a:p>
          <a:p>
            <a:pPr marL="0" indent="0">
              <a:buNone/>
            </a:pPr>
            <a:endParaRPr lang="en-GB" sz="2400" dirty="0">
              <a:solidFill>
                <a:srgbClr val="FF0000"/>
              </a:solidFill>
            </a:endParaRPr>
          </a:p>
          <a:p>
            <a:pPr marL="0" indent="0">
              <a:buNone/>
            </a:pPr>
            <a:endParaRPr lang="en-GB" sz="2400" dirty="0"/>
          </a:p>
          <a:p>
            <a:pPr marL="0" indent="0">
              <a:buNone/>
            </a:pPr>
            <a:endParaRPr lang="en-GB" sz="2400" dirty="0"/>
          </a:p>
          <a:p>
            <a:pPr marL="0" indent="0">
              <a:buNone/>
            </a:pPr>
            <a:endParaRPr lang="en-GB" dirty="0"/>
          </a:p>
          <a:p>
            <a:endParaRPr lang="en-GB" dirty="0"/>
          </a:p>
          <a:p>
            <a:endParaRPr lang="en-GB" dirty="0"/>
          </a:p>
          <a:p>
            <a:endParaRPr lang="en-GB" dirty="0"/>
          </a:p>
          <a:p>
            <a:endParaRPr lang="en-GB" dirty="0"/>
          </a:p>
          <a:p>
            <a:endParaRPr lang="en-GB" dirty="0"/>
          </a:p>
        </p:txBody>
      </p:sp>
    </p:spTree>
    <p:extLst>
      <p:ext uri="{BB962C8B-B14F-4D97-AF65-F5344CB8AC3E}">
        <p14:creationId xmlns:p14="http://schemas.microsoft.com/office/powerpoint/2010/main" val="2434670581"/>
      </p:ext>
    </p:extLst>
  </p:cSld>
  <p:clrMapOvr>
    <a:masterClrMapping/>
  </p:clrMapOvr>
  <p:transition spd="slow">
    <p:push dir="u"/>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8001" y="609601"/>
            <a:ext cx="6447501" cy="749323"/>
          </a:xfrm>
        </p:spPr>
        <p:txBody>
          <a:bodyPr/>
          <a:lstStyle/>
          <a:p>
            <a:r>
              <a:rPr lang="en-GB" dirty="0">
                <a:solidFill>
                  <a:schemeClr val="tx1"/>
                </a:solidFill>
                <a:latin typeface="Segoe Print" panose="02000600000000000000" pitchFamily="2" charset="0"/>
              </a:rPr>
              <a:t>What is a pronoun?</a:t>
            </a:r>
          </a:p>
        </p:txBody>
      </p:sp>
      <p:sp>
        <p:nvSpPr>
          <p:cNvPr id="3" name="Content Placeholder 2"/>
          <p:cNvSpPr>
            <a:spLocks noGrp="1"/>
          </p:cNvSpPr>
          <p:nvPr>
            <p:ph idx="1"/>
          </p:nvPr>
        </p:nvSpPr>
        <p:spPr>
          <a:xfrm>
            <a:off x="508001" y="1351666"/>
            <a:ext cx="8308008" cy="4896734"/>
          </a:xfrm>
        </p:spPr>
        <p:txBody>
          <a:bodyPr>
            <a:normAutofit fontScale="77500" lnSpcReduction="20000"/>
          </a:bodyPr>
          <a:lstStyle/>
          <a:p>
            <a:pPr marL="0" indent="0">
              <a:buNone/>
            </a:pPr>
            <a:r>
              <a:rPr lang="en-GB" sz="2600" dirty="0">
                <a:solidFill>
                  <a:schemeClr val="tx1"/>
                </a:solidFill>
                <a:latin typeface="Segoe Print" panose="02000600000000000000" pitchFamily="2" charset="0"/>
              </a:rPr>
              <a:t>A pronoun is a word that is used in place of a noun or a whole noun phrase. </a:t>
            </a:r>
            <a:endParaRPr lang="en-GB" sz="2600" dirty="0" smtClean="0">
              <a:solidFill>
                <a:schemeClr val="tx1"/>
              </a:solidFill>
              <a:latin typeface="Segoe Print" panose="02000600000000000000" pitchFamily="2" charset="0"/>
            </a:endParaRPr>
          </a:p>
          <a:p>
            <a:pPr marL="0" indent="0">
              <a:buNone/>
            </a:pPr>
            <a:endParaRPr lang="en-GB" sz="2600" dirty="0">
              <a:solidFill>
                <a:schemeClr val="tx1"/>
              </a:solidFill>
              <a:latin typeface="Segoe Print" panose="02000600000000000000" pitchFamily="2" charset="0"/>
            </a:endParaRPr>
          </a:p>
          <a:p>
            <a:pPr marL="0" indent="0">
              <a:buNone/>
            </a:pPr>
            <a:r>
              <a:rPr lang="en-GB" sz="2600" dirty="0">
                <a:solidFill>
                  <a:schemeClr val="tx1"/>
                </a:solidFill>
                <a:latin typeface="Segoe Print" panose="02000600000000000000" pitchFamily="2" charset="0"/>
              </a:rPr>
              <a:t>Pronouns enable us to avoid repetition. Compare these examples</a:t>
            </a:r>
            <a:r>
              <a:rPr lang="en-GB" sz="2600" dirty="0" smtClean="0">
                <a:solidFill>
                  <a:schemeClr val="tx1"/>
                </a:solidFill>
                <a:latin typeface="Segoe Print" panose="02000600000000000000" pitchFamily="2" charset="0"/>
              </a:rPr>
              <a:t>:</a:t>
            </a:r>
          </a:p>
          <a:p>
            <a:pPr marL="0" indent="0">
              <a:buNone/>
            </a:pPr>
            <a:endParaRPr lang="en-GB" sz="2600" dirty="0">
              <a:solidFill>
                <a:schemeClr val="tx1"/>
              </a:solidFill>
              <a:latin typeface="Segoe Print" panose="02000600000000000000" pitchFamily="2" charset="0"/>
            </a:endParaRPr>
          </a:p>
          <a:p>
            <a:r>
              <a:rPr lang="en-GB" sz="2600" dirty="0">
                <a:solidFill>
                  <a:schemeClr val="tx1"/>
                </a:solidFill>
                <a:latin typeface="Segoe Print" panose="02000600000000000000" pitchFamily="2" charset="0"/>
              </a:rPr>
              <a:t>Example 1:</a:t>
            </a:r>
          </a:p>
          <a:p>
            <a:pPr marL="0" indent="0">
              <a:buNone/>
            </a:pPr>
            <a:r>
              <a:rPr lang="en-GB" sz="2600" dirty="0">
                <a:solidFill>
                  <a:srgbClr val="FF0000"/>
                </a:solidFill>
                <a:latin typeface="Segoe Print" panose="02000600000000000000" pitchFamily="2" charset="0"/>
              </a:rPr>
              <a:t>   Jennie left her phone at home. </a:t>
            </a:r>
            <a:r>
              <a:rPr lang="en-GB" sz="2600" u="sng" dirty="0">
                <a:solidFill>
                  <a:srgbClr val="FF0000"/>
                </a:solidFill>
                <a:latin typeface="Segoe Print" panose="02000600000000000000" pitchFamily="2" charset="0"/>
              </a:rPr>
              <a:t>She</a:t>
            </a:r>
            <a:r>
              <a:rPr lang="en-GB" sz="2600" dirty="0">
                <a:solidFill>
                  <a:srgbClr val="FF0000"/>
                </a:solidFill>
                <a:latin typeface="Segoe Print" panose="02000600000000000000" pitchFamily="2" charset="0"/>
              </a:rPr>
              <a:t> went back to get </a:t>
            </a:r>
            <a:r>
              <a:rPr lang="en-GB" sz="2600" u="sng" dirty="0">
                <a:solidFill>
                  <a:srgbClr val="FF0000"/>
                </a:solidFill>
                <a:latin typeface="Segoe Print" panose="02000600000000000000" pitchFamily="2" charset="0"/>
              </a:rPr>
              <a:t>it. </a:t>
            </a:r>
          </a:p>
          <a:p>
            <a:r>
              <a:rPr lang="en-GB" sz="2600" dirty="0">
                <a:solidFill>
                  <a:schemeClr val="tx1"/>
                </a:solidFill>
                <a:latin typeface="Segoe Print" panose="02000600000000000000" pitchFamily="2" charset="0"/>
              </a:rPr>
              <a:t>Example 2:</a:t>
            </a:r>
          </a:p>
          <a:p>
            <a:pPr marL="0" indent="0">
              <a:buNone/>
            </a:pPr>
            <a:r>
              <a:rPr lang="en-GB" sz="2600" dirty="0">
                <a:solidFill>
                  <a:srgbClr val="FF0000"/>
                </a:solidFill>
                <a:latin typeface="Segoe Print" panose="02000600000000000000" pitchFamily="2" charset="0"/>
              </a:rPr>
              <a:t>   Jennie left her phone at home. Jennie went back to get her phone.</a:t>
            </a:r>
          </a:p>
          <a:p>
            <a:pPr marL="0" indent="0">
              <a:buNone/>
            </a:pPr>
            <a:endParaRPr lang="en-GB" sz="2600" dirty="0">
              <a:solidFill>
                <a:srgbClr val="002060"/>
              </a:solidFill>
              <a:latin typeface="Segoe Print" panose="02000600000000000000" pitchFamily="2" charset="0"/>
            </a:endParaRPr>
          </a:p>
          <a:p>
            <a:pPr marL="0" indent="0">
              <a:buNone/>
            </a:pPr>
            <a:r>
              <a:rPr lang="en-GB" sz="2600" dirty="0">
                <a:solidFill>
                  <a:schemeClr val="tx1"/>
                </a:solidFill>
                <a:latin typeface="Segoe Print" panose="02000600000000000000" pitchFamily="2" charset="0"/>
              </a:rPr>
              <a:t>Example 1 uses pronouns to replace Jennie and phone in the second sentence. Example 2 does not include pronouns therefore the second sentence sounds repetitive. </a:t>
            </a:r>
          </a:p>
          <a:p>
            <a:pPr marL="457200" indent="-457200">
              <a:buAutoNum type="arabicPeriod"/>
            </a:pPr>
            <a:endParaRPr lang="en-GB" sz="2400" dirty="0">
              <a:solidFill>
                <a:srgbClr val="002060"/>
              </a:solidFill>
            </a:endParaRPr>
          </a:p>
          <a:p>
            <a:pPr marL="0" indent="0">
              <a:buNone/>
            </a:pPr>
            <a:endParaRPr lang="en-GB" sz="2400" u="sng" dirty="0">
              <a:solidFill>
                <a:srgbClr val="002060"/>
              </a:solidFill>
            </a:endParaRPr>
          </a:p>
          <a:p>
            <a:pPr marL="0" indent="0">
              <a:buNone/>
            </a:pPr>
            <a:endParaRPr lang="en-GB" sz="2400" u="sng" dirty="0">
              <a:solidFill>
                <a:schemeClr val="tx1"/>
              </a:solidFill>
            </a:endParaRPr>
          </a:p>
          <a:p>
            <a:pPr>
              <a:buFont typeface="Arial" panose="020B0604020202020204" pitchFamily="34" charset="0"/>
              <a:buChar char="•"/>
            </a:pPr>
            <a:endParaRPr lang="en-GB" sz="2400" dirty="0">
              <a:solidFill>
                <a:srgbClr val="FF0000"/>
              </a:solidFill>
            </a:endParaRPr>
          </a:p>
          <a:p>
            <a:pPr>
              <a:buFont typeface="Arial" panose="020B0604020202020204" pitchFamily="34" charset="0"/>
              <a:buChar char="•"/>
            </a:pPr>
            <a:endParaRPr lang="en-GB" sz="2400" dirty="0">
              <a:solidFill>
                <a:srgbClr val="FF0000"/>
              </a:solidFill>
            </a:endParaRPr>
          </a:p>
          <a:p>
            <a:pPr marL="0" indent="0">
              <a:buNone/>
            </a:pPr>
            <a:endParaRPr lang="en-GB" sz="2400" dirty="0">
              <a:solidFill>
                <a:srgbClr val="FF0000"/>
              </a:solidFill>
            </a:endParaRPr>
          </a:p>
          <a:p>
            <a:pPr marL="0" indent="0">
              <a:buNone/>
            </a:pPr>
            <a:endParaRPr lang="en-GB" sz="2400" dirty="0"/>
          </a:p>
          <a:p>
            <a:pPr marL="0" indent="0">
              <a:buNone/>
            </a:pPr>
            <a:endParaRPr lang="en-GB" sz="2400" dirty="0"/>
          </a:p>
          <a:p>
            <a:pPr marL="0" indent="0">
              <a:buNone/>
            </a:pPr>
            <a:endParaRPr lang="en-GB" dirty="0"/>
          </a:p>
          <a:p>
            <a:endParaRPr lang="en-GB" dirty="0"/>
          </a:p>
          <a:p>
            <a:endParaRPr lang="en-GB" dirty="0"/>
          </a:p>
          <a:p>
            <a:endParaRPr lang="en-GB" dirty="0"/>
          </a:p>
          <a:p>
            <a:endParaRPr lang="en-GB" dirty="0"/>
          </a:p>
          <a:p>
            <a:endParaRPr lang="en-GB" dirty="0"/>
          </a:p>
        </p:txBody>
      </p:sp>
    </p:spTree>
    <p:extLst>
      <p:ext uri="{BB962C8B-B14F-4D97-AF65-F5344CB8AC3E}">
        <p14:creationId xmlns:p14="http://schemas.microsoft.com/office/powerpoint/2010/main" val="947561203"/>
      </p:ext>
    </p:extLst>
  </p:cSld>
  <p:clrMapOvr>
    <a:masterClrMapping/>
  </p:clrMapOvr>
  <p:transition spd="slow">
    <p:push dir="u"/>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8001" y="609601"/>
            <a:ext cx="7408090" cy="730684"/>
          </a:xfrm>
        </p:spPr>
        <p:txBody>
          <a:bodyPr>
            <a:normAutofit/>
          </a:bodyPr>
          <a:lstStyle/>
          <a:p>
            <a:r>
              <a:rPr lang="en-GB" dirty="0">
                <a:solidFill>
                  <a:schemeClr val="tx1"/>
                </a:solidFill>
                <a:latin typeface="Segoe Print" panose="02000600000000000000" pitchFamily="2" charset="0"/>
              </a:rPr>
              <a:t>What is meant by cohesion?</a:t>
            </a:r>
          </a:p>
        </p:txBody>
      </p:sp>
      <p:sp>
        <p:nvSpPr>
          <p:cNvPr id="3" name="Content Placeholder 2"/>
          <p:cNvSpPr>
            <a:spLocks noGrp="1"/>
          </p:cNvSpPr>
          <p:nvPr>
            <p:ph idx="1"/>
          </p:nvPr>
        </p:nvSpPr>
        <p:spPr>
          <a:xfrm>
            <a:off x="287384" y="1340284"/>
            <a:ext cx="8294914" cy="5223354"/>
          </a:xfrm>
        </p:spPr>
        <p:txBody>
          <a:bodyPr>
            <a:normAutofit/>
          </a:bodyPr>
          <a:lstStyle/>
          <a:p>
            <a:pPr marL="0" indent="0">
              <a:buNone/>
            </a:pPr>
            <a:r>
              <a:rPr lang="en-GB" sz="2600" dirty="0">
                <a:solidFill>
                  <a:schemeClr val="tx1"/>
                </a:solidFill>
                <a:latin typeface="Segoe Print" panose="02000600000000000000" pitchFamily="2" charset="0"/>
              </a:rPr>
              <a:t>If you write more than one sentence about a subject you have to make sure the text connects together and makes sense to whoever is reading it. Cohesion refers to the way a text sticks together. </a:t>
            </a:r>
          </a:p>
          <a:p>
            <a:pPr marL="0" indent="0">
              <a:buNone/>
            </a:pPr>
            <a:endParaRPr lang="en-GB" sz="2600" dirty="0">
              <a:solidFill>
                <a:schemeClr val="tx1"/>
              </a:solidFill>
              <a:latin typeface="Segoe Print" panose="02000600000000000000" pitchFamily="2" charset="0"/>
            </a:endParaRPr>
          </a:p>
          <a:p>
            <a:pPr marL="0" indent="0">
              <a:buNone/>
            </a:pPr>
            <a:r>
              <a:rPr lang="en-GB" sz="2600" dirty="0">
                <a:solidFill>
                  <a:schemeClr val="tx1"/>
                </a:solidFill>
                <a:latin typeface="Segoe Print" panose="02000600000000000000" pitchFamily="2" charset="0"/>
              </a:rPr>
              <a:t>A cohesive text:</a:t>
            </a:r>
          </a:p>
          <a:p>
            <a:pPr>
              <a:buFont typeface="Arial" panose="020B0604020202020204" pitchFamily="34" charset="0"/>
              <a:buChar char="•"/>
            </a:pPr>
            <a:r>
              <a:rPr lang="en-GB" sz="2600" dirty="0">
                <a:solidFill>
                  <a:schemeClr val="tx1"/>
                </a:solidFill>
                <a:latin typeface="Segoe Print" panose="02000600000000000000" pitchFamily="2" charset="0"/>
              </a:rPr>
              <a:t>Contains sentences which are sensibly linked.</a:t>
            </a:r>
          </a:p>
          <a:p>
            <a:pPr>
              <a:buFont typeface="Arial" panose="020B0604020202020204" pitchFamily="34" charset="0"/>
              <a:buChar char="•"/>
            </a:pPr>
            <a:r>
              <a:rPr lang="en-GB" sz="2600" dirty="0">
                <a:solidFill>
                  <a:schemeClr val="tx1"/>
                </a:solidFill>
                <a:latin typeface="Segoe Print" panose="02000600000000000000" pitchFamily="2" charset="0"/>
              </a:rPr>
              <a:t>Flows in a logical </a:t>
            </a:r>
            <a:r>
              <a:rPr lang="en-GB" sz="2600" dirty="0" smtClean="0">
                <a:solidFill>
                  <a:schemeClr val="tx1"/>
                </a:solidFill>
                <a:latin typeface="Segoe Print" panose="02000600000000000000" pitchFamily="2" charset="0"/>
              </a:rPr>
              <a:t>way.</a:t>
            </a:r>
            <a:endParaRPr lang="en-GB" sz="2600" dirty="0">
              <a:solidFill>
                <a:schemeClr val="tx1"/>
              </a:solidFill>
              <a:latin typeface="Segoe Print" panose="02000600000000000000" pitchFamily="2" charset="0"/>
            </a:endParaRPr>
          </a:p>
          <a:p>
            <a:pPr>
              <a:buFont typeface="Arial" panose="020B0604020202020204" pitchFamily="34" charset="0"/>
              <a:buChar char="•"/>
            </a:pPr>
            <a:r>
              <a:rPr lang="en-GB" sz="2600" dirty="0">
                <a:solidFill>
                  <a:schemeClr val="tx1"/>
                </a:solidFill>
                <a:latin typeface="Segoe Print" panose="02000600000000000000" pitchFamily="2" charset="0"/>
              </a:rPr>
              <a:t>Correctly uses pronouns to refer back to nouns or noun phrases which have already been mentioned.</a:t>
            </a:r>
          </a:p>
        </p:txBody>
      </p:sp>
    </p:spTree>
    <p:extLst>
      <p:ext uri="{BB962C8B-B14F-4D97-AF65-F5344CB8AC3E}">
        <p14:creationId xmlns:p14="http://schemas.microsoft.com/office/powerpoint/2010/main" val="3538881472"/>
      </p:ext>
    </p:extLst>
  </p:cSld>
  <p:clrMapOvr>
    <a:masterClrMapping/>
  </p:clrMapOvr>
  <p:transition spd="slow">
    <p:push dir="u"/>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E307DD6-64BF-43E9-81E0-9A60D6250EFB}"/>
              </a:ext>
            </a:extLst>
          </p:cNvPr>
          <p:cNvSpPr>
            <a:spLocks noGrp="1"/>
          </p:cNvSpPr>
          <p:nvPr>
            <p:ph type="title"/>
          </p:nvPr>
        </p:nvSpPr>
        <p:spPr>
          <a:xfrm>
            <a:off x="313509" y="609601"/>
            <a:ext cx="7654834" cy="583095"/>
          </a:xfrm>
        </p:spPr>
        <p:txBody>
          <a:bodyPr>
            <a:normAutofit fontScale="90000"/>
          </a:bodyPr>
          <a:lstStyle/>
          <a:p>
            <a:r>
              <a:rPr lang="en-GB" dirty="0">
                <a:solidFill>
                  <a:schemeClr val="tx1"/>
                </a:solidFill>
                <a:latin typeface="Segoe Print" panose="02000600000000000000" pitchFamily="2" charset="0"/>
              </a:rPr>
              <a:t>The importance of cohesion</a:t>
            </a:r>
          </a:p>
        </p:txBody>
      </p:sp>
      <p:sp>
        <p:nvSpPr>
          <p:cNvPr id="3" name="Content Placeholder 2">
            <a:extLst>
              <a:ext uri="{FF2B5EF4-FFF2-40B4-BE49-F238E27FC236}">
                <a16:creationId xmlns:a16="http://schemas.microsoft.com/office/drawing/2014/main" xmlns="" id="{7F565447-E92E-42AA-A52B-F47C720A35EB}"/>
              </a:ext>
            </a:extLst>
          </p:cNvPr>
          <p:cNvSpPr>
            <a:spLocks noGrp="1"/>
          </p:cNvSpPr>
          <p:nvPr>
            <p:ph idx="1"/>
          </p:nvPr>
        </p:nvSpPr>
        <p:spPr>
          <a:xfrm>
            <a:off x="508000" y="1192696"/>
            <a:ext cx="8198678" cy="5353879"/>
          </a:xfrm>
        </p:spPr>
        <p:txBody>
          <a:bodyPr>
            <a:noAutofit/>
          </a:bodyPr>
          <a:lstStyle/>
          <a:p>
            <a:pPr marL="0" indent="0">
              <a:buNone/>
            </a:pPr>
            <a:r>
              <a:rPr lang="en-GB" sz="2400" dirty="0">
                <a:solidFill>
                  <a:schemeClr val="tx1"/>
                </a:solidFill>
                <a:latin typeface="Segoe Print" panose="02000600000000000000" pitchFamily="2" charset="0"/>
              </a:rPr>
              <a:t>Texts with cohesion contain pronouns which refer back to the noun accurately in a way which is easy to understand. </a:t>
            </a:r>
            <a:r>
              <a:rPr lang="en-GB" sz="2400" dirty="0">
                <a:solidFill>
                  <a:srgbClr val="002060"/>
                </a:solidFill>
                <a:latin typeface="Segoe Print" panose="02000600000000000000" pitchFamily="2" charset="0"/>
              </a:rPr>
              <a:t>Discuss which of the texts below lack cohesion and why you think this. </a:t>
            </a:r>
          </a:p>
          <a:p>
            <a:pPr marL="0" indent="0">
              <a:buNone/>
            </a:pPr>
            <a:endParaRPr lang="en-GB" sz="2400" dirty="0">
              <a:solidFill>
                <a:srgbClr val="002060"/>
              </a:solidFill>
              <a:latin typeface="Segoe Print" panose="02000600000000000000" pitchFamily="2" charset="0"/>
            </a:endParaRPr>
          </a:p>
          <a:p>
            <a:pPr marL="0" indent="0">
              <a:buNone/>
            </a:pPr>
            <a:r>
              <a:rPr lang="en-GB" sz="2400" u="sng" dirty="0">
                <a:solidFill>
                  <a:srgbClr val="FF0000"/>
                </a:solidFill>
                <a:latin typeface="Segoe Print" panose="02000600000000000000" pitchFamily="2" charset="0"/>
              </a:rPr>
              <a:t>Example 1:</a:t>
            </a:r>
          </a:p>
          <a:p>
            <a:pPr marL="0" indent="0">
              <a:buNone/>
            </a:pPr>
            <a:r>
              <a:rPr lang="en-GB" sz="2400" dirty="0">
                <a:solidFill>
                  <a:srgbClr val="FF0000"/>
                </a:solidFill>
                <a:latin typeface="Segoe Print" panose="02000600000000000000" pitchFamily="2" charset="0"/>
              </a:rPr>
              <a:t>She lost it. </a:t>
            </a:r>
            <a:r>
              <a:rPr lang="en-GB" sz="2400" dirty="0" smtClean="0">
                <a:solidFill>
                  <a:srgbClr val="FF0000"/>
                </a:solidFill>
                <a:latin typeface="Segoe Print" panose="02000600000000000000" pitchFamily="2" charset="0"/>
              </a:rPr>
              <a:t>She </a:t>
            </a:r>
            <a:r>
              <a:rPr lang="en-GB" sz="2400" dirty="0">
                <a:solidFill>
                  <a:srgbClr val="FF0000"/>
                </a:solidFill>
                <a:latin typeface="Segoe Print" panose="02000600000000000000" pitchFamily="2" charset="0"/>
              </a:rPr>
              <a:t>looked everywhere for it. Finally, she found her bag behind the sofa. She could not remember putting </a:t>
            </a:r>
            <a:r>
              <a:rPr lang="en-GB" sz="2400" dirty="0" smtClean="0">
                <a:solidFill>
                  <a:srgbClr val="FF0000"/>
                </a:solidFill>
                <a:latin typeface="Segoe Print" panose="02000600000000000000" pitchFamily="2" charset="0"/>
              </a:rPr>
              <a:t>it</a:t>
            </a:r>
            <a:r>
              <a:rPr lang="en-GB" sz="2400" dirty="0" smtClean="0">
                <a:solidFill>
                  <a:srgbClr val="FF0000"/>
                </a:solidFill>
                <a:latin typeface="Segoe Print" panose="02000600000000000000" pitchFamily="2" charset="0"/>
              </a:rPr>
              <a:t> </a:t>
            </a:r>
            <a:r>
              <a:rPr lang="en-GB" sz="2400" dirty="0">
                <a:solidFill>
                  <a:srgbClr val="FF0000"/>
                </a:solidFill>
                <a:latin typeface="Segoe Print" panose="02000600000000000000" pitchFamily="2" charset="0"/>
              </a:rPr>
              <a:t>there.</a:t>
            </a:r>
          </a:p>
          <a:p>
            <a:pPr marL="0" indent="0">
              <a:buNone/>
            </a:pPr>
            <a:endParaRPr lang="en-GB" sz="2400" dirty="0">
              <a:solidFill>
                <a:srgbClr val="FF0000"/>
              </a:solidFill>
              <a:latin typeface="Segoe Print" panose="02000600000000000000" pitchFamily="2" charset="0"/>
            </a:endParaRPr>
          </a:p>
          <a:p>
            <a:pPr marL="0" indent="0">
              <a:buNone/>
            </a:pPr>
            <a:r>
              <a:rPr lang="en-GB" sz="2400" u="sng" dirty="0">
                <a:solidFill>
                  <a:srgbClr val="FF0000"/>
                </a:solidFill>
                <a:latin typeface="Segoe Print" panose="02000600000000000000" pitchFamily="2" charset="0"/>
              </a:rPr>
              <a:t>Example 2:</a:t>
            </a:r>
          </a:p>
          <a:p>
            <a:pPr marL="0" indent="0">
              <a:buNone/>
            </a:pPr>
            <a:r>
              <a:rPr lang="en-GB" sz="2400" dirty="0">
                <a:solidFill>
                  <a:srgbClr val="FF0000"/>
                </a:solidFill>
                <a:latin typeface="Segoe Print" panose="02000600000000000000" pitchFamily="2" charset="0"/>
              </a:rPr>
              <a:t>Mary lost her bag. She looked everywhere for it. Finally, she found it behind the sofa. She could not remember putting it there. </a:t>
            </a:r>
          </a:p>
        </p:txBody>
      </p:sp>
    </p:spTree>
    <p:extLst>
      <p:ext uri="{BB962C8B-B14F-4D97-AF65-F5344CB8AC3E}">
        <p14:creationId xmlns:p14="http://schemas.microsoft.com/office/powerpoint/2010/main" val="3622528744"/>
      </p:ext>
    </p:extLst>
  </p:cSld>
  <p:clrMapOvr>
    <a:masterClrMapping/>
  </p:clrMapOvr>
  <p:transition spd="slow">
    <p:push dir="u"/>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 y="506806"/>
            <a:ext cx="8128000" cy="917046"/>
          </a:xfrm>
        </p:spPr>
        <p:txBody>
          <a:bodyPr/>
          <a:lstStyle/>
          <a:p>
            <a:r>
              <a:rPr lang="en-GB" dirty="0">
                <a:solidFill>
                  <a:schemeClr val="tx1"/>
                </a:solidFill>
                <a:latin typeface="Segoe Print" panose="02000600000000000000" pitchFamily="2" charset="0"/>
              </a:rPr>
              <a:t>Have a go! </a:t>
            </a:r>
          </a:p>
        </p:txBody>
      </p:sp>
      <p:sp>
        <p:nvSpPr>
          <p:cNvPr id="3" name="Content Placeholder 2"/>
          <p:cNvSpPr>
            <a:spLocks noGrp="1"/>
          </p:cNvSpPr>
          <p:nvPr>
            <p:ph sz="half" idx="1"/>
          </p:nvPr>
        </p:nvSpPr>
        <p:spPr>
          <a:xfrm>
            <a:off x="220980" y="1557156"/>
            <a:ext cx="5853249" cy="4565637"/>
          </a:xfrm>
        </p:spPr>
        <p:txBody>
          <a:bodyPr>
            <a:normAutofit fontScale="85000" lnSpcReduction="20000"/>
          </a:bodyPr>
          <a:lstStyle/>
          <a:p>
            <a:pPr marL="0" indent="0">
              <a:buNone/>
            </a:pPr>
            <a:r>
              <a:rPr lang="en-GB" sz="3500" dirty="0">
                <a:solidFill>
                  <a:schemeClr val="tx1"/>
                </a:solidFill>
                <a:latin typeface="Segoe Print" panose="02000600000000000000" pitchFamily="2" charset="0"/>
              </a:rPr>
              <a:t>Choose pronouns to complete the sentences</a:t>
            </a:r>
            <a:r>
              <a:rPr lang="en-GB" sz="3500" dirty="0" smtClean="0">
                <a:solidFill>
                  <a:schemeClr val="tx1"/>
                </a:solidFill>
                <a:latin typeface="Segoe Print" panose="02000600000000000000" pitchFamily="2" charset="0"/>
              </a:rPr>
              <a:t>.</a:t>
            </a:r>
          </a:p>
          <a:p>
            <a:pPr marL="0" indent="0">
              <a:buNone/>
            </a:pPr>
            <a:endParaRPr lang="en-GB" sz="3500" dirty="0">
              <a:solidFill>
                <a:schemeClr val="tx1"/>
              </a:solidFill>
              <a:latin typeface="Segoe Print" panose="02000600000000000000" pitchFamily="2" charset="0"/>
            </a:endParaRPr>
          </a:p>
          <a:p>
            <a:pPr marL="514350" indent="-514350">
              <a:buAutoNum type="arabicPeriod"/>
            </a:pPr>
            <a:r>
              <a:rPr lang="en-GB" sz="2600" dirty="0">
                <a:solidFill>
                  <a:srgbClr val="002060"/>
                </a:solidFill>
                <a:latin typeface="Segoe Print" panose="02000600000000000000" pitchFamily="2" charset="0"/>
              </a:rPr>
              <a:t>Ella was angry, but ____ tried not to show her feelings.</a:t>
            </a:r>
          </a:p>
          <a:p>
            <a:pPr marL="514350" indent="-514350">
              <a:buAutoNum type="arabicPeriod"/>
            </a:pPr>
            <a:r>
              <a:rPr lang="en-GB" sz="2600" dirty="0">
                <a:solidFill>
                  <a:srgbClr val="002060"/>
                </a:solidFill>
                <a:latin typeface="Segoe Print" panose="02000600000000000000" pitchFamily="2" charset="0"/>
              </a:rPr>
              <a:t>The bus was packed, but Tom had no choice to get on ___</a:t>
            </a:r>
          </a:p>
          <a:p>
            <a:pPr marL="514350" indent="-514350">
              <a:buAutoNum type="arabicPeriod"/>
            </a:pPr>
            <a:r>
              <a:rPr lang="en-GB" sz="2600" dirty="0">
                <a:solidFill>
                  <a:srgbClr val="002060"/>
                </a:solidFill>
                <a:latin typeface="Segoe Print" panose="02000600000000000000" pitchFamily="2" charset="0"/>
              </a:rPr>
              <a:t>Zara and Liam were late so _______ had to run.</a:t>
            </a:r>
          </a:p>
          <a:p>
            <a:pPr marL="514350" indent="-514350">
              <a:buAutoNum type="arabicPeriod"/>
            </a:pPr>
            <a:r>
              <a:rPr lang="en-GB" sz="2600" dirty="0">
                <a:solidFill>
                  <a:srgbClr val="002060"/>
                </a:solidFill>
                <a:latin typeface="Segoe Print" panose="02000600000000000000" pitchFamily="2" charset="0"/>
              </a:rPr>
              <a:t>Aleena and I have been best friends since ______ were in nursery. </a:t>
            </a:r>
          </a:p>
          <a:p>
            <a:pPr marL="514350" indent="-514350">
              <a:buAutoNum type="arabicPeriod"/>
            </a:pPr>
            <a:r>
              <a:rPr lang="en-GB" sz="2600" dirty="0">
                <a:solidFill>
                  <a:srgbClr val="002060"/>
                </a:solidFill>
                <a:latin typeface="Segoe Print" panose="02000600000000000000" pitchFamily="2" charset="0"/>
              </a:rPr>
              <a:t>Sam forgot to take his lunch with _____.</a:t>
            </a:r>
          </a:p>
          <a:p>
            <a:pPr marL="514350" indent="-514350">
              <a:buAutoNum type="arabicPeriod"/>
            </a:pPr>
            <a:endParaRPr lang="en-GB" sz="3500" dirty="0">
              <a:solidFill>
                <a:srgbClr val="002060"/>
              </a:solidFill>
            </a:endParaRPr>
          </a:p>
          <a:p>
            <a:endParaRPr lang="en-GB" sz="3500" dirty="0">
              <a:solidFill>
                <a:schemeClr val="accent2"/>
              </a:solidFill>
            </a:endParaRPr>
          </a:p>
          <a:p>
            <a:pPr marL="0" indent="0">
              <a:buNone/>
            </a:pPr>
            <a:endParaRPr lang="en-GB" sz="3500" dirty="0">
              <a:solidFill>
                <a:srgbClr val="FF0000"/>
              </a:solidFill>
            </a:endParaRPr>
          </a:p>
          <a:p>
            <a:endParaRPr lang="en-GB" sz="2400" dirty="0"/>
          </a:p>
          <a:p>
            <a:endParaRPr lang="en-GB" dirty="0"/>
          </a:p>
          <a:p>
            <a:endParaRPr lang="en-GB" dirty="0"/>
          </a:p>
          <a:p>
            <a:endParaRPr lang="en-GB" dirty="0"/>
          </a:p>
        </p:txBody>
      </p:sp>
      <p:sp>
        <p:nvSpPr>
          <p:cNvPr id="4" name="Content Placeholder 3"/>
          <p:cNvSpPr>
            <a:spLocks noGrp="1"/>
          </p:cNvSpPr>
          <p:nvPr>
            <p:ph sz="half" idx="2"/>
          </p:nvPr>
        </p:nvSpPr>
        <p:spPr>
          <a:xfrm>
            <a:off x="6208793" y="1731403"/>
            <a:ext cx="2821079" cy="4273826"/>
          </a:xfrm>
          <a:prstGeom prst="roundRect">
            <a:avLst/>
          </a:prstGeom>
          <a:ln/>
        </p:spPr>
        <p:style>
          <a:lnRef idx="2">
            <a:schemeClr val="accent1">
              <a:shade val="50000"/>
            </a:schemeClr>
          </a:lnRef>
          <a:fillRef idx="1">
            <a:schemeClr val="accent1"/>
          </a:fillRef>
          <a:effectRef idx="0">
            <a:schemeClr val="accent1"/>
          </a:effectRef>
          <a:fontRef idx="minor">
            <a:schemeClr val="lt1"/>
          </a:fontRef>
        </p:style>
        <p:txBody>
          <a:bodyPr>
            <a:normAutofit fontScale="85000" lnSpcReduction="20000"/>
          </a:bodyPr>
          <a:lstStyle/>
          <a:p>
            <a:pPr marL="0" indent="0">
              <a:buNone/>
            </a:pPr>
            <a:r>
              <a:rPr lang="en-GB" sz="2600" dirty="0">
                <a:solidFill>
                  <a:schemeClr val="tx1"/>
                </a:solidFill>
                <a:latin typeface="Segoe Print" panose="02000600000000000000" pitchFamily="2" charset="0"/>
              </a:rPr>
              <a:t>Pronouns which are commonly used to refer back to nouns which have already been used in the text include:</a:t>
            </a:r>
          </a:p>
          <a:p>
            <a:pPr marL="0" indent="0">
              <a:buNone/>
            </a:pPr>
            <a:r>
              <a:rPr lang="en-GB" sz="2600" dirty="0">
                <a:solidFill>
                  <a:schemeClr val="tx1"/>
                </a:solidFill>
                <a:latin typeface="Segoe Print" panose="02000600000000000000" pitchFamily="2" charset="0"/>
              </a:rPr>
              <a:t>he/ she / him /her</a:t>
            </a:r>
          </a:p>
          <a:p>
            <a:pPr marL="0" indent="0">
              <a:buNone/>
            </a:pPr>
            <a:r>
              <a:rPr lang="en-GB" sz="2600" dirty="0">
                <a:solidFill>
                  <a:schemeClr val="tx1"/>
                </a:solidFill>
                <a:latin typeface="Segoe Print" panose="02000600000000000000" pitchFamily="2" charset="0"/>
              </a:rPr>
              <a:t>they/ them /we/us</a:t>
            </a:r>
          </a:p>
          <a:p>
            <a:pPr marL="0" indent="0">
              <a:buNone/>
            </a:pPr>
            <a:r>
              <a:rPr lang="en-GB" sz="2600" dirty="0">
                <a:solidFill>
                  <a:schemeClr val="tx1"/>
                </a:solidFill>
                <a:latin typeface="Segoe Print" panose="02000600000000000000" pitchFamily="2" charset="0"/>
              </a:rPr>
              <a:t>it/one /there</a:t>
            </a:r>
          </a:p>
          <a:p>
            <a:pPr marL="0" indent="0">
              <a:buNone/>
            </a:pPr>
            <a:endParaRPr lang="en-GB" sz="3400" dirty="0">
              <a:solidFill>
                <a:schemeClr val="tx1"/>
              </a:solidFill>
            </a:endParaRPr>
          </a:p>
          <a:p>
            <a:pPr marL="0" indent="0">
              <a:buNone/>
            </a:pPr>
            <a:endParaRPr lang="en-GB" dirty="0"/>
          </a:p>
        </p:txBody>
      </p:sp>
      <p:sp>
        <p:nvSpPr>
          <p:cNvPr id="6" name="Rectangle: Rounded Corners 5">
            <a:extLst>
              <a:ext uri="{FF2B5EF4-FFF2-40B4-BE49-F238E27FC236}">
                <a16:creationId xmlns:a16="http://schemas.microsoft.com/office/drawing/2014/main" xmlns="" id="{E8C4E55D-0491-47BA-8C49-3C113143B24B}"/>
              </a:ext>
            </a:extLst>
          </p:cNvPr>
          <p:cNvSpPr/>
          <p:nvPr/>
        </p:nvSpPr>
        <p:spPr>
          <a:xfrm>
            <a:off x="6501008" y="2786300"/>
            <a:ext cx="34289" cy="4571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519166159"/>
      </p:ext>
    </p:extLst>
  </p:cSld>
  <p:clrMapOvr>
    <a:masterClrMapping/>
  </p:clrMapOvr>
  <p:transition spd="slow">
    <p:push dir="u"/>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xmlns="" id="{7C14A1CA-416A-416B-82DD-AFFD593B1C39}"/>
              </a:ext>
            </a:extLst>
          </p:cNvPr>
          <p:cNvSpPr>
            <a:spLocks noGrp="1"/>
          </p:cNvSpPr>
          <p:nvPr>
            <p:ph type="title"/>
          </p:nvPr>
        </p:nvSpPr>
        <p:spPr>
          <a:xfrm>
            <a:off x="129540" y="388348"/>
            <a:ext cx="8128000" cy="1283697"/>
          </a:xfrm>
        </p:spPr>
        <p:txBody>
          <a:bodyPr>
            <a:normAutofit/>
          </a:bodyPr>
          <a:lstStyle/>
          <a:p>
            <a:r>
              <a:rPr lang="en-GB" dirty="0">
                <a:solidFill>
                  <a:schemeClr val="tx1"/>
                </a:solidFill>
                <a:latin typeface="Segoe Print" panose="02000600000000000000" pitchFamily="2" charset="0"/>
              </a:rPr>
              <a:t>Were you right</a:t>
            </a:r>
            <a:r>
              <a:rPr lang="en-GB" dirty="0" smtClean="0">
                <a:solidFill>
                  <a:schemeClr val="tx1"/>
                </a:solidFill>
                <a:latin typeface="Segoe Print" panose="02000600000000000000" pitchFamily="2" charset="0"/>
              </a:rPr>
              <a:t>?</a:t>
            </a:r>
            <a:br>
              <a:rPr lang="en-GB" dirty="0" smtClean="0">
                <a:solidFill>
                  <a:schemeClr val="tx1"/>
                </a:solidFill>
                <a:latin typeface="Segoe Print" panose="02000600000000000000" pitchFamily="2" charset="0"/>
              </a:rPr>
            </a:br>
            <a:endParaRPr lang="en-GB" dirty="0">
              <a:solidFill>
                <a:schemeClr val="tx1"/>
              </a:solidFill>
              <a:latin typeface="Segoe Print" panose="02000600000000000000" pitchFamily="2" charset="0"/>
            </a:endParaRPr>
          </a:p>
        </p:txBody>
      </p:sp>
      <p:sp>
        <p:nvSpPr>
          <p:cNvPr id="6" name="Content Placeholder 5">
            <a:extLst>
              <a:ext uri="{FF2B5EF4-FFF2-40B4-BE49-F238E27FC236}">
                <a16:creationId xmlns:a16="http://schemas.microsoft.com/office/drawing/2014/main" xmlns="" id="{12D5ABED-4F76-49A1-9562-D7502B0B3A82}"/>
              </a:ext>
            </a:extLst>
          </p:cNvPr>
          <p:cNvSpPr>
            <a:spLocks noGrp="1"/>
          </p:cNvSpPr>
          <p:nvPr>
            <p:ph idx="1"/>
          </p:nvPr>
        </p:nvSpPr>
        <p:spPr>
          <a:xfrm>
            <a:off x="508001" y="1188720"/>
            <a:ext cx="7630159" cy="5199017"/>
          </a:xfrm>
        </p:spPr>
        <p:txBody>
          <a:bodyPr>
            <a:normAutofit/>
          </a:bodyPr>
          <a:lstStyle/>
          <a:p>
            <a:pPr marL="514350" indent="-514350">
              <a:buAutoNum type="arabicPeriod"/>
            </a:pPr>
            <a:endParaRPr lang="en-GB" dirty="0" smtClean="0">
              <a:solidFill>
                <a:srgbClr val="002060"/>
              </a:solidFill>
              <a:latin typeface="Segoe Print" panose="02000600000000000000" pitchFamily="2" charset="0"/>
            </a:endParaRPr>
          </a:p>
          <a:p>
            <a:pPr marL="514350" indent="-514350">
              <a:buAutoNum type="arabicPeriod"/>
            </a:pPr>
            <a:r>
              <a:rPr lang="en-GB" dirty="0" smtClean="0">
                <a:solidFill>
                  <a:srgbClr val="002060"/>
                </a:solidFill>
                <a:latin typeface="Segoe Print" panose="02000600000000000000" pitchFamily="2" charset="0"/>
              </a:rPr>
              <a:t>Ella </a:t>
            </a:r>
            <a:r>
              <a:rPr lang="en-GB" dirty="0">
                <a:solidFill>
                  <a:srgbClr val="002060"/>
                </a:solidFill>
                <a:latin typeface="Segoe Print" panose="02000600000000000000" pitchFamily="2" charset="0"/>
              </a:rPr>
              <a:t>was angry, but </a:t>
            </a:r>
            <a:r>
              <a:rPr lang="en-GB" u="sng" dirty="0">
                <a:solidFill>
                  <a:srgbClr val="002060"/>
                </a:solidFill>
                <a:latin typeface="Segoe Print" panose="02000600000000000000" pitchFamily="2" charset="0"/>
              </a:rPr>
              <a:t>she</a:t>
            </a:r>
            <a:r>
              <a:rPr lang="en-GB" dirty="0">
                <a:solidFill>
                  <a:srgbClr val="002060"/>
                </a:solidFill>
                <a:latin typeface="Segoe Print" panose="02000600000000000000" pitchFamily="2" charset="0"/>
              </a:rPr>
              <a:t> tried not to show her feelings.</a:t>
            </a:r>
          </a:p>
          <a:p>
            <a:pPr marL="514350" indent="-514350">
              <a:buAutoNum type="arabicPeriod"/>
            </a:pPr>
            <a:r>
              <a:rPr lang="en-GB" dirty="0">
                <a:solidFill>
                  <a:srgbClr val="002060"/>
                </a:solidFill>
                <a:latin typeface="Segoe Print" panose="02000600000000000000" pitchFamily="2" charset="0"/>
              </a:rPr>
              <a:t>The bus was packed, but Tom had no choice to get on </a:t>
            </a:r>
            <a:r>
              <a:rPr lang="en-GB" u="sng" dirty="0">
                <a:solidFill>
                  <a:srgbClr val="002060"/>
                </a:solidFill>
                <a:latin typeface="Segoe Print" panose="02000600000000000000" pitchFamily="2" charset="0"/>
              </a:rPr>
              <a:t>it.</a:t>
            </a:r>
          </a:p>
          <a:p>
            <a:pPr marL="514350" indent="-514350">
              <a:buAutoNum type="arabicPeriod"/>
            </a:pPr>
            <a:r>
              <a:rPr lang="en-GB" dirty="0">
                <a:solidFill>
                  <a:srgbClr val="002060"/>
                </a:solidFill>
                <a:latin typeface="Segoe Print" panose="02000600000000000000" pitchFamily="2" charset="0"/>
              </a:rPr>
              <a:t>Zara and Liam were late so </a:t>
            </a:r>
            <a:r>
              <a:rPr lang="en-GB" u="sng" dirty="0">
                <a:solidFill>
                  <a:srgbClr val="002060"/>
                </a:solidFill>
                <a:latin typeface="Segoe Print" panose="02000600000000000000" pitchFamily="2" charset="0"/>
              </a:rPr>
              <a:t>they</a:t>
            </a:r>
            <a:r>
              <a:rPr lang="en-GB" dirty="0">
                <a:solidFill>
                  <a:srgbClr val="002060"/>
                </a:solidFill>
                <a:latin typeface="Segoe Print" panose="02000600000000000000" pitchFamily="2" charset="0"/>
              </a:rPr>
              <a:t> had to run.</a:t>
            </a:r>
          </a:p>
          <a:p>
            <a:pPr marL="514350" indent="-514350">
              <a:buAutoNum type="arabicPeriod"/>
            </a:pPr>
            <a:r>
              <a:rPr lang="en-GB" dirty="0">
                <a:solidFill>
                  <a:srgbClr val="002060"/>
                </a:solidFill>
                <a:latin typeface="Segoe Print" panose="02000600000000000000" pitchFamily="2" charset="0"/>
              </a:rPr>
              <a:t>Aleena and I have been best friends since </a:t>
            </a:r>
            <a:r>
              <a:rPr lang="en-GB" u="sng" dirty="0">
                <a:solidFill>
                  <a:srgbClr val="002060"/>
                </a:solidFill>
                <a:latin typeface="Segoe Print" panose="02000600000000000000" pitchFamily="2" charset="0"/>
              </a:rPr>
              <a:t>we </a:t>
            </a:r>
            <a:r>
              <a:rPr lang="en-GB" dirty="0">
                <a:solidFill>
                  <a:srgbClr val="002060"/>
                </a:solidFill>
                <a:latin typeface="Segoe Print" panose="02000600000000000000" pitchFamily="2" charset="0"/>
              </a:rPr>
              <a:t>were in nursery. </a:t>
            </a:r>
          </a:p>
          <a:p>
            <a:pPr marL="514350" indent="-514350">
              <a:buAutoNum type="arabicPeriod"/>
            </a:pPr>
            <a:r>
              <a:rPr lang="en-GB" dirty="0">
                <a:solidFill>
                  <a:srgbClr val="002060"/>
                </a:solidFill>
                <a:latin typeface="Segoe Print" panose="02000600000000000000" pitchFamily="2" charset="0"/>
              </a:rPr>
              <a:t>Sam forgot to take his lunch with </a:t>
            </a:r>
            <a:r>
              <a:rPr lang="en-GB" u="sng" dirty="0">
                <a:solidFill>
                  <a:srgbClr val="002060"/>
                </a:solidFill>
                <a:latin typeface="Segoe Print" panose="02000600000000000000" pitchFamily="2" charset="0"/>
              </a:rPr>
              <a:t>him.</a:t>
            </a:r>
            <a:endParaRPr lang="en-GB" u="sng" dirty="0">
              <a:latin typeface="Segoe Print" panose="02000600000000000000" pitchFamily="2" charset="0"/>
            </a:endParaRPr>
          </a:p>
        </p:txBody>
      </p:sp>
    </p:spTree>
    <p:extLst>
      <p:ext uri="{BB962C8B-B14F-4D97-AF65-F5344CB8AC3E}">
        <p14:creationId xmlns:p14="http://schemas.microsoft.com/office/powerpoint/2010/main" val="843850526"/>
      </p:ext>
    </p:extLst>
  </p:cSld>
  <p:clrMapOvr>
    <a:masterClrMapping/>
  </p:clrMapOvr>
  <p:transition spd="slow">
    <p:push dir="u"/>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8001" y="609600"/>
            <a:ext cx="7355839" cy="940904"/>
          </a:xfrm>
        </p:spPr>
        <p:txBody>
          <a:bodyPr>
            <a:normAutofit fontScale="90000"/>
          </a:bodyPr>
          <a:lstStyle/>
          <a:p>
            <a:r>
              <a:rPr lang="en-GB" dirty="0">
                <a:solidFill>
                  <a:schemeClr val="tx1"/>
                </a:solidFill>
                <a:latin typeface="Segoe Print" panose="02000600000000000000" pitchFamily="2" charset="0"/>
              </a:rPr>
              <a:t>Can you spot the pronouns in this text? </a:t>
            </a:r>
          </a:p>
        </p:txBody>
      </p:sp>
      <p:sp>
        <p:nvSpPr>
          <p:cNvPr id="3" name="Content Placeholder 2"/>
          <p:cNvSpPr>
            <a:spLocks noGrp="1"/>
          </p:cNvSpPr>
          <p:nvPr>
            <p:ph idx="1"/>
          </p:nvPr>
        </p:nvSpPr>
        <p:spPr>
          <a:xfrm>
            <a:off x="195944" y="1550504"/>
            <a:ext cx="8543108" cy="4490859"/>
          </a:xfrm>
        </p:spPr>
        <p:txBody>
          <a:bodyPr>
            <a:noAutofit/>
          </a:bodyPr>
          <a:lstStyle/>
          <a:p>
            <a:pPr marL="0" indent="0">
              <a:buNone/>
            </a:pPr>
            <a:r>
              <a:rPr lang="en-GB" dirty="0">
                <a:solidFill>
                  <a:srgbClr val="002060"/>
                </a:solidFill>
                <a:latin typeface="Segoe Print" panose="02000600000000000000" pitchFamily="2" charset="0"/>
              </a:rPr>
              <a:t>On Saturday, Kiara and I went to the fair. We had a brilliant time there. The best ride was called the Superzoom Rollercoaster. It was brilliant. We saw our friends Keenan and Kyle. They are in the same class as us at school. We also saw Alyssa Smith. She is in the year above. Even though she is older, she was too nervous to go on the Superzoom Rollercoaster! She said it might make her feel sick. Kiara and I decided not to go on the ghost train because it looked too scary but we went on lots of other rides. </a:t>
            </a:r>
          </a:p>
        </p:txBody>
      </p:sp>
    </p:spTree>
    <p:extLst>
      <p:ext uri="{BB962C8B-B14F-4D97-AF65-F5344CB8AC3E}">
        <p14:creationId xmlns:p14="http://schemas.microsoft.com/office/powerpoint/2010/main" val="2034697448"/>
      </p:ext>
    </p:extLst>
  </p:cSld>
  <p:clrMapOvr>
    <a:masterClrMapping/>
  </p:clrMapOvr>
  <p:transition spd="slow">
    <p:push dir="u"/>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2603" y="466726"/>
            <a:ext cx="8128000" cy="957125"/>
          </a:xfrm>
        </p:spPr>
        <p:txBody>
          <a:bodyPr/>
          <a:lstStyle/>
          <a:p>
            <a:r>
              <a:rPr lang="en-GB" dirty="0">
                <a:solidFill>
                  <a:schemeClr val="tx1"/>
                </a:solidFill>
                <a:latin typeface="Segoe Print" panose="02000600000000000000" pitchFamily="2" charset="0"/>
              </a:rPr>
              <a:t>Were you right?</a:t>
            </a:r>
          </a:p>
        </p:txBody>
      </p:sp>
      <p:sp>
        <p:nvSpPr>
          <p:cNvPr id="3" name="Content Placeholder 2"/>
          <p:cNvSpPr>
            <a:spLocks noGrp="1"/>
          </p:cNvSpPr>
          <p:nvPr>
            <p:ph idx="1"/>
          </p:nvPr>
        </p:nvSpPr>
        <p:spPr>
          <a:xfrm>
            <a:off x="507999" y="1201783"/>
            <a:ext cx="8139611" cy="2852058"/>
          </a:xfrm>
        </p:spPr>
        <p:txBody>
          <a:bodyPr/>
          <a:lstStyle/>
          <a:p>
            <a:pPr marL="0" indent="0">
              <a:buNone/>
            </a:pPr>
            <a:r>
              <a:rPr lang="en-GB" sz="2400" dirty="0">
                <a:solidFill>
                  <a:srgbClr val="002060"/>
                </a:solidFill>
                <a:latin typeface="Segoe Print" panose="02000600000000000000" pitchFamily="2" charset="0"/>
              </a:rPr>
              <a:t>On Saturday, Kiara and I went to the fair. </a:t>
            </a:r>
            <a:r>
              <a:rPr lang="en-GB" sz="2400" u="sng" dirty="0">
                <a:solidFill>
                  <a:srgbClr val="002060"/>
                </a:solidFill>
                <a:latin typeface="Segoe Print" panose="02000600000000000000" pitchFamily="2" charset="0"/>
              </a:rPr>
              <a:t>We</a:t>
            </a:r>
            <a:r>
              <a:rPr lang="en-GB" sz="2400" dirty="0">
                <a:solidFill>
                  <a:srgbClr val="002060"/>
                </a:solidFill>
                <a:latin typeface="Segoe Print" panose="02000600000000000000" pitchFamily="2" charset="0"/>
              </a:rPr>
              <a:t> had a brilliant time </a:t>
            </a:r>
            <a:r>
              <a:rPr lang="en-GB" sz="2400" u="sng" dirty="0">
                <a:solidFill>
                  <a:srgbClr val="002060"/>
                </a:solidFill>
                <a:latin typeface="Segoe Print" panose="02000600000000000000" pitchFamily="2" charset="0"/>
              </a:rPr>
              <a:t>there.</a:t>
            </a:r>
            <a:r>
              <a:rPr lang="en-GB" sz="2400" dirty="0">
                <a:solidFill>
                  <a:srgbClr val="002060"/>
                </a:solidFill>
                <a:latin typeface="Segoe Print" panose="02000600000000000000" pitchFamily="2" charset="0"/>
              </a:rPr>
              <a:t> The best ride was called the Superzoom Rollercoaster. </a:t>
            </a:r>
            <a:r>
              <a:rPr lang="en-GB" sz="2400" u="sng" dirty="0">
                <a:solidFill>
                  <a:srgbClr val="002060"/>
                </a:solidFill>
                <a:latin typeface="Segoe Print" panose="02000600000000000000" pitchFamily="2" charset="0"/>
              </a:rPr>
              <a:t>It</a:t>
            </a:r>
            <a:r>
              <a:rPr lang="en-GB" sz="2400" dirty="0">
                <a:solidFill>
                  <a:srgbClr val="002060"/>
                </a:solidFill>
                <a:latin typeface="Segoe Print" panose="02000600000000000000" pitchFamily="2" charset="0"/>
              </a:rPr>
              <a:t> was brilliant. </a:t>
            </a:r>
            <a:r>
              <a:rPr lang="en-GB" sz="2400" u="sng" dirty="0">
                <a:solidFill>
                  <a:srgbClr val="002060"/>
                </a:solidFill>
                <a:latin typeface="Segoe Print" panose="02000600000000000000" pitchFamily="2" charset="0"/>
              </a:rPr>
              <a:t>We</a:t>
            </a:r>
            <a:r>
              <a:rPr lang="en-GB" sz="2400" dirty="0">
                <a:solidFill>
                  <a:srgbClr val="002060"/>
                </a:solidFill>
                <a:latin typeface="Segoe Print" panose="02000600000000000000" pitchFamily="2" charset="0"/>
              </a:rPr>
              <a:t> saw our friends Keenan and Kyle. </a:t>
            </a:r>
            <a:r>
              <a:rPr lang="en-GB" sz="2400" u="sng" dirty="0">
                <a:solidFill>
                  <a:srgbClr val="002060"/>
                </a:solidFill>
                <a:latin typeface="Segoe Print" panose="02000600000000000000" pitchFamily="2" charset="0"/>
              </a:rPr>
              <a:t>They</a:t>
            </a:r>
            <a:r>
              <a:rPr lang="en-GB" sz="2400" dirty="0">
                <a:solidFill>
                  <a:srgbClr val="002060"/>
                </a:solidFill>
                <a:latin typeface="Segoe Print" panose="02000600000000000000" pitchFamily="2" charset="0"/>
              </a:rPr>
              <a:t> are in the same class as us at school. </a:t>
            </a:r>
            <a:r>
              <a:rPr lang="en-GB" sz="2400" u="sng" dirty="0">
                <a:solidFill>
                  <a:srgbClr val="002060"/>
                </a:solidFill>
                <a:latin typeface="Segoe Print" panose="02000600000000000000" pitchFamily="2" charset="0"/>
              </a:rPr>
              <a:t>We</a:t>
            </a:r>
            <a:r>
              <a:rPr lang="en-GB" sz="2400" dirty="0">
                <a:solidFill>
                  <a:srgbClr val="002060"/>
                </a:solidFill>
                <a:latin typeface="Segoe Print" panose="02000600000000000000" pitchFamily="2" charset="0"/>
              </a:rPr>
              <a:t> also saw Alyssa Smith. </a:t>
            </a:r>
            <a:r>
              <a:rPr lang="en-GB" sz="2400" u="sng" dirty="0">
                <a:solidFill>
                  <a:srgbClr val="002060"/>
                </a:solidFill>
                <a:latin typeface="Segoe Print" panose="02000600000000000000" pitchFamily="2" charset="0"/>
              </a:rPr>
              <a:t>She</a:t>
            </a:r>
            <a:r>
              <a:rPr lang="en-GB" sz="2400" dirty="0">
                <a:solidFill>
                  <a:srgbClr val="002060"/>
                </a:solidFill>
                <a:latin typeface="Segoe Print" panose="02000600000000000000" pitchFamily="2" charset="0"/>
              </a:rPr>
              <a:t> is in the year above. Even though </a:t>
            </a:r>
            <a:r>
              <a:rPr lang="en-GB" sz="2400" u="sng" dirty="0">
                <a:solidFill>
                  <a:srgbClr val="002060"/>
                </a:solidFill>
                <a:latin typeface="Segoe Print" panose="02000600000000000000" pitchFamily="2" charset="0"/>
              </a:rPr>
              <a:t>she</a:t>
            </a:r>
            <a:r>
              <a:rPr lang="en-GB" sz="2400" dirty="0">
                <a:solidFill>
                  <a:srgbClr val="002060"/>
                </a:solidFill>
                <a:latin typeface="Segoe Print" panose="02000600000000000000" pitchFamily="2" charset="0"/>
              </a:rPr>
              <a:t> is older, </a:t>
            </a:r>
            <a:r>
              <a:rPr lang="en-GB" sz="2400" u="sng" dirty="0">
                <a:solidFill>
                  <a:srgbClr val="002060"/>
                </a:solidFill>
                <a:latin typeface="Segoe Print" panose="02000600000000000000" pitchFamily="2" charset="0"/>
              </a:rPr>
              <a:t>she </a:t>
            </a:r>
            <a:r>
              <a:rPr lang="en-GB" sz="2400" dirty="0">
                <a:solidFill>
                  <a:srgbClr val="002060"/>
                </a:solidFill>
                <a:latin typeface="Segoe Print" panose="02000600000000000000" pitchFamily="2" charset="0"/>
              </a:rPr>
              <a:t>was too nervous to go on the Superzoom Rollercoaster! </a:t>
            </a:r>
            <a:r>
              <a:rPr lang="en-GB" sz="2400" u="sng" dirty="0">
                <a:solidFill>
                  <a:srgbClr val="002060"/>
                </a:solidFill>
                <a:latin typeface="Segoe Print" panose="02000600000000000000" pitchFamily="2" charset="0"/>
              </a:rPr>
              <a:t>She</a:t>
            </a:r>
            <a:r>
              <a:rPr lang="en-GB" sz="2400" dirty="0">
                <a:solidFill>
                  <a:srgbClr val="002060"/>
                </a:solidFill>
                <a:latin typeface="Segoe Print" panose="02000600000000000000" pitchFamily="2" charset="0"/>
              </a:rPr>
              <a:t> said </a:t>
            </a:r>
            <a:r>
              <a:rPr lang="en-GB" sz="2400" u="sng" dirty="0">
                <a:solidFill>
                  <a:srgbClr val="002060"/>
                </a:solidFill>
                <a:latin typeface="Segoe Print" panose="02000600000000000000" pitchFamily="2" charset="0"/>
              </a:rPr>
              <a:t>it</a:t>
            </a:r>
            <a:r>
              <a:rPr lang="en-GB" sz="2400" dirty="0">
                <a:solidFill>
                  <a:srgbClr val="002060"/>
                </a:solidFill>
                <a:latin typeface="Segoe Print" panose="02000600000000000000" pitchFamily="2" charset="0"/>
              </a:rPr>
              <a:t> might make her feel sick. Kiara and I decided not to go on the ghost train because </a:t>
            </a:r>
            <a:r>
              <a:rPr lang="en-GB" sz="2400" u="sng" dirty="0">
                <a:solidFill>
                  <a:srgbClr val="002060"/>
                </a:solidFill>
                <a:latin typeface="Segoe Print" panose="02000600000000000000" pitchFamily="2" charset="0"/>
              </a:rPr>
              <a:t>it</a:t>
            </a:r>
            <a:r>
              <a:rPr lang="en-GB" sz="2400" dirty="0">
                <a:solidFill>
                  <a:srgbClr val="002060"/>
                </a:solidFill>
                <a:latin typeface="Segoe Print" panose="02000600000000000000" pitchFamily="2" charset="0"/>
              </a:rPr>
              <a:t> looked too scary but </a:t>
            </a:r>
            <a:r>
              <a:rPr lang="en-GB" sz="2400" u="sng" dirty="0">
                <a:solidFill>
                  <a:srgbClr val="002060"/>
                </a:solidFill>
                <a:latin typeface="Segoe Print" panose="02000600000000000000" pitchFamily="2" charset="0"/>
              </a:rPr>
              <a:t>we</a:t>
            </a:r>
            <a:r>
              <a:rPr lang="en-GB" sz="2400" dirty="0">
                <a:solidFill>
                  <a:srgbClr val="002060"/>
                </a:solidFill>
                <a:latin typeface="Segoe Print" panose="02000600000000000000" pitchFamily="2" charset="0"/>
              </a:rPr>
              <a:t> went on lots of other rides. </a:t>
            </a:r>
          </a:p>
          <a:p>
            <a:pPr marL="0" indent="0">
              <a:buNone/>
            </a:pPr>
            <a:endParaRPr lang="en-GB" sz="2400" dirty="0">
              <a:solidFill>
                <a:srgbClr val="002060"/>
              </a:solidFill>
              <a:latin typeface="Segoe Print" panose="02000600000000000000" pitchFamily="2" charset="0"/>
            </a:endParaRPr>
          </a:p>
          <a:p>
            <a:pPr marL="0" indent="0">
              <a:buNone/>
            </a:pPr>
            <a:r>
              <a:rPr lang="en-GB" sz="2400" dirty="0">
                <a:solidFill>
                  <a:srgbClr val="0070C0"/>
                </a:solidFill>
                <a:latin typeface="Segoe Print" panose="02000600000000000000" pitchFamily="2" charset="0"/>
              </a:rPr>
              <a:t>Discuss: can you identify which nouns each of the underlined pronouns replaces? </a:t>
            </a:r>
          </a:p>
          <a:p>
            <a:pPr marL="0" indent="0">
              <a:buNone/>
            </a:pPr>
            <a:endParaRPr lang="en-GB" dirty="0"/>
          </a:p>
        </p:txBody>
      </p:sp>
    </p:spTree>
    <p:extLst>
      <p:ext uri="{BB962C8B-B14F-4D97-AF65-F5344CB8AC3E}">
        <p14:creationId xmlns:p14="http://schemas.microsoft.com/office/powerpoint/2010/main" val="4146022349"/>
      </p:ext>
    </p:extLst>
  </p:cSld>
  <p:clrMapOvr>
    <a:masterClrMapping/>
  </p:clrMapOvr>
  <p:transition spd="slow">
    <p:push dir="u"/>
  </p:transition>
  <p:timing>
    <p:tnLst>
      <p:par>
        <p:cTn id="1" dur="indefinite" restart="never" nodeType="tmRoot"/>
      </p:par>
    </p:tnLst>
  </p:timing>
</p:sld>
</file>

<file path=ppt/theme/theme1.xml><?xml version="1.0" encoding="utf-8"?>
<a:theme xmlns:a="http://schemas.openxmlformats.org/drawingml/2006/main" name="Title slid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Presentation1" id="{A91D87DC-CC0A-A447-94FA-001A51193FBB}" vid="{CC5ADD21-0F54-224E-99B0-3A90D3AF798C}"/>
    </a:ext>
  </a:extLst>
</a:theme>
</file>

<file path=ppt/theme/theme2.xml><?xml version="1.0" encoding="utf-8"?>
<a:theme xmlns:a="http://schemas.openxmlformats.org/drawingml/2006/main" name="Slides">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Xavier presentation</Template>
  <TotalTime>848</TotalTime>
  <Words>1050</Words>
  <Application>Microsoft Office PowerPoint</Application>
  <PresentationFormat>On-screen Show (4:3)</PresentationFormat>
  <Paragraphs>110</Paragraphs>
  <Slides>12</Slides>
  <Notes>1</Notes>
  <HiddenSlides>0</HiddenSlides>
  <MMClips>0</MMClips>
  <ScaleCrop>false</ScaleCrop>
  <HeadingPairs>
    <vt:vector size="4" baseType="variant">
      <vt:variant>
        <vt:lpstr>Theme</vt:lpstr>
      </vt:variant>
      <vt:variant>
        <vt:i4>2</vt:i4>
      </vt:variant>
      <vt:variant>
        <vt:lpstr>Slide Titles</vt:lpstr>
      </vt:variant>
      <vt:variant>
        <vt:i4>12</vt:i4>
      </vt:variant>
    </vt:vector>
  </HeadingPairs>
  <TitlesOfParts>
    <vt:vector size="14" baseType="lpstr">
      <vt:lpstr>Title slide</vt:lpstr>
      <vt:lpstr>Slides</vt:lpstr>
      <vt:lpstr>Year 4 SPAG</vt:lpstr>
      <vt:lpstr>What is a noun?</vt:lpstr>
      <vt:lpstr>What is a pronoun?</vt:lpstr>
      <vt:lpstr>What is meant by cohesion?</vt:lpstr>
      <vt:lpstr>The importance of cohesion</vt:lpstr>
      <vt:lpstr>Have a go! </vt:lpstr>
      <vt:lpstr>Were you right? </vt:lpstr>
      <vt:lpstr>Can you spot the pronouns in this text? </vt:lpstr>
      <vt:lpstr>Were you right?</vt:lpstr>
      <vt:lpstr>Have a go!</vt:lpstr>
      <vt:lpstr>How did you improve Ana’s story? </vt:lpstr>
      <vt:lpstr>Reflect and Discuss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 Torlop</dc:creator>
  <cp:lastModifiedBy>visitor</cp:lastModifiedBy>
  <cp:revision>84</cp:revision>
  <dcterms:created xsi:type="dcterms:W3CDTF">2017-06-27T15:09:43Z</dcterms:created>
  <dcterms:modified xsi:type="dcterms:W3CDTF">2018-01-22T13:57:50Z</dcterms:modified>
</cp:coreProperties>
</file>