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 id="2147483662" r:id="rId2"/>
  </p:sldMasterIdLst>
  <p:notesMasterIdLst>
    <p:notesMasterId r:id="rId17"/>
  </p:notesMasterIdLst>
  <p:handoutMasterIdLst>
    <p:handoutMasterId r:id="rId18"/>
  </p:handoutMasterIdLst>
  <p:sldIdLst>
    <p:sldId id="260" r:id="rId3"/>
    <p:sldId id="262" r:id="rId4"/>
    <p:sldId id="263" r:id="rId5"/>
    <p:sldId id="264" r:id="rId6"/>
    <p:sldId id="265" r:id="rId7"/>
    <p:sldId id="266" r:id="rId8"/>
    <p:sldId id="267" r:id="rId9"/>
    <p:sldId id="268" r:id="rId10"/>
    <p:sldId id="269" r:id="rId11"/>
    <p:sldId id="270" r:id="rId12"/>
    <p:sldId id="271" r:id="rId13"/>
    <p:sldId id="272" r:id="rId14"/>
    <p:sldId id="273" r:id="rId15"/>
    <p:sldId id="274" r:id="rId16"/>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 uri="{2D200454-40CA-4A62-9FC3-DE9A4176ACB9}">
      <p15:notesGuideLst xmlns=""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78E38"/>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656"/>
    <p:restoredTop sz="79137" autoAdjust="0"/>
  </p:normalViewPr>
  <p:slideViewPr>
    <p:cSldViewPr snapToGrid="0" snapToObjects="1">
      <p:cViewPr varScale="1">
        <p:scale>
          <a:sx n="69" d="100"/>
          <a:sy n="69" d="100"/>
        </p:scale>
        <p:origin x="-1410" y="-108"/>
      </p:cViewPr>
      <p:guideLst>
        <p:guide orient="horz" pos="2160"/>
        <p:guide pos="2880"/>
      </p:guideLst>
    </p:cSldViewPr>
  </p:slideViewPr>
  <p:notesTextViewPr>
    <p:cViewPr>
      <p:scale>
        <a:sx n="1" d="1"/>
        <a:sy n="1" d="1"/>
      </p:scale>
      <p:origin x="0" y="0"/>
    </p:cViewPr>
  </p:notesTextViewPr>
  <p:notesViewPr>
    <p:cSldViewPr snapToGrid="0" snapToObjects="1">
      <p:cViewPr varScale="1">
        <p:scale>
          <a:sx n="82" d="100"/>
          <a:sy n="82" d="100"/>
        </p:scale>
        <p:origin x="2928" y="184"/>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handoutMaster" Target="handoutMasters/handoutMaster1.xml"/><Relationship Id="rId3" Type="http://schemas.openxmlformats.org/officeDocument/2006/relationships/slide" Target="slides/slide1.xml"/><Relationship Id="rId21"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notesMaster" Target="notesMasters/notesMaster1.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5" Type="http://schemas.openxmlformats.org/officeDocument/2006/relationships/slide" Target="slides/slide3.xml"/><Relationship Id="rId15" Type="http://schemas.openxmlformats.org/officeDocument/2006/relationships/slide" Target="slides/slide13.xml"/><Relationship Id="rId10" Type="http://schemas.openxmlformats.org/officeDocument/2006/relationships/slide" Target="slides/slide8.xml"/><Relationship Id="rId1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BBB06537-7A6D-AE48-8835-DADFC7FA5A71}" type="datetimeFigureOut">
              <a:rPr lang="en-US" smtClean="0"/>
              <a:t>1/22/2018</a:t>
            </a:fld>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FE469170-F8B4-754D-AD68-32C90554A8F3}" type="slidenum">
              <a:rPr lang="en-US" smtClean="0"/>
              <a:t>‹#›</a:t>
            </a:fld>
            <a:endParaRPr lang="en-US"/>
          </a:p>
        </p:txBody>
      </p:sp>
    </p:spTree>
    <p:extLst>
      <p:ext uri="{BB962C8B-B14F-4D97-AF65-F5344CB8AC3E}">
        <p14:creationId xmlns:p14="http://schemas.microsoft.com/office/powerpoint/2010/main" val="106385682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4E4DA8E-9E6D-ED4F-B068-49B17AB22E2E}" type="datetimeFigureOut">
              <a:rPr lang="en-US" smtClean="0"/>
              <a:t>1/22/2018</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BD82436-5DD0-124E-81ED-DDD3123492E8}" type="slidenum">
              <a:rPr lang="en-US" smtClean="0"/>
              <a:t>‹#›</a:t>
            </a:fld>
            <a:endParaRPr lang="en-US"/>
          </a:p>
        </p:txBody>
      </p:sp>
    </p:spTree>
    <p:extLst>
      <p:ext uri="{BB962C8B-B14F-4D97-AF65-F5344CB8AC3E}">
        <p14:creationId xmlns:p14="http://schemas.microsoft.com/office/powerpoint/2010/main" val="117640478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dirty="0" smtClean="0"/>
          </a:p>
          <a:p>
            <a:endParaRPr lang="en-GB" dirty="0" smtClean="0"/>
          </a:p>
          <a:p>
            <a:endParaRPr lang="en-GB" dirty="0"/>
          </a:p>
        </p:txBody>
      </p:sp>
      <p:sp>
        <p:nvSpPr>
          <p:cNvPr id="4" name="Slide Number Placeholder 3"/>
          <p:cNvSpPr>
            <a:spLocks noGrp="1"/>
          </p:cNvSpPr>
          <p:nvPr>
            <p:ph type="sldNum" sz="quarter" idx="10"/>
          </p:nvPr>
        </p:nvSpPr>
        <p:spPr/>
        <p:txBody>
          <a:bodyPr/>
          <a:lstStyle/>
          <a:p>
            <a:fld id="{BBD82436-5DD0-124E-81ED-DDD3123492E8}" type="slidenum">
              <a:rPr lang="en-US" smtClean="0"/>
              <a:t>1</a:t>
            </a:fld>
            <a:endParaRPr lang="en-US"/>
          </a:p>
        </p:txBody>
      </p:sp>
    </p:spTree>
    <p:extLst>
      <p:ext uri="{BB962C8B-B14F-4D97-AF65-F5344CB8AC3E}">
        <p14:creationId xmlns:p14="http://schemas.microsoft.com/office/powerpoint/2010/main" val="243357735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slideMaster" Target="../slideMasters/slideMaster1.xml"/><Relationship Id="rId4" Type="http://schemas.openxmlformats.org/officeDocument/2006/relationships/image" Target="../media/image3.emf"/></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Text Placeholder 2"/>
          <p:cNvSpPr>
            <a:spLocks noGrp="1"/>
          </p:cNvSpPr>
          <p:nvPr>
            <p:ph idx="1"/>
          </p:nvPr>
        </p:nvSpPr>
        <p:spPr>
          <a:xfrm>
            <a:off x="628650" y="4063999"/>
            <a:ext cx="7886700" cy="2112963"/>
          </a:xfrm>
          <a:prstGeom prst="rect">
            <a:avLst/>
          </a:prstGeom>
        </p:spPr>
        <p:txBody>
          <a:bodyPr vert="horz" lIns="91440" tIns="45720" rIns="91440" bIns="45720" rtlCol="0">
            <a:normAutofit/>
          </a:bodyPr>
          <a:lstStyle/>
          <a:p>
            <a:pPr lvl="0"/>
            <a:r>
              <a:rPr lang="en-US" smtClean="0"/>
              <a:t>Sub headings</a:t>
            </a:r>
            <a:endParaRPr lang="en-US" dirty="0"/>
          </a:p>
        </p:txBody>
      </p:sp>
    </p:spTree>
    <p:extLst>
      <p:ext uri="{BB962C8B-B14F-4D97-AF65-F5344CB8AC3E}">
        <p14:creationId xmlns:p14="http://schemas.microsoft.com/office/powerpoint/2010/main" val="107980152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854077"/>
          </a:xfrm>
        </p:spPr>
        <p:txBody>
          <a:bodyPr anchor="b">
            <a:normAutofit/>
          </a:bodyPr>
          <a:lstStyle>
            <a:lvl1pPr algn="ctr">
              <a:defRPr sz="3200"/>
            </a:lvl1pPr>
          </a:lstStyle>
          <a:p>
            <a:r>
              <a:rPr lang="en-US" dirty="0" smtClean="0"/>
              <a:t>Click to edit Master title style</a:t>
            </a:r>
            <a:endParaRPr lang="en-US" dirty="0"/>
          </a:p>
        </p:txBody>
      </p:sp>
      <p:sp>
        <p:nvSpPr>
          <p:cNvPr id="3" name="Subtitle 2"/>
          <p:cNvSpPr>
            <a:spLocks noGrp="1"/>
          </p:cNvSpPr>
          <p:nvPr>
            <p:ph type="subTitle" idx="1"/>
          </p:nvPr>
        </p:nvSpPr>
        <p:spPr>
          <a:xfrm>
            <a:off x="1143000" y="3602038"/>
            <a:ext cx="6858000" cy="1655762"/>
          </a:xfrm>
          <a:prstGeom prst="rect">
            <a:avLst/>
          </a:prstGeo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4" y="0"/>
            <a:ext cx="9178209"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0" y="5295901"/>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obj">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a:xfrm>
            <a:off x="508001" y="2160590"/>
            <a:ext cx="6447501" cy="3880773"/>
          </a:xfrm>
          <a:prstGeom prst="rect">
            <a:avLst/>
          </a:prstGeo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a:xfrm>
            <a:off x="5403850" y="6041363"/>
            <a:ext cx="683954" cy="365125"/>
          </a:xfrm>
          <a:prstGeom prst="rect">
            <a:avLst/>
          </a:prstGeom>
        </p:spPr>
        <p:txBody>
          <a:bodyPr/>
          <a:lstStyle/>
          <a:p>
            <a:fld id="{18278586-ACF9-4E6D-BF4B-8C6F164A0DFC}" type="datetimeFigureOut">
              <a:rPr lang="en-GB" smtClean="0"/>
              <a:t>22/01/2018</a:t>
            </a:fld>
            <a:endParaRPr lang="en-GB"/>
          </a:p>
        </p:txBody>
      </p:sp>
      <p:sp>
        <p:nvSpPr>
          <p:cNvPr id="5" name="Footer Placeholder 4"/>
          <p:cNvSpPr>
            <a:spLocks noGrp="1"/>
          </p:cNvSpPr>
          <p:nvPr>
            <p:ph type="ftr" sz="quarter" idx="11"/>
          </p:nvPr>
        </p:nvSpPr>
        <p:spPr>
          <a:xfrm>
            <a:off x="508001" y="6041363"/>
            <a:ext cx="4723209" cy="365125"/>
          </a:xfrm>
          <a:prstGeom prst="rect">
            <a:avLst/>
          </a:prstGeom>
        </p:spPr>
        <p:txBody>
          <a:bodyPr/>
          <a:lstStyle/>
          <a:p>
            <a:endParaRPr lang="en-GB"/>
          </a:p>
        </p:txBody>
      </p:sp>
      <p:sp>
        <p:nvSpPr>
          <p:cNvPr id="6" name="Slide Number Placeholder 5"/>
          <p:cNvSpPr>
            <a:spLocks noGrp="1"/>
          </p:cNvSpPr>
          <p:nvPr>
            <p:ph type="sldNum" sz="quarter" idx="12"/>
          </p:nvPr>
        </p:nvSpPr>
        <p:spPr>
          <a:xfrm>
            <a:off x="6442998" y="6041363"/>
            <a:ext cx="512504" cy="365125"/>
          </a:xfrm>
          <a:prstGeom prst="rect">
            <a:avLst/>
          </a:prstGeom>
        </p:spPr>
        <p:txBody>
          <a:bodyPr/>
          <a:lstStyle/>
          <a:p>
            <a:fld id="{CE8A8F5B-1C58-4F16-B5A3-1AC21E0F1410}" type="slidenum">
              <a:rPr lang="en-GB" smtClean="0"/>
              <a:t>‹#›</a:t>
            </a:fld>
            <a:endParaRPr lang="en-GB"/>
          </a:p>
        </p:txBody>
      </p:sp>
    </p:spTree>
    <p:extLst>
      <p:ext uri="{BB962C8B-B14F-4D97-AF65-F5344CB8AC3E}">
        <p14:creationId xmlns:p14="http://schemas.microsoft.com/office/powerpoint/2010/main" val="2207966206"/>
      </p:ext>
    </p:extLst>
  </p:cSld>
  <p:clrMapOvr>
    <a:masterClrMapping/>
  </p:clrMapOvr>
  <p:transition spd="slow">
    <p:push dir="u"/>
  </p:transition>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3.emf"/><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2.emf"/><Relationship Id="rId5" Type="http://schemas.openxmlformats.org/officeDocument/2006/relationships/image" Target="../media/image1.emf"/><Relationship Id="rId4" Type="http://schemas.openxmlformats.org/officeDocument/2006/relationships/theme" Target="../theme/theme1.xml"/></Relationships>
</file>

<file path=ppt/slideMasters/_rels/slideMaster2.xml.rels><?xml version="1.0" encoding="UTF-8" standalone="yes"?>
<Relationships xmlns="http://schemas.openxmlformats.org/package/2006/relationships"><Relationship Id="rId3" Type="http://schemas.openxmlformats.org/officeDocument/2006/relationships/image" Target="../media/image2.emf"/><Relationship Id="rId2" Type="http://schemas.openxmlformats.org/officeDocument/2006/relationships/image" Target="../media/image1.emf"/><Relationship Id="rId1" Type="http://schemas.openxmlformats.org/officeDocument/2006/relationships/theme" Target="../theme/theme2.xml"/><Relationship Id="rId4" Type="http://schemas.openxmlformats.org/officeDocument/2006/relationships/image" Target="../media/image3.emf"/></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95300" y="2295526"/>
            <a:ext cx="8128000" cy="1325563"/>
          </a:xfrm>
          <a:prstGeom prst="rect">
            <a:avLst/>
          </a:prstGeom>
        </p:spPr>
        <p:txBody>
          <a:bodyPr vert="horz" lIns="91440" tIns="45720" rIns="91440" bIns="45720" rtlCol="0" anchor="ctr">
            <a:normAutofit/>
          </a:bodyPr>
          <a:lstStyle/>
          <a:p>
            <a:r>
              <a:rPr lang="en-US" dirty="0" smtClean="0"/>
              <a:t>Title</a:t>
            </a:r>
            <a:endParaRPr lang="en-US" dirty="0"/>
          </a:p>
        </p:txBody>
      </p:sp>
      <p:pic>
        <p:nvPicPr>
          <p:cNvPr id="7" name="Picture 6"/>
          <p:cNvPicPr>
            <a:picLocks noChangeAspect="1"/>
          </p:cNvPicPr>
          <p:nvPr userDrawn="1"/>
        </p:nvPicPr>
        <p:blipFill rotWithShape="1">
          <a:blip r:embed="rId5">
            <a:extLst>
              <a:ext uri="{28A0092B-C50C-407E-A947-70E740481C1C}">
                <a14:useLocalDpi xmlns:a14="http://schemas.microsoft.com/office/drawing/2010/main" val="0"/>
              </a:ext>
            </a:extLst>
          </a:blip>
          <a:srcRect b="67963"/>
          <a:stretch/>
        </p:blipFill>
        <p:spPr>
          <a:xfrm>
            <a:off x="-11403" y="0"/>
            <a:ext cx="9166806" cy="2197099"/>
          </a:xfrm>
          <a:prstGeom prst="rect">
            <a:avLst/>
          </a:prstGeom>
        </p:spPr>
      </p:pic>
      <p:pic>
        <p:nvPicPr>
          <p:cNvPr id="8" name="Picture 7"/>
          <p:cNvPicPr>
            <a:picLocks noChangeAspect="1"/>
          </p:cNvPicPr>
          <p:nvPr userDrawn="1"/>
        </p:nvPicPr>
        <p:blipFill rotWithShape="1">
          <a:blip r:embed="rId6">
            <a:extLst>
              <a:ext uri="{28A0092B-C50C-407E-A947-70E740481C1C}">
                <a14:useLocalDpi xmlns:a14="http://schemas.microsoft.com/office/drawing/2010/main" val="0"/>
              </a:ext>
            </a:extLst>
          </a:blip>
          <a:srcRect t="77222"/>
          <a:stretch/>
        </p:blipFill>
        <p:spPr>
          <a:xfrm>
            <a:off x="-11403" y="5295901"/>
            <a:ext cx="9166806" cy="1562099"/>
          </a:xfrm>
          <a:prstGeom prst="rect">
            <a:avLst/>
          </a:prstGeom>
        </p:spPr>
      </p:pic>
      <p:pic>
        <p:nvPicPr>
          <p:cNvPr id="9" name="Picture 8"/>
          <p:cNvPicPr>
            <a:picLocks noChangeAspect="1"/>
          </p:cNvPicPr>
          <p:nvPr userDrawn="1"/>
        </p:nvPicPr>
        <p:blipFill>
          <a:blip r:embed="rId7">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355764064"/>
      </p:ext>
    </p:extLst>
  </p:cSld>
  <p:clrMap bg1="lt1" tx1="dk1" bg2="lt2" tx2="dk2" accent1="accent1" accent2="accent2" accent3="accent3" accent4="accent4" accent5="accent5" accent6="accent6" hlink="hlink" folHlink="folHlink"/>
  <p:sldLayoutIdLst>
    <p:sldLayoutId id="2147483663" r:id="rId1"/>
    <p:sldLayoutId id="2147483661" r:id="rId2"/>
    <p:sldLayoutId id="2147483664" r:id="rId3"/>
  </p:sldLayoutIdLst>
  <p:txStyles>
    <p:titleStyle>
      <a:lvl1pPr algn="ctr" defTabSz="914400" rtl="0" eaLnBrk="1" latinLnBrk="0" hangingPunct="1">
        <a:lnSpc>
          <a:spcPct val="90000"/>
        </a:lnSpc>
        <a:spcBef>
          <a:spcPct val="0"/>
        </a:spcBef>
        <a:buNone/>
        <a:defRPr sz="4400" b="1" i="0" kern="1200">
          <a:solidFill>
            <a:schemeClr val="tx1"/>
          </a:solidFill>
          <a:latin typeface="Gotham" charset="0"/>
          <a:ea typeface="Gotham" charset="0"/>
          <a:cs typeface="Gotham" charset="0"/>
        </a:defRPr>
      </a:lvl1pPr>
    </p:titleStyle>
    <p:bodyStyle>
      <a:lvl1pPr marL="0" indent="0" algn="ctr" defTabSz="914400" rtl="0" eaLnBrk="1" latinLnBrk="0" hangingPunct="1">
        <a:lnSpc>
          <a:spcPct val="90000"/>
        </a:lnSpc>
        <a:spcBef>
          <a:spcPts val="1000"/>
        </a:spcBef>
        <a:buFont typeface="Arial" panose="020B0604020202020204" pitchFamily="34" charset="0"/>
        <a:buNone/>
        <a:defRPr sz="2800" b="0" i="0" kern="1200">
          <a:solidFill>
            <a:schemeClr val="tx1"/>
          </a:solidFill>
          <a:latin typeface="Gotham Book" charset="0"/>
          <a:ea typeface="Gotham Book" charset="0"/>
          <a:cs typeface="Gotham Book" charset="0"/>
        </a:defRPr>
      </a:lvl1pPr>
      <a:lvl2pPr marL="685800" indent="-228600" algn="l" defTabSz="914400" rtl="0" eaLnBrk="1" latinLnBrk="0" hangingPunct="1">
        <a:lnSpc>
          <a:spcPct val="90000"/>
        </a:lnSpc>
        <a:spcBef>
          <a:spcPts val="500"/>
        </a:spcBef>
        <a:buFont typeface="Arial" panose="020B0604020202020204" pitchFamily="34" charset="0"/>
        <a:buChar char="•"/>
        <a:defRPr sz="2400" b="0" i="0" kern="1200">
          <a:solidFill>
            <a:schemeClr val="tx1"/>
          </a:solidFill>
          <a:latin typeface="Gotham Book" charset="0"/>
          <a:ea typeface="Gotham Book" charset="0"/>
          <a:cs typeface="Gotham Book" charset="0"/>
        </a:defRPr>
      </a:lvl2pPr>
      <a:lvl3pPr marL="1143000" indent="-228600" algn="l" defTabSz="914400" rtl="0" eaLnBrk="1" latinLnBrk="0" hangingPunct="1">
        <a:lnSpc>
          <a:spcPct val="90000"/>
        </a:lnSpc>
        <a:spcBef>
          <a:spcPts val="500"/>
        </a:spcBef>
        <a:buFont typeface="Arial" panose="020B0604020202020204" pitchFamily="34" charset="0"/>
        <a:buChar char="•"/>
        <a:defRPr sz="2000" b="0" i="0" kern="1200">
          <a:solidFill>
            <a:schemeClr val="tx1"/>
          </a:solidFill>
          <a:latin typeface="Gotham Book" charset="0"/>
          <a:ea typeface="Gotham Book" charset="0"/>
          <a:cs typeface="Gotham Book" charset="0"/>
        </a:defRPr>
      </a:lvl3pPr>
      <a:lvl4pPr marL="16002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4pPr>
      <a:lvl5pPr marL="2057400" indent="-228600" algn="l" defTabSz="914400" rtl="0" eaLnBrk="1" latinLnBrk="0" hangingPunct="1">
        <a:lnSpc>
          <a:spcPct val="90000"/>
        </a:lnSpc>
        <a:spcBef>
          <a:spcPts val="500"/>
        </a:spcBef>
        <a:buFont typeface="Arial" panose="020B0604020202020204" pitchFamily="34" charset="0"/>
        <a:buChar char="•"/>
        <a:defRPr sz="1800" b="0" i="0" kern="1200">
          <a:solidFill>
            <a:schemeClr val="tx1"/>
          </a:solidFill>
          <a:latin typeface="Gotham Book" charset="0"/>
          <a:ea typeface="Gotham Book" charset="0"/>
          <a:cs typeface="Gotham Book"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pic>
        <p:nvPicPr>
          <p:cNvPr id="7" name="Picture 6"/>
          <p:cNvPicPr>
            <a:picLocks noChangeAspect="1"/>
          </p:cNvPicPr>
          <p:nvPr userDrawn="1"/>
        </p:nvPicPr>
        <p:blipFill rotWithShape="1">
          <a:blip r:embed="rId2">
            <a:alphaModFix amt="35000"/>
            <a:extLst>
              <a:ext uri="{28A0092B-C50C-407E-A947-70E740481C1C}">
                <a14:useLocalDpi xmlns:a14="http://schemas.microsoft.com/office/drawing/2010/main" val="0"/>
              </a:ext>
            </a:extLst>
          </a:blip>
          <a:srcRect b="67963"/>
          <a:stretch/>
        </p:blipFill>
        <p:spPr>
          <a:xfrm>
            <a:off x="-11403" y="0"/>
            <a:ext cx="9144000" cy="2197099"/>
          </a:xfrm>
          <a:prstGeom prst="rect">
            <a:avLst/>
          </a:prstGeom>
        </p:spPr>
      </p:pic>
      <p:pic>
        <p:nvPicPr>
          <p:cNvPr id="8" name="Picture 7"/>
          <p:cNvPicPr>
            <a:picLocks noChangeAspect="1"/>
          </p:cNvPicPr>
          <p:nvPr userDrawn="1"/>
        </p:nvPicPr>
        <p:blipFill rotWithShape="1">
          <a:blip r:embed="rId3">
            <a:alphaModFix amt="35000"/>
            <a:extLst>
              <a:ext uri="{28A0092B-C50C-407E-A947-70E740481C1C}">
                <a14:useLocalDpi xmlns:a14="http://schemas.microsoft.com/office/drawing/2010/main" val="0"/>
              </a:ext>
            </a:extLst>
          </a:blip>
          <a:srcRect t="77222"/>
          <a:stretch/>
        </p:blipFill>
        <p:spPr>
          <a:xfrm>
            <a:off x="-22806" y="5395912"/>
            <a:ext cx="9166806" cy="1562099"/>
          </a:xfrm>
          <a:prstGeom prst="rect">
            <a:avLst/>
          </a:prstGeom>
        </p:spPr>
      </p:pic>
      <p:pic>
        <p:nvPicPr>
          <p:cNvPr id="9" name="Picture 8"/>
          <p:cNvPicPr>
            <a:picLocks noChangeAspect="1"/>
          </p:cNvPicPr>
          <p:nvPr userDrawn="1"/>
        </p:nvPicPr>
        <p:blipFill>
          <a:blip r:embed="rId4">
            <a:alphaModFix amt="35000"/>
            <a:extLst>
              <a:ext uri="{28A0092B-C50C-407E-A947-70E740481C1C}">
                <a14:useLocalDpi xmlns:a14="http://schemas.microsoft.com/office/drawing/2010/main" val="0"/>
              </a:ext>
            </a:extLst>
          </a:blip>
          <a:stretch>
            <a:fillRect/>
          </a:stretch>
        </p:blipFill>
        <p:spPr>
          <a:xfrm>
            <a:off x="7954903" y="505620"/>
            <a:ext cx="1177694" cy="965200"/>
          </a:xfrm>
          <a:prstGeom prst="rect">
            <a:avLst/>
          </a:prstGeom>
        </p:spPr>
      </p:pic>
    </p:spTree>
    <p:extLst>
      <p:ext uri="{BB962C8B-B14F-4D97-AF65-F5344CB8AC3E}">
        <p14:creationId xmlns:p14="http://schemas.microsoft.com/office/powerpoint/2010/main" val="406326725"/>
      </p:ext>
    </p:extLst>
  </p:cSld>
  <p:clrMap bg1="lt1" tx1="dk1" bg2="lt2" tx2="dk2" accent1="accent1" accent2="accent2" accent3="accent3" accent4="accent4" accent5="accent5" accent6="accent6" hlink="hlink" folHlink="folHlink"/>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GB" dirty="0" smtClean="0"/>
              <a:t>Year 4 SPAG</a:t>
            </a:r>
            <a:endParaRPr lang="en-GB" dirty="0"/>
          </a:p>
        </p:txBody>
      </p:sp>
      <p:sp>
        <p:nvSpPr>
          <p:cNvPr id="5" name="Content Placeholder 4"/>
          <p:cNvSpPr>
            <a:spLocks noGrp="1"/>
          </p:cNvSpPr>
          <p:nvPr>
            <p:ph idx="1"/>
          </p:nvPr>
        </p:nvSpPr>
        <p:spPr/>
        <p:txBody>
          <a:bodyPr>
            <a:normAutofit/>
          </a:bodyPr>
          <a:lstStyle/>
          <a:p>
            <a:r>
              <a:rPr lang="en-GB" sz="3200" i="1" dirty="0">
                <a:latin typeface="Segoe Print" panose="02000600000000000000" pitchFamily="2" charset="0"/>
                <a:ea typeface="Please write me a song" panose="02000603000000000000" pitchFamily="2" charset="0"/>
                <a:cs typeface="Levenim MT" panose="02010502060101010101" pitchFamily="2" charset="-79"/>
              </a:rPr>
              <a:t>NCLO: </a:t>
            </a:r>
            <a:endParaRPr lang="en-GB" sz="3200" i="1" dirty="0" smtClean="0">
              <a:latin typeface="Segoe Print" panose="02000600000000000000" pitchFamily="2" charset="0"/>
              <a:ea typeface="Please write me a song" panose="02000603000000000000" pitchFamily="2" charset="0"/>
              <a:cs typeface="Levenim MT" panose="02010502060101010101" pitchFamily="2" charset="-79"/>
            </a:endParaRPr>
          </a:p>
          <a:p>
            <a:r>
              <a:rPr lang="en-GB" sz="3200" dirty="0">
                <a:latin typeface="Segoe Print" panose="02000600000000000000" pitchFamily="2" charset="0"/>
              </a:rPr>
              <a:t>Use of inverted commas and other punctuation to indicate direct speech </a:t>
            </a:r>
          </a:p>
          <a:p>
            <a:endParaRPr lang="en-GB" sz="3200" i="1" dirty="0">
              <a:latin typeface="Segoe Print" panose="02000600000000000000" pitchFamily="2" charset="0"/>
              <a:ea typeface="Please write me a song" panose="02000603000000000000" pitchFamily="2" charset="0"/>
              <a:cs typeface="Levenim MT" panose="02010502060101010101" pitchFamily="2" charset="-79"/>
            </a:endParaRPr>
          </a:p>
        </p:txBody>
      </p:sp>
    </p:spTree>
    <p:extLst>
      <p:ext uri="{BB962C8B-B14F-4D97-AF65-F5344CB8AC3E}">
        <p14:creationId xmlns:p14="http://schemas.microsoft.com/office/powerpoint/2010/main" val="56700400"/>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6447501" cy="1093940"/>
          </a:xfrm>
        </p:spPr>
        <p:txBody>
          <a:bodyPr/>
          <a:lstStyle/>
          <a:p>
            <a:r>
              <a:rPr lang="en-GB" dirty="0">
                <a:solidFill>
                  <a:schemeClr val="tx1"/>
                </a:solidFill>
                <a:latin typeface="Segoe Print" panose="02000600000000000000" pitchFamily="2" charset="0"/>
              </a:rPr>
              <a:t>Have a go!</a:t>
            </a:r>
          </a:p>
        </p:txBody>
      </p:sp>
      <p:sp>
        <p:nvSpPr>
          <p:cNvPr id="3" name="Content Placeholder 2"/>
          <p:cNvSpPr>
            <a:spLocks noGrp="1"/>
          </p:cNvSpPr>
          <p:nvPr>
            <p:ph idx="1"/>
          </p:nvPr>
        </p:nvSpPr>
        <p:spPr>
          <a:xfrm>
            <a:off x="508001" y="1703540"/>
            <a:ext cx="8220363" cy="4572000"/>
          </a:xfrm>
        </p:spPr>
        <p:txBody>
          <a:bodyPr>
            <a:normAutofit lnSpcReduction="10000"/>
          </a:bodyPr>
          <a:lstStyle/>
          <a:p>
            <a:r>
              <a:rPr lang="en-GB" sz="2400" dirty="0">
                <a:solidFill>
                  <a:srgbClr val="FF0000"/>
                </a:solidFill>
              </a:rPr>
              <a:t>Rewrite these sentences putting </a:t>
            </a:r>
            <a:r>
              <a:rPr lang="en-GB" sz="2400" dirty="0" smtClean="0">
                <a:solidFill>
                  <a:srgbClr val="FF0000"/>
                </a:solidFill>
              </a:rPr>
              <a:t>inverted commas</a:t>
            </a:r>
            <a:r>
              <a:rPr lang="en-GB" sz="2400" dirty="0" smtClean="0">
                <a:solidFill>
                  <a:srgbClr val="FF0000"/>
                </a:solidFill>
              </a:rPr>
              <a:t> </a:t>
            </a:r>
            <a:r>
              <a:rPr lang="en-GB" sz="2400" dirty="0">
                <a:solidFill>
                  <a:srgbClr val="FF0000"/>
                </a:solidFill>
              </a:rPr>
              <a:t>and punctuation in the correct places.</a:t>
            </a:r>
          </a:p>
          <a:p>
            <a:endParaRPr lang="en-GB" sz="2400" dirty="0">
              <a:solidFill>
                <a:srgbClr val="FF0000"/>
              </a:solidFill>
            </a:endParaRPr>
          </a:p>
          <a:p>
            <a:pPr>
              <a:buAutoNum type="arabicPeriod"/>
            </a:pPr>
            <a:r>
              <a:rPr lang="en-GB" sz="2400" dirty="0" smtClean="0">
                <a:solidFill>
                  <a:srgbClr val="002060"/>
                </a:solidFill>
                <a:latin typeface="Segoe Print" panose="02000600000000000000" pitchFamily="2" charset="0"/>
              </a:rPr>
              <a:t> I </a:t>
            </a:r>
            <a:r>
              <a:rPr lang="en-GB" sz="2400" dirty="0">
                <a:solidFill>
                  <a:srgbClr val="002060"/>
                </a:solidFill>
                <a:latin typeface="Segoe Print" panose="02000600000000000000" pitchFamily="2" charset="0"/>
              </a:rPr>
              <a:t>will collect you from school today said </a:t>
            </a:r>
            <a:r>
              <a:rPr lang="en-GB" sz="2400" dirty="0" smtClean="0">
                <a:solidFill>
                  <a:srgbClr val="002060"/>
                </a:solidFill>
                <a:latin typeface="Segoe Print" panose="02000600000000000000" pitchFamily="2" charset="0"/>
              </a:rPr>
              <a:t>mum</a:t>
            </a:r>
          </a:p>
          <a:p>
            <a:endParaRPr lang="en-GB" sz="2400" dirty="0">
              <a:solidFill>
                <a:srgbClr val="002060"/>
              </a:solidFill>
              <a:latin typeface="Segoe Print" panose="02000600000000000000" pitchFamily="2" charset="0"/>
            </a:endParaRPr>
          </a:p>
          <a:p>
            <a:r>
              <a:rPr lang="en-GB" sz="2400" dirty="0" smtClean="0">
                <a:solidFill>
                  <a:srgbClr val="002060"/>
                </a:solidFill>
                <a:latin typeface="Segoe Print" panose="02000600000000000000" pitchFamily="2" charset="0"/>
              </a:rPr>
              <a:t>2. Could </a:t>
            </a:r>
            <a:r>
              <a:rPr lang="en-GB" sz="2400" dirty="0">
                <a:solidFill>
                  <a:srgbClr val="002060"/>
                </a:solidFill>
                <a:latin typeface="Segoe Print" panose="02000600000000000000" pitchFamily="2" charset="0"/>
              </a:rPr>
              <a:t>I have the </a:t>
            </a:r>
            <a:r>
              <a:rPr lang="en-GB" sz="2400" dirty="0" smtClean="0">
                <a:solidFill>
                  <a:srgbClr val="002060"/>
                </a:solidFill>
                <a:latin typeface="Segoe Print" panose="02000600000000000000" pitchFamily="2" charset="0"/>
              </a:rPr>
              <a:t>raspberry</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cake asked </a:t>
            </a:r>
            <a:r>
              <a:rPr lang="en-GB" sz="2400" dirty="0" smtClean="0">
                <a:solidFill>
                  <a:srgbClr val="002060"/>
                </a:solidFill>
                <a:latin typeface="Segoe Print" panose="02000600000000000000" pitchFamily="2" charset="0"/>
              </a:rPr>
              <a:t>Claire</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It looks </a:t>
            </a:r>
            <a:r>
              <a:rPr lang="en-GB" sz="2400" dirty="0" smtClean="0">
                <a:solidFill>
                  <a:srgbClr val="002060"/>
                </a:solidFill>
                <a:latin typeface="Segoe Print" panose="02000600000000000000" pitchFamily="2" charset="0"/>
              </a:rPr>
              <a:t>tastier</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than the </a:t>
            </a:r>
            <a:r>
              <a:rPr lang="en-GB" sz="2400" dirty="0" smtClean="0">
                <a:solidFill>
                  <a:srgbClr val="002060"/>
                </a:solidFill>
                <a:latin typeface="Segoe Print" panose="02000600000000000000" pitchFamily="2" charset="0"/>
              </a:rPr>
              <a:t>other one</a:t>
            </a:r>
          </a:p>
          <a:p>
            <a:endParaRPr lang="en-GB" sz="2400" dirty="0">
              <a:solidFill>
                <a:srgbClr val="002060"/>
              </a:solidFill>
              <a:latin typeface="Segoe Print" panose="02000600000000000000" pitchFamily="2" charset="0"/>
            </a:endParaRPr>
          </a:p>
          <a:p>
            <a:r>
              <a:rPr lang="en-GB" sz="2400" dirty="0" smtClean="0">
                <a:solidFill>
                  <a:srgbClr val="002060"/>
                </a:solidFill>
                <a:latin typeface="Segoe Print" panose="02000600000000000000" pitchFamily="2" charset="0"/>
              </a:rPr>
              <a:t>3. Dad</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shouted Where is my </a:t>
            </a:r>
            <a:r>
              <a:rPr lang="en-GB" sz="2400" dirty="0" smtClean="0">
                <a:solidFill>
                  <a:srgbClr val="002060"/>
                </a:solidFill>
                <a:latin typeface="Segoe Print" panose="02000600000000000000" pitchFamily="2" charset="0"/>
              </a:rPr>
              <a:t>tablet</a:t>
            </a:r>
          </a:p>
          <a:p>
            <a:pPr>
              <a:buAutoNum type="arabicPeriod"/>
            </a:pPr>
            <a:endParaRPr lang="en-GB" sz="2400" dirty="0">
              <a:solidFill>
                <a:srgbClr val="002060"/>
              </a:solidFill>
              <a:latin typeface="Segoe Print" panose="02000600000000000000" pitchFamily="2" charset="0"/>
            </a:endParaRPr>
          </a:p>
          <a:p>
            <a:r>
              <a:rPr lang="en-GB" sz="2400" dirty="0" smtClean="0">
                <a:solidFill>
                  <a:srgbClr val="002060"/>
                </a:solidFill>
                <a:latin typeface="Segoe Print" panose="02000600000000000000" pitchFamily="2" charset="0"/>
              </a:rPr>
              <a:t>4. Abigail</a:t>
            </a:r>
            <a:r>
              <a:rPr lang="en-GB" sz="2400" dirty="0" smtClean="0">
                <a:solidFill>
                  <a:srgbClr val="002060"/>
                </a:solidFill>
                <a:latin typeface="Segoe Print" panose="02000600000000000000" pitchFamily="2" charset="0"/>
              </a:rPr>
              <a:t> </a:t>
            </a:r>
            <a:r>
              <a:rPr lang="en-GB" sz="2400" dirty="0">
                <a:solidFill>
                  <a:srgbClr val="002060"/>
                </a:solidFill>
                <a:latin typeface="Segoe Print" panose="02000600000000000000" pitchFamily="2" charset="0"/>
              </a:rPr>
              <a:t>yelled Give me back my </a:t>
            </a:r>
            <a:r>
              <a:rPr lang="en-GB" sz="2400" dirty="0" smtClean="0">
                <a:solidFill>
                  <a:srgbClr val="002060"/>
                </a:solidFill>
                <a:latin typeface="Segoe Print" panose="02000600000000000000" pitchFamily="2" charset="0"/>
              </a:rPr>
              <a:t>ice-cream</a:t>
            </a:r>
            <a:endParaRPr lang="en-GB" sz="2400" dirty="0">
              <a:solidFill>
                <a:srgbClr val="002060"/>
              </a:solidFill>
              <a:latin typeface="Segoe Print" panose="02000600000000000000" pitchFamily="2" charset="0"/>
            </a:endParaRPr>
          </a:p>
          <a:p>
            <a:pPr>
              <a:buAutoNum type="arabicPeriod"/>
            </a:pPr>
            <a:endParaRPr lang="en-GB" dirty="0">
              <a:latin typeface="Segoe Print" panose="02000600000000000000" pitchFamily="2" charset="0"/>
            </a:endParaRPr>
          </a:p>
        </p:txBody>
      </p:sp>
    </p:spTree>
    <p:extLst>
      <p:ext uri="{BB962C8B-B14F-4D97-AF65-F5344CB8AC3E}">
        <p14:creationId xmlns:p14="http://schemas.microsoft.com/office/powerpoint/2010/main" val="1574729109"/>
      </p:ext>
    </p:extLst>
  </p:cSld>
  <p:clrMapOvr>
    <a:masterClrMapping/>
  </p:clrMapOvr>
  <p:transition spd="slow">
    <p:push dir="u"/>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1"/>
            <a:ext cx="6447501" cy="879013"/>
          </a:xfrm>
        </p:spPr>
        <p:txBody>
          <a:bodyPr/>
          <a:lstStyle/>
          <a:p>
            <a:r>
              <a:rPr lang="en-GB" dirty="0">
                <a:solidFill>
                  <a:schemeClr val="tx1"/>
                </a:solidFill>
                <a:latin typeface="Segoe Print" panose="02000600000000000000" pitchFamily="2" charset="0"/>
              </a:rPr>
              <a:t>Were you right?</a:t>
            </a:r>
          </a:p>
        </p:txBody>
      </p:sp>
      <p:sp>
        <p:nvSpPr>
          <p:cNvPr id="3" name="Content Placeholder 2"/>
          <p:cNvSpPr>
            <a:spLocks noGrp="1"/>
          </p:cNvSpPr>
          <p:nvPr>
            <p:ph idx="1"/>
          </p:nvPr>
        </p:nvSpPr>
        <p:spPr>
          <a:xfrm>
            <a:off x="508001" y="1488614"/>
            <a:ext cx="8220363" cy="3880773"/>
          </a:xfrm>
        </p:spPr>
        <p:txBody>
          <a:bodyPr/>
          <a:lstStyle/>
          <a:p>
            <a:pPr>
              <a:buAutoNum type="arabicPeriod"/>
            </a:pPr>
            <a:r>
              <a:rPr lang="en-GB" sz="3200" dirty="0">
                <a:solidFill>
                  <a:srgbClr val="002060"/>
                </a:solidFill>
                <a:latin typeface="Segoe Print" panose="02000600000000000000" pitchFamily="2" charset="0"/>
              </a:rPr>
              <a:t>“I will collect you from school today,” said </a:t>
            </a:r>
            <a:r>
              <a:rPr lang="en-GB" sz="3200" dirty="0" smtClean="0">
                <a:solidFill>
                  <a:srgbClr val="002060"/>
                </a:solidFill>
                <a:latin typeface="Segoe Print" panose="02000600000000000000" pitchFamily="2" charset="0"/>
              </a:rPr>
              <a:t>Mum</a:t>
            </a:r>
            <a:r>
              <a:rPr lang="en-GB" sz="3200" dirty="0" smtClean="0">
                <a:solidFill>
                  <a:srgbClr val="002060"/>
                </a:solidFill>
                <a:latin typeface="Segoe Print" panose="02000600000000000000" pitchFamily="2" charset="0"/>
              </a:rPr>
              <a:t>.</a:t>
            </a:r>
            <a:endParaRPr lang="en-GB" sz="3200" dirty="0">
              <a:solidFill>
                <a:srgbClr val="002060"/>
              </a:solidFill>
              <a:latin typeface="Segoe Print" panose="02000600000000000000" pitchFamily="2" charset="0"/>
            </a:endParaRPr>
          </a:p>
          <a:p>
            <a:pPr>
              <a:buAutoNum type="arabicPeriod"/>
            </a:pPr>
            <a:r>
              <a:rPr lang="en-GB" sz="3200" dirty="0">
                <a:solidFill>
                  <a:srgbClr val="002060"/>
                </a:solidFill>
                <a:latin typeface="Segoe Print" panose="02000600000000000000" pitchFamily="2" charset="0"/>
              </a:rPr>
              <a:t>“Could I have the </a:t>
            </a:r>
            <a:r>
              <a:rPr lang="en-GB" sz="3200" dirty="0" smtClean="0">
                <a:solidFill>
                  <a:srgbClr val="002060"/>
                </a:solidFill>
                <a:latin typeface="Segoe Print" panose="02000600000000000000" pitchFamily="2" charset="0"/>
              </a:rPr>
              <a:t>raspberry</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cake?” asked </a:t>
            </a:r>
            <a:r>
              <a:rPr lang="en-GB" sz="3200" dirty="0" smtClean="0">
                <a:solidFill>
                  <a:srgbClr val="002060"/>
                </a:solidFill>
                <a:latin typeface="Segoe Print" panose="02000600000000000000" pitchFamily="2" charset="0"/>
              </a:rPr>
              <a:t>Claire</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“It looks </a:t>
            </a:r>
            <a:r>
              <a:rPr lang="en-GB" sz="3200" dirty="0" smtClean="0">
                <a:solidFill>
                  <a:srgbClr val="002060"/>
                </a:solidFill>
                <a:latin typeface="Segoe Print" panose="02000600000000000000" pitchFamily="2" charset="0"/>
              </a:rPr>
              <a:t>tastier</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than the </a:t>
            </a:r>
            <a:r>
              <a:rPr lang="en-GB" sz="3200" dirty="0" smtClean="0">
                <a:solidFill>
                  <a:srgbClr val="002060"/>
                </a:solidFill>
                <a:latin typeface="Segoe Print" panose="02000600000000000000" pitchFamily="2" charset="0"/>
              </a:rPr>
              <a:t>other</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one.”</a:t>
            </a:r>
          </a:p>
          <a:p>
            <a:pPr>
              <a:buAutoNum type="arabicPeriod"/>
            </a:pPr>
            <a:r>
              <a:rPr lang="en-GB" sz="3200" dirty="0" smtClean="0">
                <a:solidFill>
                  <a:srgbClr val="002060"/>
                </a:solidFill>
                <a:latin typeface="Segoe Print" panose="02000600000000000000" pitchFamily="2" charset="0"/>
              </a:rPr>
              <a:t>Dad</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shouted, “Where is my </a:t>
            </a:r>
            <a:r>
              <a:rPr lang="en-GB" sz="3200" dirty="0" smtClean="0">
                <a:solidFill>
                  <a:srgbClr val="002060"/>
                </a:solidFill>
                <a:latin typeface="Segoe Print" panose="02000600000000000000" pitchFamily="2" charset="0"/>
              </a:rPr>
              <a:t>tablet</a:t>
            </a:r>
            <a:r>
              <a:rPr lang="en-GB" sz="3200" dirty="0" smtClean="0">
                <a:solidFill>
                  <a:srgbClr val="002060"/>
                </a:solidFill>
                <a:latin typeface="Segoe Print" panose="02000600000000000000" pitchFamily="2" charset="0"/>
              </a:rPr>
              <a:t>?”</a:t>
            </a:r>
            <a:endParaRPr lang="en-GB" sz="3200" dirty="0">
              <a:solidFill>
                <a:srgbClr val="002060"/>
              </a:solidFill>
              <a:latin typeface="Segoe Print" panose="02000600000000000000" pitchFamily="2" charset="0"/>
            </a:endParaRPr>
          </a:p>
          <a:p>
            <a:pPr>
              <a:buAutoNum type="arabicPeriod"/>
            </a:pPr>
            <a:r>
              <a:rPr lang="en-GB" sz="3200" dirty="0" smtClean="0">
                <a:solidFill>
                  <a:srgbClr val="002060"/>
                </a:solidFill>
                <a:latin typeface="Segoe Print" panose="02000600000000000000" pitchFamily="2" charset="0"/>
              </a:rPr>
              <a:t>Abigail</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yelled, “Give me back my </a:t>
            </a:r>
            <a:r>
              <a:rPr lang="en-GB" sz="3200" dirty="0" smtClean="0">
                <a:solidFill>
                  <a:srgbClr val="002060"/>
                </a:solidFill>
                <a:latin typeface="Segoe Print" panose="02000600000000000000" pitchFamily="2" charset="0"/>
              </a:rPr>
              <a:t>ice-cream</a:t>
            </a:r>
            <a:r>
              <a:rPr lang="en-GB" sz="3200" dirty="0" smtClean="0">
                <a:solidFill>
                  <a:srgbClr val="002060"/>
                </a:solidFill>
                <a:latin typeface="Segoe Print" panose="02000600000000000000" pitchFamily="2" charset="0"/>
              </a:rPr>
              <a:t>!”</a:t>
            </a:r>
            <a:endParaRPr lang="en-GB" sz="3200" dirty="0">
              <a:solidFill>
                <a:srgbClr val="002060"/>
              </a:solidFill>
              <a:latin typeface="Segoe Print" panose="02000600000000000000" pitchFamily="2" charset="0"/>
            </a:endParaRPr>
          </a:p>
          <a:p>
            <a:pPr marL="0" indent="0">
              <a:buNone/>
            </a:pPr>
            <a:endParaRPr lang="en-GB" sz="3200" dirty="0">
              <a:latin typeface="Segoe Print" panose="02000600000000000000" pitchFamily="2" charset="0"/>
            </a:endParaRPr>
          </a:p>
        </p:txBody>
      </p:sp>
    </p:spTree>
    <p:extLst>
      <p:ext uri="{BB962C8B-B14F-4D97-AF65-F5344CB8AC3E}">
        <p14:creationId xmlns:p14="http://schemas.microsoft.com/office/powerpoint/2010/main" val="3669076240"/>
      </p:ext>
    </p:extLst>
  </p:cSld>
  <p:clrMapOvr>
    <a:masterClrMapping/>
  </p:clrMapOvr>
  <p:transition spd="slow">
    <p:push dir="u"/>
  </p:transition>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1336" y="480581"/>
            <a:ext cx="8128000" cy="1325563"/>
          </a:xfrm>
        </p:spPr>
        <p:txBody>
          <a:bodyPr/>
          <a:lstStyle/>
          <a:p>
            <a:r>
              <a:rPr lang="en-GB" dirty="0">
                <a:solidFill>
                  <a:schemeClr val="tx1"/>
                </a:solidFill>
                <a:latin typeface="Segoe Print" panose="02000600000000000000" pitchFamily="2" charset="0"/>
              </a:rPr>
              <a:t>Have a go!</a:t>
            </a:r>
          </a:p>
        </p:txBody>
      </p:sp>
      <p:sp>
        <p:nvSpPr>
          <p:cNvPr id="3" name="Content Placeholder 2"/>
          <p:cNvSpPr>
            <a:spLocks noGrp="1"/>
          </p:cNvSpPr>
          <p:nvPr>
            <p:ph idx="1"/>
          </p:nvPr>
        </p:nvSpPr>
        <p:spPr>
          <a:xfrm>
            <a:off x="737554" y="1510145"/>
            <a:ext cx="7691782" cy="4779819"/>
          </a:xfrm>
        </p:spPr>
        <p:txBody>
          <a:bodyPr>
            <a:normAutofit/>
          </a:bodyPr>
          <a:lstStyle/>
          <a:p>
            <a:r>
              <a:rPr lang="en-GB" sz="2400" dirty="0">
                <a:solidFill>
                  <a:schemeClr val="tx1"/>
                </a:solidFill>
                <a:latin typeface="Segoe Print" panose="02000600000000000000" pitchFamily="2" charset="0"/>
              </a:rPr>
              <a:t>Punctuate this dialogue correctly</a:t>
            </a:r>
          </a:p>
          <a:p>
            <a:pPr marL="0" indent="0">
              <a:buNone/>
            </a:pPr>
            <a:endParaRPr lang="en-GB" sz="2400" dirty="0">
              <a:latin typeface="Segoe Print" panose="02000600000000000000" pitchFamily="2" charset="0"/>
            </a:endParaRPr>
          </a:p>
          <a:p>
            <a:pPr marL="0" indent="0" algn="l">
              <a:buNone/>
            </a:pPr>
            <a:r>
              <a:rPr lang="en-GB" sz="2400" dirty="0">
                <a:solidFill>
                  <a:srgbClr val="0070C0"/>
                </a:solidFill>
                <a:latin typeface="Segoe Print" panose="02000600000000000000" pitchFamily="2" charset="0"/>
              </a:rPr>
              <a:t>Mum I think I need a new bike said Kendra My bike is getting too small.</a:t>
            </a:r>
          </a:p>
          <a:p>
            <a:pPr marL="0" indent="0" algn="l">
              <a:buNone/>
            </a:pPr>
            <a:r>
              <a:rPr lang="en-GB" sz="2400" dirty="0">
                <a:solidFill>
                  <a:srgbClr val="0070C0"/>
                </a:solidFill>
                <a:latin typeface="Segoe Print" panose="02000600000000000000" pitchFamily="2" charset="0"/>
              </a:rPr>
              <a:t>That can’t be true exclaimed mum. We only bought it last year</a:t>
            </a:r>
          </a:p>
          <a:p>
            <a:pPr marL="0" indent="0" algn="l">
              <a:buNone/>
            </a:pPr>
            <a:r>
              <a:rPr lang="en-GB" sz="2400" dirty="0">
                <a:solidFill>
                  <a:srgbClr val="0070C0"/>
                </a:solidFill>
                <a:latin typeface="Segoe Print" panose="02000600000000000000" pitchFamily="2" charset="0"/>
              </a:rPr>
              <a:t>Mum it was actually two years ago and I’ve grown since then explained Kendra</a:t>
            </a:r>
          </a:p>
          <a:p>
            <a:pPr marL="0" indent="0" algn="l">
              <a:buNone/>
            </a:pPr>
            <a:r>
              <a:rPr lang="en-GB" sz="2400" dirty="0">
                <a:solidFill>
                  <a:srgbClr val="0070C0"/>
                </a:solidFill>
                <a:latin typeface="Segoe Print" panose="02000600000000000000" pitchFamily="2" charset="0"/>
              </a:rPr>
              <a:t>Well we can’t afford to get a brand new one said mum I think I’ll have a look on </a:t>
            </a:r>
            <a:r>
              <a:rPr lang="en-GB" sz="2400" dirty="0" smtClean="0">
                <a:solidFill>
                  <a:srgbClr val="0070C0"/>
                </a:solidFill>
                <a:latin typeface="Segoe Print" panose="02000600000000000000" pitchFamily="2" charset="0"/>
              </a:rPr>
              <a:t>E-bay</a:t>
            </a:r>
            <a:endParaRPr lang="en-GB" sz="2400" dirty="0">
              <a:solidFill>
                <a:srgbClr val="0070C0"/>
              </a:solidFill>
              <a:latin typeface="Segoe Print" panose="02000600000000000000" pitchFamily="2" charset="0"/>
            </a:endParaRPr>
          </a:p>
          <a:p>
            <a:pPr marL="0" indent="0" algn="l">
              <a:buNone/>
            </a:pPr>
            <a:r>
              <a:rPr lang="en-GB" sz="2400" dirty="0">
                <a:solidFill>
                  <a:srgbClr val="0070C0"/>
                </a:solidFill>
                <a:latin typeface="Segoe Print" panose="02000600000000000000" pitchFamily="2" charset="0"/>
              </a:rPr>
              <a:t>Great said Kendra smiling Can I look with you</a:t>
            </a:r>
          </a:p>
          <a:p>
            <a:pPr marL="0" indent="0">
              <a:buNone/>
            </a:pPr>
            <a:endParaRPr lang="en-GB" sz="2400" dirty="0">
              <a:solidFill>
                <a:srgbClr val="0070C0"/>
              </a:solidFill>
            </a:endParaRPr>
          </a:p>
        </p:txBody>
      </p:sp>
    </p:spTree>
    <p:extLst>
      <p:ext uri="{BB962C8B-B14F-4D97-AF65-F5344CB8AC3E}">
        <p14:creationId xmlns:p14="http://schemas.microsoft.com/office/powerpoint/2010/main" val="3759638945"/>
      </p:ext>
    </p:extLst>
  </p:cSld>
  <p:clrMapOvr>
    <a:masterClrMapping/>
  </p:clrMapOvr>
  <p:transition spd="slow">
    <p:push dir="u"/>
  </p:transition>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609600"/>
            <a:ext cx="7880626" cy="1205948"/>
          </a:xfrm>
        </p:spPr>
        <p:txBody>
          <a:bodyPr>
            <a:normAutofit/>
          </a:bodyPr>
          <a:lstStyle/>
          <a:p>
            <a:r>
              <a:rPr lang="en-GB" sz="3600" dirty="0">
                <a:solidFill>
                  <a:schemeClr val="tx1"/>
                </a:solidFill>
                <a:latin typeface="Segoe Print" panose="02000600000000000000" pitchFamily="2" charset="0"/>
              </a:rPr>
              <a:t>How did you do?</a:t>
            </a:r>
            <a:r>
              <a:rPr lang="en-GB" sz="3600" dirty="0">
                <a:latin typeface="Segoe Print" panose="02000600000000000000" pitchFamily="2" charset="0"/>
              </a:rPr>
              <a:t> </a:t>
            </a:r>
            <a:r>
              <a:rPr lang="en-GB" sz="3600" dirty="0">
                <a:solidFill>
                  <a:schemeClr val="tx1"/>
                </a:solidFill>
                <a:latin typeface="Segoe Print" panose="02000600000000000000" pitchFamily="2" charset="0"/>
              </a:rPr>
              <a:t>Are there any improvements you could make?</a:t>
            </a:r>
          </a:p>
        </p:txBody>
      </p:sp>
      <p:sp>
        <p:nvSpPr>
          <p:cNvPr id="3" name="Content Placeholder 2"/>
          <p:cNvSpPr>
            <a:spLocks noGrp="1"/>
          </p:cNvSpPr>
          <p:nvPr>
            <p:ph idx="1"/>
          </p:nvPr>
        </p:nvSpPr>
        <p:spPr>
          <a:xfrm>
            <a:off x="508000" y="1415442"/>
            <a:ext cx="7691782" cy="4832959"/>
          </a:xfrm>
        </p:spPr>
        <p:txBody>
          <a:bodyPr>
            <a:normAutofit/>
          </a:bodyPr>
          <a:lstStyle/>
          <a:p>
            <a:pPr marL="0" indent="0">
              <a:buNone/>
            </a:pPr>
            <a:endParaRPr lang="en-GB" sz="2400" dirty="0">
              <a:solidFill>
                <a:schemeClr val="tx1"/>
              </a:solidFill>
            </a:endParaRPr>
          </a:p>
          <a:p>
            <a:pPr marL="0" indent="0" algn="l">
              <a:buNone/>
            </a:pPr>
            <a:r>
              <a:rPr lang="en-GB" sz="2400" dirty="0">
                <a:solidFill>
                  <a:schemeClr val="tx1"/>
                </a:solidFill>
                <a:latin typeface="Segoe Print" panose="02000600000000000000" pitchFamily="2" charset="0"/>
              </a:rPr>
              <a:t>“Mum I think I need a new bike,” said Kendra. “My bike is getting too small.”</a:t>
            </a:r>
          </a:p>
          <a:p>
            <a:pPr marL="0" indent="0" algn="l">
              <a:buNone/>
            </a:pPr>
            <a:r>
              <a:rPr lang="en-GB" sz="2400" dirty="0">
                <a:solidFill>
                  <a:schemeClr val="tx1"/>
                </a:solidFill>
                <a:latin typeface="Segoe Print" panose="02000600000000000000" pitchFamily="2" charset="0"/>
              </a:rPr>
              <a:t>“That can’t be true!” exclaimed mum. “We only bought it last year!”</a:t>
            </a:r>
          </a:p>
          <a:p>
            <a:pPr marL="0" indent="0" algn="l">
              <a:buNone/>
            </a:pPr>
            <a:r>
              <a:rPr lang="en-GB" sz="2400" dirty="0">
                <a:solidFill>
                  <a:schemeClr val="tx1"/>
                </a:solidFill>
                <a:latin typeface="Segoe Print" panose="02000600000000000000" pitchFamily="2" charset="0"/>
              </a:rPr>
              <a:t>“Mum it was actually two years ago and I’ve grown since then,” explained Kendra.</a:t>
            </a:r>
          </a:p>
          <a:p>
            <a:pPr marL="0" indent="0" algn="l">
              <a:buNone/>
            </a:pPr>
            <a:r>
              <a:rPr lang="en-GB" sz="2400" dirty="0">
                <a:solidFill>
                  <a:schemeClr val="tx1"/>
                </a:solidFill>
                <a:latin typeface="Segoe Print" panose="02000600000000000000" pitchFamily="2" charset="0"/>
              </a:rPr>
              <a:t>“Well we can’t afford to get a brand new one,” said mum. “I think I’ll have a look on </a:t>
            </a:r>
            <a:r>
              <a:rPr lang="en-GB" sz="2400" dirty="0" smtClean="0">
                <a:solidFill>
                  <a:schemeClr val="tx1"/>
                </a:solidFill>
                <a:latin typeface="Segoe Print" panose="02000600000000000000" pitchFamily="2" charset="0"/>
              </a:rPr>
              <a:t>E-bay</a:t>
            </a:r>
            <a:r>
              <a:rPr lang="en-GB" sz="2400" dirty="0">
                <a:solidFill>
                  <a:schemeClr val="tx1"/>
                </a:solidFill>
                <a:latin typeface="Segoe Print" panose="02000600000000000000" pitchFamily="2" charset="0"/>
              </a:rPr>
              <a:t>.”</a:t>
            </a:r>
          </a:p>
          <a:p>
            <a:pPr marL="0" indent="0" algn="l">
              <a:buNone/>
            </a:pPr>
            <a:r>
              <a:rPr lang="en-GB" sz="2400" dirty="0">
                <a:solidFill>
                  <a:schemeClr val="tx1"/>
                </a:solidFill>
                <a:latin typeface="Segoe Print" panose="02000600000000000000" pitchFamily="2" charset="0"/>
              </a:rPr>
              <a:t>“Great,” said Kendra smiling. “Can I look with you?”</a:t>
            </a:r>
          </a:p>
          <a:p>
            <a:pPr marL="0" indent="0">
              <a:buNone/>
            </a:pPr>
            <a:endParaRPr lang="en-GB" sz="2400" dirty="0">
              <a:solidFill>
                <a:srgbClr val="0070C0"/>
              </a:solidFill>
            </a:endParaRPr>
          </a:p>
        </p:txBody>
      </p:sp>
    </p:spTree>
    <p:extLst>
      <p:ext uri="{BB962C8B-B14F-4D97-AF65-F5344CB8AC3E}">
        <p14:creationId xmlns:p14="http://schemas.microsoft.com/office/powerpoint/2010/main" val="858994029"/>
      </p:ext>
    </p:extLst>
  </p:cSld>
  <p:clrMapOvr>
    <a:masterClrMapping/>
  </p:clrMapOvr>
  <p:transition spd="slow">
    <p:push dir="u"/>
  </p:transition>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84463" y="716108"/>
            <a:ext cx="8128000" cy="1325563"/>
          </a:xfrm>
        </p:spPr>
        <p:txBody>
          <a:bodyPr/>
          <a:lstStyle/>
          <a:p>
            <a:r>
              <a:rPr lang="en-GB" dirty="0">
                <a:latin typeface="Segoe Print" panose="02000600000000000000" pitchFamily="2" charset="0"/>
              </a:rPr>
              <a:t>Reflection</a:t>
            </a:r>
          </a:p>
        </p:txBody>
      </p:sp>
      <p:sp>
        <p:nvSpPr>
          <p:cNvPr id="3" name="Content Placeholder 2"/>
          <p:cNvSpPr>
            <a:spLocks noGrp="1"/>
          </p:cNvSpPr>
          <p:nvPr>
            <p:ph idx="1"/>
          </p:nvPr>
        </p:nvSpPr>
        <p:spPr>
          <a:xfrm>
            <a:off x="508000" y="1648691"/>
            <a:ext cx="7731539" cy="4862945"/>
          </a:xfrm>
        </p:spPr>
        <p:txBody>
          <a:bodyPr>
            <a:normAutofit fontScale="92500" lnSpcReduction="10000"/>
          </a:bodyPr>
          <a:lstStyle/>
          <a:p>
            <a:pPr marL="0" indent="0">
              <a:buNone/>
            </a:pPr>
            <a:r>
              <a:rPr lang="en-GB" sz="2400" dirty="0">
                <a:solidFill>
                  <a:srgbClr val="0070C0"/>
                </a:solidFill>
                <a:latin typeface="Segoe Print" panose="02000600000000000000" pitchFamily="2" charset="0"/>
              </a:rPr>
              <a:t>Recap – what punctuation rules do we need to remember when using inverted commas?</a:t>
            </a:r>
            <a:endParaRPr lang="en-GB" sz="2400" dirty="0">
              <a:latin typeface="Segoe Print" panose="02000600000000000000" pitchFamily="2" charset="0"/>
            </a:endParaRPr>
          </a:p>
          <a:p>
            <a:pPr marL="0" indent="0">
              <a:buNone/>
            </a:pPr>
            <a:endParaRPr lang="en-GB" sz="2400" dirty="0">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Now choose one of these scenarios and try writing some dialogue using inverted commas to show speech:</a:t>
            </a:r>
          </a:p>
          <a:p>
            <a:pPr marL="0" indent="0">
              <a:buNone/>
            </a:pPr>
            <a:r>
              <a:rPr lang="en-GB" sz="2400" dirty="0">
                <a:solidFill>
                  <a:schemeClr val="tx1"/>
                </a:solidFill>
                <a:latin typeface="Segoe Print" panose="02000600000000000000" pitchFamily="2" charset="0"/>
              </a:rPr>
              <a:t>*</a:t>
            </a:r>
            <a:r>
              <a:rPr lang="en-GB" sz="2400" dirty="0" smtClean="0">
                <a:solidFill>
                  <a:schemeClr val="tx1"/>
                </a:solidFill>
                <a:latin typeface="Segoe Print" panose="02000600000000000000" pitchFamily="2" charset="0"/>
              </a:rPr>
              <a:t>A disagreement </a:t>
            </a:r>
            <a:r>
              <a:rPr lang="en-GB" sz="2400" dirty="0">
                <a:solidFill>
                  <a:schemeClr val="tx1"/>
                </a:solidFill>
                <a:latin typeface="Segoe Print" panose="02000600000000000000" pitchFamily="2" charset="0"/>
              </a:rPr>
              <a:t>between two children in which one child has accidentally </a:t>
            </a:r>
            <a:r>
              <a:rPr lang="en-GB" sz="2400" dirty="0" smtClean="0">
                <a:solidFill>
                  <a:schemeClr val="tx1"/>
                </a:solidFill>
                <a:latin typeface="Segoe Print" panose="02000600000000000000" pitchFamily="2" charset="0"/>
              </a:rPr>
              <a:t>broken</a:t>
            </a:r>
            <a:r>
              <a:rPr lang="en-GB" sz="2400" dirty="0" smtClean="0">
                <a:solidFill>
                  <a:schemeClr val="tx1"/>
                </a:solidFill>
                <a:latin typeface="Segoe Print" panose="02000600000000000000" pitchFamily="2" charset="0"/>
              </a:rPr>
              <a:t> </a:t>
            </a:r>
            <a:r>
              <a:rPr lang="en-GB" sz="2400" dirty="0">
                <a:solidFill>
                  <a:schemeClr val="tx1"/>
                </a:solidFill>
                <a:latin typeface="Segoe Print" panose="02000600000000000000" pitchFamily="2" charset="0"/>
              </a:rPr>
              <a:t>something </a:t>
            </a:r>
            <a:r>
              <a:rPr lang="en-GB" sz="2400" dirty="0" smtClean="0">
                <a:solidFill>
                  <a:schemeClr val="tx1"/>
                </a:solidFill>
                <a:latin typeface="Segoe Print" panose="02000600000000000000" pitchFamily="2" charset="0"/>
              </a:rPr>
              <a:t>which belongs to the other child</a:t>
            </a:r>
            <a:r>
              <a:rPr lang="en-GB" sz="2400" dirty="0" smtClean="0">
                <a:solidFill>
                  <a:schemeClr val="tx1"/>
                </a:solidFill>
                <a:latin typeface="Segoe Print" panose="02000600000000000000" pitchFamily="2" charset="0"/>
              </a:rPr>
              <a:t>. </a:t>
            </a:r>
            <a:endParaRPr lang="en-GB" sz="2400" dirty="0">
              <a:solidFill>
                <a:schemeClr val="tx1"/>
              </a:solidFill>
              <a:latin typeface="Segoe Print" panose="02000600000000000000" pitchFamily="2" charset="0"/>
            </a:endParaRPr>
          </a:p>
          <a:p>
            <a:pPr marL="0" indent="0">
              <a:buNone/>
            </a:pPr>
            <a:r>
              <a:rPr lang="en-GB" sz="2400" dirty="0">
                <a:solidFill>
                  <a:schemeClr val="tx1"/>
                </a:solidFill>
                <a:latin typeface="Segoe Print" panose="02000600000000000000" pitchFamily="2" charset="0"/>
              </a:rPr>
              <a:t>*A discussion between two children about which </a:t>
            </a:r>
            <a:r>
              <a:rPr lang="en-GB" sz="2400" dirty="0" smtClean="0">
                <a:solidFill>
                  <a:schemeClr val="tx1"/>
                </a:solidFill>
                <a:latin typeface="Segoe Print" panose="02000600000000000000" pitchFamily="2" charset="0"/>
              </a:rPr>
              <a:t>football team</a:t>
            </a:r>
            <a:r>
              <a:rPr lang="en-GB" sz="2400" dirty="0" smtClean="0">
                <a:solidFill>
                  <a:schemeClr val="tx1"/>
                </a:solidFill>
                <a:latin typeface="Segoe Print" panose="02000600000000000000" pitchFamily="2" charset="0"/>
              </a:rPr>
              <a:t> </a:t>
            </a:r>
            <a:r>
              <a:rPr lang="en-GB" sz="2400" dirty="0">
                <a:solidFill>
                  <a:schemeClr val="tx1"/>
                </a:solidFill>
                <a:latin typeface="Segoe Print" panose="02000600000000000000" pitchFamily="2" charset="0"/>
              </a:rPr>
              <a:t>they like best.</a:t>
            </a:r>
          </a:p>
          <a:p>
            <a:pPr marL="0" indent="0">
              <a:buNone/>
            </a:pPr>
            <a:r>
              <a:rPr lang="en-GB" sz="2400" dirty="0">
                <a:solidFill>
                  <a:schemeClr val="tx1"/>
                </a:solidFill>
                <a:latin typeface="Segoe Print" panose="02000600000000000000" pitchFamily="2" charset="0"/>
              </a:rPr>
              <a:t>*A conversation between a </a:t>
            </a:r>
            <a:r>
              <a:rPr lang="en-GB" sz="2400" dirty="0" smtClean="0">
                <a:solidFill>
                  <a:schemeClr val="tx1"/>
                </a:solidFill>
                <a:latin typeface="Segoe Print" panose="02000600000000000000" pitchFamily="2" charset="0"/>
              </a:rPr>
              <a:t>boy</a:t>
            </a:r>
            <a:r>
              <a:rPr lang="en-GB" sz="2400" dirty="0" smtClean="0">
                <a:solidFill>
                  <a:schemeClr val="tx1"/>
                </a:solidFill>
                <a:latin typeface="Segoe Print" panose="02000600000000000000" pitchFamily="2" charset="0"/>
              </a:rPr>
              <a:t> </a:t>
            </a:r>
            <a:r>
              <a:rPr lang="en-GB" sz="2400" dirty="0">
                <a:solidFill>
                  <a:schemeClr val="tx1"/>
                </a:solidFill>
                <a:latin typeface="Segoe Print" panose="02000600000000000000" pitchFamily="2" charset="0"/>
              </a:rPr>
              <a:t>who wants to stay up late to </a:t>
            </a:r>
            <a:r>
              <a:rPr lang="en-GB" sz="2400" dirty="0" smtClean="0">
                <a:solidFill>
                  <a:schemeClr val="tx1"/>
                </a:solidFill>
                <a:latin typeface="Segoe Print" panose="02000600000000000000" pitchFamily="2" charset="0"/>
              </a:rPr>
              <a:t>see his Granddad</a:t>
            </a:r>
            <a:r>
              <a:rPr lang="en-GB" sz="2400" dirty="0" smtClean="0">
                <a:solidFill>
                  <a:schemeClr val="tx1"/>
                </a:solidFill>
                <a:latin typeface="Segoe Print" panose="02000600000000000000" pitchFamily="2" charset="0"/>
              </a:rPr>
              <a:t> </a:t>
            </a:r>
            <a:r>
              <a:rPr lang="en-GB" sz="2400" dirty="0">
                <a:solidFill>
                  <a:schemeClr val="tx1"/>
                </a:solidFill>
                <a:latin typeface="Segoe Print" panose="02000600000000000000" pitchFamily="2" charset="0"/>
              </a:rPr>
              <a:t>and </a:t>
            </a:r>
            <a:r>
              <a:rPr lang="en-GB" sz="2400" dirty="0" smtClean="0">
                <a:solidFill>
                  <a:schemeClr val="tx1"/>
                </a:solidFill>
                <a:latin typeface="Segoe Print" panose="02000600000000000000" pitchFamily="2" charset="0"/>
              </a:rPr>
              <a:t>his </a:t>
            </a:r>
            <a:r>
              <a:rPr lang="en-GB" sz="2400" dirty="0">
                <a:solidFill>
                  <a:schemeClr val="tx1"/>
                </a:solidFill>
                <a:latin typeface="Segoe Print" panose="02000600000000000000" pitchFamily="2" charset="0"/>
              </a:rPr>
              <a:t>dad who thinks it is time for </a:t>
            </a:r>
            <a:r>
              <a:rPr lang="en-GB" sz="2400" dirty="0" smtClean="0">
                <a:solidFill>
                  <a:schemeClr val="tx1"/>
                </a:solidFill>
                <a:latin typeface="Segoe Print" panose="02000600000000000000" pitchFamily="2" charset="0"/>
              </a:rPr>
              <a:t>him </a:t>
            </a:r>
            <a:r>
              <a:rPr lang="en-GB" sz="2400" dirty="0">
                <a:solidFill>
                  <a:schemeClr val="tx1"/>
                </a:solidFill>
                <a:latin typeface="Segoe Print" panose="02000600000000000000" pitchFamily="2" charset="0"/>
              </a:rPr>
              <a:t>to go to bed. </a:t>
            </a:r>
          </a:p>
          <a:p>
            <a:pPr marL="0" indent="0">
              <a:buNone/>
            </a:pPr>
            <a:endParaRPr lang="en-GB" sz="2400" dirty="0"/>
          </a:p>
          <a:p>
            <a:pPr marL="0" indent="0">
              <a:buNone/>
            </a:pPr>
            <a:endParaRPr lang="en-GB" dirty="0"/>
          </a:p>
        </p:txBody>
      </p:sp>
    </p:spTree>
    <p:extLst>
      <p:ext uri="{BB962C8B-B14F-4D97-AF65-F5344CB8AC3E}">
        <p14:creationId xmlns:p14="http://schemas.microsoft.com/office/powerpoint/2010/main" val="2851866033"/>
      </p:ext>
    </p:extLst>
  </p:cSld>
  <p:clrMapOvr>
    <a:masterClrMapping/>
  </p:clrMapOvr>
  <p:transition spd="slow">
    <p:push dir="u"/>
  </p:transition>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0" y="609601"/>
            <a:ext cx="8417339" cy="715617"/>
          </a:xfrm>
        </p:spPr>
        <p:txBody>
          <a:bodyPr>
            <a:normAutofit fontScale="90000"/>
          </a:bodyPr>
          <a:lstStyle/>
          <a:p>
            <a:r>
              <a:rPr lang="en-GB" dirty="0" smtClean="0">
                <a:solidFill>
                  <a:schemeClr val="tx1"/>
                </a:solidFill>
                <a:latin typeface="Segoe Print" panose="02000600000000000000" pitchFamily="2" charset="0"/>
              </a:rPr>
              <a:t>Using Inverted Commas to Show Direct Speech</a:t>
            </a:r>
            <a:endParaRPr lang="en-GB" dirty="0">
              <a:solidFill>
                <a:schemeClr val="tx1"/>
              </a:solidFill>
              <a:latin typeface="Segoe Print" panose="02000600000000000000" pitchFamily="2" charset="0"/>
            </a:endParaRPr>
          </a:p>
        </p:txBody>
      </p:sp>
      <p:sp>
        <p:nvSpPr>
          <p:cNvPr id="3" name="Content Placeholder 2"/>
          <p:cNvSpPr>
            <a:spLocks noGrp="1"/>
          </p:cNvSpPr>
          <p:nvPr>
            <p:ph idx="1"/>
          </p:nvPr>
        </p:nvSpPr>
        <p:spPr>
          <a:xfrm>
            <a:off x="508001" y="1292090"/>
            <a:ext cx="8288683" cy="5055702"/>
          </a:xfrm>
        </p:spPr>
        <p:txBody>
          <a:bodyPr>
            <a:normAutofit/>
          </a:bodyPr>
          <a:lstStyle/>
          <a:p>
            <a:pPr marL="0" indent="0">
              <a:buNone/>
            </a:pPr>
            <a:r>
              <a:rPr lang="en-GB" sz="2400" dirty="0">
                <a:solidFill>
                  <a:schemeClr val="tx1"/>
                </a:solidFill>
                <a:latin typeface="Segoe Print" panose="02000600000000000000" pitchFamily="2" charset="0"/>
              </a:rPr>
              <a:t>Inverted commas are punctuation marks which are placed around direct speech in a text. When inverted commas are used for this purpose, they are often referred to as speech marks. Inverted commas can be single or double. Here are examples of single and double inverted commas used to show direct speech. Both of these examples are correct.</a:t>
            </a:r>
            <a:r>
              <a:rPr lang="en-GB" sz="2400" dirty="0">
                <a:solidFill>
                  <a:srgbClr val="0070C0"/>
                </a:solidFill>
                <a:latin typeface="Segoe Print" panose="02000600000000000000" pitchFamily="2" charset="0"/>
              </a:rPr>
              <a:t> </a:t>
            </a:r>
          </a:p>
          <a:p>
            <a:pPr marL="0" indent="0">
              <a:buNone/>
            </a:pPr>
            <a:endParaRPr lang="en-GB" sz="2400" dirty="0">
              <a:solidFill>
                <a:schemeClr val="tx1"/>
              </a:solidFill>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‘Would you like a </a:t>
            </a:r>
            <a:r>
              <a:rPr lang="en-GB" sz="2400" dirty="0" smtClean="0">
                <a:solidFill>
                  <a:srgbClr val="FF0000"/>
                </a:solidFill>
                <a:latin typeface="Segoe Print" panose="02000600000000000000" pitchFamily="2" charset="0"/>
              </a:rPr>
              <a:t>cup of tea</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asked </a:t>
            </a:r>
            <a:r>
              <a:rPr lang="en-GB" sz="2400" dirty="0" smtClean="0">
                <a:solidFill>
                  <a:srgbClr val="FF0000"/>
                </a:solidFill>
                <a:latin typeface="Segoe Print" panose="02000600000000000000" pitchFamily="2" charset="0"/>
              </a:rPr>
              <a:t>Jasmine</a:t>
            </a:r>
            <a:r>
              <a:rPr lang="en-GB" sz="2400" dirty="0" smtClean="0">
                <a:solidFill>
                  <a:srgbClr val="FF0000"/>
                </a:solidFill>
                <a:latin typeface="Segoe Print" panose="02000600000000000000" pitchFamily="2" charset="0"/>
              </a:rPr>
              <a:t>.</a:t>
            </a:r>
            <a:endParaRPr lang="en-GB" sz="2400" dirty="0">
              <a:solidFill>
                <a:srgbClr val="FF0000"/>
              </a:solidFill>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“Would you like a </a:t>
            </a:r>
            <a:r>
              <a:rPr lang="en-GB" sz="2400" dirty="0" smtClean="0">
                <a:solidFill>
                  <a:srgbClr val="FF0000"/>
                </a:solidFill>
                <a:latin typeface="Segoe Print" panose="02000600000000000000" pitchFamily="2" charset="0"/>
              </a:rPr>
              <a:t>cup of tea</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asked </a:t>
            </a:r>
            <a:r>
              <a:rPr lang="en-GB" sz="2400" dirty="0" smtClean="0">
                <a:solidFill>
                  <a:srgbClr val="FF0000"/>
                </a:solidFill>
                <a:latin typeface="Segoe Print" panose="02000600000000000000" pitchFamily="2" charset="0"/>
              </a:rPr>
              <a:t>Jasmine</a:t>
            </a:r>
            <a:r>
              <a:rPr lang="en-GB" sz="2400" dirty="0" smtClean="0">
                <a:solidFill>
                  <a:srgbClr val="FF0000"/>
                </a:solidFill>
                <a:latin typeface="Segoe Print" panose="02000600000000000000" pitchFamily="2" charset="0"/>
              </a:rPr>
              <a:t>.</a:t>
            </a:r>
            <a:endParaRPr lang="en-GB" sz="2400" dirty="0">
              <a:solidFill>
                <a:srgbClr val="FF0000"/>
              </a:solidFill>
              <a:latin typeface="Segoe Print" panose="02000600000000000000" pitchFamily="2" charset="0"/>
            </a:endParaRPr>
          </a:p>
          <a:p>
            <a:pPr marL="0" indent="0">
              <a:buNone/>
            </a:pPr>
            <a:endParaRPr lang="en-GB" sz="2400" dirty="0">
              <a:solidFill>
                <a:srgbClr val="FF0000"/>
              </a:solidFill>
              <a:latin typeface="Segoe Print" panose="02000600000000000000" pitchFamily="2" charset="0"/>
            </a:endParaRPr>
          </a:p>
          <a:p>
            <a:pPr marL="0" indent="0">
              <a:buNone/>
            </a:pPr>
            <a:r>
              <a:rPr lang="en-GB" sz="2400" dirty="0">
                <a:solidFill>
                  <a:srgbClr val="0070C0"/>
                </a:solidFill>
                <a:latin typeface="Segoe Print" panose="02000600000000000000" pitchFamily="2" charset="0"/>
              </a:rPr>
              <a:t>Discuss – which words are the words being spoken?</a:t>
            </a:r>
          </a:p>
          <a:p>
            <a:pPr marL="0" indent="0">
              <a:buNone/>
            </a:pPr>
            <a:endParaRPr lang="en-GB" sz="2400" dirty="0">
              <a:solidFill>
                <a:srgbClr val="FF0000"/>
              </a:solidFill>
            </a:endParaRPr>
          </a:p>
          <a:p>
            <a:pPr marL="0" indent="0">
              <a:buNone/>
            </a:pPr>
            <a:endParaRPr lang="en-GB" sz="2400" dirty="0"/>
          </a:p>
          <a:p>
            <a:pPr marL="0" indent="0">
              <a:buNone/>
            </a:pPr>
            <a:endParaRPr lang="en-GB" sz="2400" dirty="0"/>
          </a:p>
          <a:p>
            <a:pPr marL="0" indent="0">
              <a:buNone/>
            </a:pPr>
            <a:endParaRPr lang="en-GB" dirty="0"/>
          </a:p>
          <a:p>
            <a:endParaRPr lang="en-GB" dirty="0"/>
          </a:p>
          <a:p>
            <a:endParaRPr lang="en-GB" dirty="0"/>
          </a:p>
          <a:p>
            <a:endParaRPr lang="en-GB" dirty="0"/>
          </a:p>
          <a:p>
            <a:endParaRPr lang="en-GB" dirty="0"/>
          </a:p>
          <a:p>
            <a:endParaRPr lang="en-GB" dirty="0"/>
          </a:p>
        </p:txBody>
      </p:sp>
    </p:spTree>
    <p:extLst>
      <p:ext uri="{BB962C8B-B14F-4D97-AF65-F5344CB8AC3E}">
        <p14:creationId xmlns:p14="http://schemas.microsoft.com/office/powerpoint/2010/main" val="2658168890"/>
      </p:ext>
    </p:extLst>
  </p:cSld>
  <p:clrMapOvr>
    <a:masterClrMapping/>
  </p:clrMapOvr>
  <p:transition spd="slow">
    <p:push dir="u"/>
  </p:transition>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08001" y="609600"/>
            <a:ext cx="7353852" cy="1060174"/>
          </a:xfrm>
        </p:spPr>
        <p:txBody>
          <a:bodyPr>
            <a:normAutofit fontScale="90000"/>
          </a:bodyPr>
          <a:lstStyle/>
          <a:p>
            <a:r>
              <a:rPr lang="en-GB" dirty="0">
                <a:solidFill>
                  <a:schemeClr val="tx1"/>
                </a:solidFill>
                <a:latin typeface="Segoe Print" panose="02000600000000000000" pitchFamily="2" charset="0"/>
              </a:rPr>
              <a:t>Rules for using inverted commas for speech</a:t>
            </a:r>
          </a:p>
        </p:txBody>
      </p:sp>
      <p:sp>
        <p:nvSpPr>
          <p:cNvPr id="3" name="Content Placeholder 2"/>
          <p:cNvSpPr>
            <a:spLocks noGrp="1"/>
          </p:cNvSpPr>
          <p:nvPr>
            <p:ph idx="1"/>
          </p:nvPr>
        </p:nvSpPr>
        <p:spPr>
          <a:xfrm>
            <a:off x="508000" y="1930400"/>
            <a:ext cx="7167323" cy="4225088"/>
          </a:xfrm>
        </p:spPr>
        <p:txBody>
          <a:bodyPr>
            <a:normAutofit fontScale="92500" lnSpcReduction="20000"/>
          </a:bodyPr>
          <a:lstStyle/>
          <a:p>
            <a:r>
              <a:rPr lang="en-GB" sz="2800" dirty="0">
                <a:solidFill>
                  <a:schemeClr val="tx1"/>
                </a:solidFill>
                <a:latin typeface="Segoe Print" panose="02000600000000000000" pitchFamily="2" charset="0"/>
              </a:rPr>
              <a:t>Inverted commas must only be placed around the actual spoken words. </a:t>
            </a:r>
          </a:p>
          <a:p>
            <a:r>
              <a:rPr lang="en-GB" sz="2800" dirty="0">
                <a:solidFill>
                  <a:schemeClr val="tx1"/>
                </a:solidFill>
                <a:latin typeface="Segoe Print" panose="02000600000000000000" pitchFamily="2" charset="0"/>
              </a:rPr>
              <a:t>A capital letter is used after the first </a:t>
            </a:r>
            <a:r>
              <a:rPr lang="en-GB" sz="2800" dirty="0" smtClean="0">
                <a:solidFill>
                  <a:schemeClr val="tx1"/>
                </a:solidFill>
                <a:latin typeface="Segoe Print" panose="02000600000000000000" pitchFamily="2" charset="0"/>
              </a:rPr>
              <a:t>inverted comma</a:t>
            </a:r>
            <a:r>
              <a:rPr lang="en-GB" sz="2800" dirty="0" smtClean="0">
                <a:solidFill>
                  <a:schemeClr val="tx1"/>
                </a:solidFill>
                <a:latin typeface="Segoe Print" panose="02000600000000000000" pitchFamily="2" charset="0"/>
              </a:rPr>
              <a:t>.</a:t>
            </a:r>
            <a:endParaRPr lang="en-GB" sz="2800" dirty="0">
              <a:solidFill>
                <a:schemeClr val="tx1"/>
              </a:solidFill>
              <a:latin typeface="Segoe Print" panose="02000600000000000000" pitchFamily="2" charset="0"/>
            </a:endParaRPr>
          </a:p>
          <a:p>
            <a:endParaRPr lang="en-GB" sz="2800" dirty="0">
              <a:latin typeface="Segoe Print" panose="02000600000000000000" pitchFamily="2" charset="0"/>
            </a:endParaRPr>
          </a:p>
          <a:p>
            <a:r>
              <a:rPr lang="en-GB" sz="2800" dirty="0">
                <a:solidFill>
                  <a:srgbClr val="00B050"/>
                </a:solidFill>
                <a:latin typeface="Segoe Print" panose="02000600000000000000" pitchFamily="2" charset="0"/>
              </a:rPr>
              <a:t>Which one of these sentences is punctuated correctly? Discuss.</a:t>
            </a:r>
          </a:p>
          <a:p>
            <a:endParaRPr lang="en-GB" sz="2800" dirty="0">
              <a:solidFill>
                <a:srgbClr val="00B050"/>
              </a:solidFill>
              <a:latin typeface="Segoe Print" panose="02000600000000000000" pitchFamily="2" charset="0"/>
            </a:endParaRPr>
          </a:p>
          <a:p>
            <a:r>
              <a:rPr lang="en-GB" sz="2800" dirty="0">
                <a:solidFill>
                  <a:srgbClr val="FF0000"/>
                </a:solidFill>
                <a:latin typeface="Segoe Print" panose="02000600000000000000" pitchFamily="2" charset="0"/>
              </a:rPr>
              <a:t>1. “Where is my </a:t>
            </a:r>
            <a:r>
              <a:rPr lang="en-GB" sz="2800" dirty="0" smtClean="0">
                <a:solidFill>
                  <a:srgbClr val="FF0000"/>
                </a:solidFill>
                <a:latin typeface="Segoe Print" panose="02000600000000000000" pitchFamily="2" charset="0"/>
              </a:rPr>
              <a:t>pen</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asked </a:t>
            </a:r>
            <a:r>
              <a:rPr lang="en-GB" sz="2800" dirty="0" smtClean="0">
                <a:solidFill>
                  <a:srgbClr val="FF0000"/>
                </a:solidFill>
                <a:latin typeface="Segoe Print" panose="02000600000000000000" pitchFamily="2" charset="0"/>
              </a:rPr>
              <a:t>Zachary</a:t>
            </a:r>
            <a:r>
              <a:rPr lang="en-GB" sz="2800" dirty="0" smtClean="0">
                <a:solidFill>
                  <a:srgbClr val="FF0000"/>
                </a:solidFill>
                <a:latin typeface="Segoe Print" panose="02000600000000000000" pitchFamily="2" charset="0"/>
              </a:rPr>
              <a:t>.”</a:t>
            </a:r>
            <a:endParaRPr lang="en-GB" sz="2800" dirty="0">
              <a:solidFill>
                <a:srgbClr val="FF0000"/>
              </a:solidFill>
              <a:latin typeface="Segoe Print" panose="02000600000000000000" pitchFamily="2" charset="0"/>
            </a:endParaRPr>
          </a:p>
          <a:p>
            <a:r>
              <a:rPr lang="en-GB" sz="2800" dirty="0">
                <a:solidFill>
                  <a:srgbClr val="FF0000"/>
                </a:solidFill>
                <a:latin typeface="Segoe Print" panose="02000600000000000000" pitchFamily="2" charset="0"/>
              </a:rPr>
              <a:t>2. “Where is my </a:t>
            </a:r>
            <a:r>
              <a:rPr lang="en-GB" sz="2800" dirty="0" smtClean="0">
                <a:solidFill>
                  <a:srgbClr val="FF0000"/>
                </a:solidFill>
                <a:latin typeface="Segoe Print" panose="02000600000000000000" pitchFamily="2" charset="0"/>
              </a:rPr>
              <a:t>pen</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asked </a:t>
            </a:r>
            <a:r>
              <a:rPr lang="en-GB" sz="2800" dirty="0" smtClean="0">
                <a:solidFill>
                  <a:srgbClr val="FF0000"/>
                </a:solidFill>
                <a:latin typeface="Segoe Print" panose="02000600000000000000" pitchFamily="2" charset="0"/>
              </a:rPr>
              <a:t>Zachary</a:t>
            </a:r>
            <a:r>
              <a:rPr lang="en-GB" sz="2800" dirty="0" smtClean="0">
                <a:solidFill>
                  <a:srgbClr val="FF0000"/>
                </a:solidFill>
                <a:latin typeface="Segoe Print" panose="02000600000000000000" pitchFamily="2" charset="0"/>
              </a:rPr>
              <a:t>.</a:t>
            </a:r>
            <a:endParaRPr lang="en-GB" sz="2800" dirty="0">
              <a:solidFill>
                <a:srgbClr val="FF0000"/>
              </a:solidFill>
              <a:latin typeface="Segoe Print" panose="02000600000000000000" pitchFamily="2" charset="0"/>
            </a:endParaRPr>
          </a:p>
          <a:p>
            <a:r>
              <a:rPr lang="en-GB" sz="2800" dirty="0">
                <a:solidFill>
                  <a:srgbClr val="FF0000"/>
                </a:solidFill>
                <a:latin typeface="Segoe Print" panose="02000600000000000000" pitchFamily="2" charset="0"/>
              </a:rPr>
              <a:t>3. “where is my </a:t>
            </a:r>
            <a:r>
              <a:rPr lang="en-GB" sz="2800" dirty="0" smtClean="0">
                <a:solidFill>
                  <a:srgbClr val="FF0000"/>
                </a:solidFill>
                <a:latin typeface="Segoe Print" panose="02000600000000000000" pitchFamily="2" charset="0"/>
              </a:rPr>
              <a:t>pen</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asked </a:t>
            </a:r>
            <a:r>
              <a:rPr lang="en-GB" sz="2800" dirty="0" smtClean="0">
                <a:solidFill>
                  <a:srgbClr val="FF0000"/>
                </a:solidFill>
                <a:latin typeface="Segoe Print" panose="02000600000000000000" pitchFamily="2" charset="0"/>
              </a:rPr>
              <a:t>Zachary</a:t>
            </a:r>
            <a:r>
              <a:rPr lang="en-GB" sz="2800" dirty="0" smtClean="0">
                <a:solidFill>
                  <a:srgbClr val="FF0000"/>
                </a:solidFill>
                <a:latin typeface="Segoe Print" panose="02000600000000000000" pitchFamily="2" charset="0"/>
              </a:rPr>
              <a:t>. </a:t>
            </a:r>
            <a:endParaRPr lang="en-GB" sz="2800" dirty="0">
              <a:solidFill>
                <a:srgbClr val="FF0000"/>
              </a:solidFill>
              <a:latin typeface="Segoe Print" panose="02000600000000000000" pitchFamily="2" charset="0"/>
            </a:endParaRPr>
          </a:p>
          <a:p>
            <a:endParaRPr lang="en-GB" dirty="0"/>
          </a:p>
          <a:p>
            <a:endParaRPr lang="en-GB" dirty="0"/>
          </a:p>
        </p:txBody>
      </p:sp>
    </p:spTree>
    <p:extLst>
      <p:ext uri="{BB962C8B-B14F-4D97-AF65-F5344CB8AC3E}">
        <p14:creationId xmlns:p14="http://schemas.microsoft.com/office/powerpoint/2010/main" val="2250323523"/>
      </p:ext>
    </p:extLst>
  </p:cSld>
  <p:clrMapOvr>
    <a:masterClrMapping/>
  </p:clrMapOvr>
  <p:transition spd="slow">
    <p:push dir="u"/>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70609" y="591416"/>
            <a:ext cx="8128000" cy="1325563"/>
          </a:xfrm>
        </p:spPr>
        <p:txBody>
          <a:bodyPr/>
          <a:lstStyle/>
          <a:p>
            <a:r>
              <a:rPr lang="en-GB" dirty="0">
                <a:solidFill>
                  <a:schemeClr val="tx1"/>
                </a:solidFill>
                <a:latin typeface="Segoe Print" panose="02000600000000000000" pitchFamily="2" charset="0"/>
              </a:rPr>
              <a:t>Correct answer</a:t>
            </a:r>
          </a:p>
        </p:txBody>
      </p:sp>
      <p:sp>
        <p:nvSpPr>
          <p:cNvPr id="3" name="Content Placeholder 2"/>
          <p:cNvSpPr>
            <a:spLocks noGrp="1"/>
          </p:cNvSpPr>
          <p:nvPr>
            <p:ph idx="1"/>
          </p:nvPr>
        </p:nvSpPr>
        <p:spPr>
          <a:xfrm>
            <a:off x="508001" y="2604655"/>
            <a:ext cx="7990608" cy="3436708"/>
          </a:xfrm>
        </p:spPr>
        <p:txBody>
          <a:bodyPr/>
          <a:lstStyle/>
          <a:p>
            <a:r>
              <a:rPr lang="en-GB" sz="2800" dirty="0">
                <a:solidFill>
                  <a:srgbClr val="FF0000"/>
                </a:solidFill>
                <a:latin typeface="Segoe Print" panose="02000600000000000000" pitchFamily="2" charset="0"/>
              </a:rPr>
              <a:t>2. “Where is my </a:t>
            </a:r>
            <a:r>
              <a:rPr lang="en-GB" sz="2800" dirty="0" smtClean="0">
                <a:solidFill>
                  <a:srgbClr val="FF0000"/>
                </a:solidFill>
                <a:latin typeface="Segoe Print" panose="02000600000000000000" pitchFamily="2" charset="0"/>
              </a:rPr>
              <a:t>pen</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asked </a:t>
            </a:r>
            <a:r>
              <a:rPr lang="en-GB" sz="2800" dirty="0" smtClean="0">
                <a:solidFill>
                  <a:srgbClr val="FF0000"/>
                </a:solidFill>
                <a:latin typeface="Segoe Print" panose="02000600000000000000" pitchFamily="2" charset="0"/>
              </a:rPr>
              <a:t>Zachary</a:t>
            </a:r>
            <a:r>
              <a:rPr lang="en-GB" sz="2800" dirty="0" smtClean="0">
                <a:solidFill>
                  <a:srgbClr val="FF0000"/>
                </a:solidFill>
                <a:latin typeface="Segoe Print" panose="02000600000000000000" pitchFamily="2" charset="0"/>
              </a:rPr>
              <a:t>.</a:t>
            </a:r>
            <a:endParaRPr lang="en-GB" sz="2800" dirty="0">
              <a:solidFill>
                <a:srgbClr val="FF0000"/>
              </a:solidFill>
              <a:latin typeface="Segoe Print" panose="02000600000000000000" pitchFamily="2" charset="0"/>
            </a:endParaRPr>
          </a:p>
          <a:p>
            <a:endParaRPr lang="en-GB" sz="2800" dirty="0">
              <a:solidFill>
                <a:srgbClr val="FF0000"/>
              </a:solidFill>
            </a:endParaRPr>
          </a:p>
          <a:p>
            <a:pPr marL="0" indent="0">
              <a:buNone/>
            </a:pPr>
            <a:endParaRPr lang="en-GB" sz="2800" dirty="0">
              <a:solidFill>
                <a:srgbClr val="FF0000"/>
              </a:solidFill>
            </a:endParaRPr>
          </a:p>
          <a:p>
            <a:endParaRPr lang="en-GB" dirty="0"/>
          </a:p>
        </p:txBody>
      </p:sp>
    </p:spTree>
    <p:extLst>
      <p:ext uri="{BB962C8B-B14F-4D97-AF65-F5344CB8AC3E}">
        <p14:creationId xmlns:p14="http://schemas.microsoft.com/office/powerpoint/2010/main" val="3420395117"/>
      </p:ext>
    </p:extLst>
  </p:cSld>
  <p:clrMapOvr>
    <a:masterClrMapping/>
  </p:clrMapOvr>
  <p:transition spd="slow">
    <p:push dir="u"/>
  </p:transition>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98318" y="471056"/>
            <a:ext cx="8128000" cy="1343889"/>
          </a:xfrm>
        </p:spPr>
        <p:txBody>
          <a:bodyPr/>
          <a:lstStyle/>
          <a:p>
            <a:r>
              <a:rPr lang="en-GB" dirty="0">
                <a:solidFill>
                  <a:schemeClr val="tx1"/>
                </a:solidFill>
                <a:latin typeface="Segoe Print" panose="02000600000000000000" pitchFamily="2" charset="0"/>
              </a:rPr>
              <a:t>Rules for using inverted commas for speech</a:t>
            </a:r>
          </a:p>
        </p:txBody>
      </p:sp>
      <p:sp>
        <p:nvSpPr>
          <p:cNvPr id="3" name="Content Placeholder 2"/>
          <p:cNvSpPr>
            <a:spLocks noGrp="1"/>
          </p:cNvSpPr>
          <p:nvPr>
            <p:ph idx="1"/>
          </p:nvPr>
        </p:nvSpPr>
        <p:spPr>
          <a:xfrm>
            <a:off x="96982" y="1814946"/>
            <a:ext cx="8797636" cy="4340542"/>
          </a:xfrm>
        </p:spPr>
        <p:txBody>
          <a:bodyPr>
            <a:normAutofit fontScale="92500" lnSpcReduction="20000"/>
          </a:bodyPr>
          <a:lstStyle/>
          <a:p>
            <a:r>
              <a:rPr lang="en-GB" sz="2800" dirty="0">
                <a:solidFill>
                  <a:schemeClr val="tx1"/>
                </a:solidFill>
                <a:latin typeface="Segoe Print" panose="02000600000000000000" pitchFamily="2" charset="0"/>
              </a:rPr>
              <a:t>Inverted commas must only be placed around the actual spoken words. </a:t>
            </a:r>
          </a:p>
          <a:p>
            <a:r>
              <a:rPr lang="en-GB" sz="2800" dirty="0">
                <a:solidFill>
                  <a:schemeClr val="tx1"/>
                </a:solidFill>
                <a:latin typeface="Segoe Print" panose="02000600000000000000" pitchFamily="2" charset="0"/>
              </a:rPr>
              <a:t>Punctuation is required before the closing </a:t>
            </a:r>
            <a:r>
              <a:rPr lang="en-GB" sz="2800" dirty="0" smtClean="0">
                <a:solidFill>
                  <a:schemeClr val="tx1"/>
                </a:solidFill>
                <a:latin typeface="Segoe Print" panose="02000600000000000000" pitchFamily="2" charset="0"/>
              </a:rPr>
              <a:t>inverted comma</a:t>
            </a:r>
            <a:r>
              <a:rPr lang="en-GB" sz="2800" dirty="0" smtClean="0">
                <a:solidFill>
                  <a:schemeClr val="tx1"/>
                </a:solidFill>
                <a:latin typeface="Segoe Print" panose="02000600000000000000" pitchFamily="2" charset="0"/>
              </a:rPr>
              <a:t>.</a:t>
            </a:r>
            <a:endParaRPr lang="en-GB" sz="2800" dirty="0">
              <a:solidFill>
                <a:schemeClr val="tx1"/>
              </a:solidFill>
              <a:latin typeface="Segoe Print" panose="02000600000000000000" pitchFamily="2" charset="0"/>
            </a:endParaRPr>
          </a:p>
          <a:p>
            <a:endParaRPr lang="en-GB" sz="2800" dirty="0">
              <a:latin typeface="Segoe Print" panose="02000600000000000000" pitchFamily="2" charset="0"/>
            </a:endParaRPr>
          </a:p>
          <a:p>
            <a:r>
              <a:rPr lang="en-GB" sz="2800" dirty="0">
                <a:solidFill>
                  <a:srgbClr val="00B050"/>
                </a:solidFill>
                <a:latin typeface="Segoe Print" panose="02000600000000000000" pitchFamily="2" charset="0"/>
              </a:rPr>
              <a:t>Which one of these sentences is punctuated correctly? Discuss.</a:t>
            </a:r>
          </a:p>
          <a:p>
            <a:endParaRPr lang="en-GB" sz="2800" dirty="0">
              <a:solidFill>
                <a:srgbClr val="00B050"/>
              </a:solidFill>
              <a:latin typeface="Segoe Print" panose="02000600000000000000" pitchFamily="2" charset="0"/>
            </a:endParaRPr>
          </a:p>
          <a:p>
            <a:r>
              <a:rPr lang="en-GB" sz="2800" dirty="0">
                <a:solidFill>
                  <a:srgbClr val="FF0000"/>
                </a:solidFill>
                <a:latin typeface="Segoe Print" panose="02000600000000000000" pitchFamily="2" charset="0"/>
              </a:rPr>
              <a:t>1. “I am going to the </a:t>
            </a:r>
            <a:r>
              <a:rPr lang="en-GB" sz="2800" dirty="0" smtClean="0">
                <a:solidFill>
                  <a:srgbClr val="FF0000"/>
                </a:solidFill>
                <a:latin typeface="Segoe Print" panose="02000600000000000000" pitchFamily="2" charset="0"/>
              </a:rPr>
              <a:t>zoo</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today said </a:t>
            </a:r>
            <a:r>
              <a:rPr lang="en-GB" sz="2800" dirty="0" smtClean="0">
                <a:solidFill>
                  <a:srgbClr val="FF0000"/>
                </a:solidFill>
                <a:latin typeface="Segoe Print" panose="02000600000000000000" pitchFamily="2" charset="0"/>
              </a:rPr>
              <a:t>Ava</a:t>
            </a:r>
            <a:r>
              <a:rPr lang="en-GB" sz="2800" dirty="0" smtClean="0">
                <a:solidFill>
                  <a:srgbClr val="FF0000"/>
                </a:solidFill>
                <a:latin typeface="Segoe Print" panose="02000600000000000000" pitchFamily="2" charset="0"/>
              </a:rPr>
              <a:t>”</a:t>
            </a:r>
            <a:endParaRPr lang="en-GB" sz="2800" dirty="0">
              <a:solidFill>
                <a:srgbClr val="FF0000"/>
              </a:solidFill>
              <a:latin typeface="Segoe Print" panose="02000600000000000000" pitchFamily="2" charset="0"/>
            </a:endParaRPr>
          </a:p>
          <a:p>
            <a:r>
              <a:rPr lang="en-GB" sz="2800" dirty="0">
                <a:solidFill>
                  <a:srgbClr val="FF0000"/>
                </a:solidFill>
                <a:latin typeface="Segoe Print" panose="02000600000000000000" pitchFamily="2" charset="0"/>
              </a:rPr>
              <a:t>2. “I am going to the </a:t>
            </a:r>
            <a:r>
              <a:rPr lang="en-GB" sz="2800" dirty="0" smtClean="0">
                <a:solidFill>
                  <a:srgbClr val="FF0000"/>
                </a:solidFill>
                <a:latin typeface="Segoe Print" panose="02000600000000000000" pitchFamily="2" charset="0"/>
              </a:rPr>
              <a:t>zoo</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today” said </a:t>
            </a:r>
            <a:r>
              <a:rPr lang="en-GB" sz="2800" dirty="0" smtClean="0">
                <a:solidFill>
                  <a:srgbClr val="FF0000"/>
                </a:solidFill>
                <a:latin typeface="Segoe Print" panose="02000600000000000000" pitchFamily="2" charset="0"/>
              </a:rPr>
              <a:t>Ava</a:t>
            </a:r>
            <a:r>
              <a:rPr lang="en-GB" sz="2800" dirty="0" smtClean="0">
                <a:solidFill>
                  <a:srgbClr val="FF0000"/>
                </a:solidFill>
                <a:latin typeface="Segoe Print" panose="02000600000000000000" pitchFamily="2" charset="0"/>
              </a:rPr>
              <a:t>.</a:t>
            </a:r>
            <a:endParaRPr lang="en-GB" sz="2800" dirty="0">
              <a:solidFill>
                <a:srgbClr val="FF0000"/>
              </a:solidFill>
              <a:latin typeface="Segoe Print" panose="02000600000000000000" pitchFamily="2" charset="0"/>
            </a:endParaRPr>
          </a:p>
          <a:p>
            <a:r>
              <a:rPr lang="en-GB" sz="2800" dirty="0">
                <a:solidFill>
                  <a:srgbClr val="FF0000"/>
                </a:solidFill>
                <a:latin typeface="Segoe Print" panose="02000600000000000000" pitchFamily="2" charset="0"/>
              </a:rPr>
              <a:t>3. “I am going to the </a:t>
            </a:r>
            <a:r>
              <a:rPr lang="en-GB" sz="2800" dirty="0" smtClean="0">
                <a:solidFill>
                  <a:srgbClr val="FF0000"/>
                </a:solidFill>
                <a:latin typeface="Segoe Print" panose="02000600000000000000" pitchFamily="2" charset="0"/>
              </a:rPr>
              <a:t>zoo</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today,” said </a:t>
            </a:r>
            <a:r>
              <a:rPr lang="en-GB" sz="2800" dirty="0" smtClean="0">
                <a:solidFill>
                  <a:srgbClr val="FF0000"/>
                </a:solidFill>
                <a:latin typeface="Segoe Print" panose="02000600000000000000" pitchFamily="2" charset="0"/>
              </a:rPr>
              <a:t>Ava</a:t>
            </a:r>
            <a:r>
              <a:rPr lang="en-GB" sz="2800" dirty="0" smtClean="0">
                <a:solidFill>
                  <a:srgbClr val="FF0000"/>
                </a:solidFill>
                <a:latin typeface="Segoe Print" panose="02000600000000000000" pitchFamily="2" charset="0"/>
              </a:rPr>
              <a:t>. </a:t>
            </a:r>
            <a:endParaRPr lang="en-GB" sz="2800" dirty="0">
              <a:solidFill>
                <a:srgbClr val="FF0000"/>
              </a:solidFill>
              <a:latin typeface="Segoe Print" panose="02000600000000000000" pitchFamily="2" charset="0"/>
            </a:endParaRPr>
          </a:p>
          <a:p>
            <a:endParaRPr lang="en-GB" dirty="0"/>
          </a:p>
          <a:p>
            <a:endParaRPr lang="en-GB" dirty="0"/>
          </a:p>
        </p:txBody>
      </p:sp>
    </p:spTree>
    <p:extLst>
      <p:ext uri="{BB962C8B-B14F-4D97-AF65-F5344CB8AC3E}">
        <p14:creationId xmlns:p14="http://schemas.microsoft.com/office/powerpoint/2010/main" val="4117771305"/>
      </p:ext>
    </p:extLst>
  </p:cSld>
  <p:clrMapOvr>
    <a:masterClrMapping/>
  </p:clrMapOvr>
  <p:transition spd="slow">
    <p:push dir="u"/>
  </p:transition>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32064" y="535999"/>
            <a:ext cx="8128000" cy="1325563"/>
          </a:xfrm>
        </p:spPr>
        <p:txBody>
          <a:bodyPr/>
          <a:lstStyle/>
          <a:p>
            <a:r>
              <a:rPr lang="en-GB" dirty="0">
                <a:solidFill>
                  <a:schemeClr val="tx1"/>
                </a:solidFill>
                <a:latin typeface="Segoe Print" panose="02000600000000000000" pitchFamily="2" charset="0"/>
              </a:rPr>
              <a:t>Correct answer</a:t>
            </a:r>
          </a:p>
        </p:txBody>
      </p:sp>
      <p:sp>
        <p:nvSpPr>
          <p:cNvPr id="3" name="Content Placeholder 2"/>
          <p:cNvSpPr>
            <a:spLocks noGrp="1"/>
          </p:cNvSpPr>
          <p:nvPr>
            <p:ph idx="1"/>
          </p:nvPr>
        </p:nvSpPr>
        <p:spPr>
          <a:xfrm>
            <a:off x="508001" y="2784763"/>
            <a:ext cx="8151090" cy="3256599"/>
          </a:xfrm>
        </p:spPr>
        <p:txBody>
          <a:bodyPr/>
          <a:lstStyle/>
          <a:p>
            <a:r>
              <a:rPr lang="en-GB" sz="2800" dirty="0">
                <a:solidFill>
                  <a:srgbClr val="FF0000"/>
                </a:solidFill>
              </a:rPr>
              <a:t>3. </a:t>
            </a:r>
            <a:r>
              <a:rPr lang="en-GB" sz="2800" dirty="0">
                <a:solidFill>
                  <a:srgbClr val="FF0000"/>
                </a:solidFill>
                <a:latin typeface="Segoe Print" panose="02000600000000000000" pitchFamily="2" charset="0"/>
              </a:rPr>
              <a:t>“I am going to the </a:t>
            </a:r>
            <a:r>
              <a:rPr lang="en-GB" sz="2800" dirty="0" smtClean="0">
                <a:solidFill>
                  <a:srgbClr val="FF0000"/>
                </a:solidFill>
                <a:latin typeface="Segoe Print" panose="02000600000000000000" pitchFamily="2" charset="0"/>
              </a:rPr>
              <a:t>zoo</a:t>
            </a:r>
            <a:r>
              <a:rPr lang="en-GB" sz="2800" dirty="0" smtClean="0">
                <a:solidFill>
                  <a:srgbClr val="FF0000"/>
                </a:solidFill>
                <a:latin typeface="Segoe Print" panose="02000600000000000000" pitchFamily="2" charset="0"/>
              </a:rPr>
              <a:t> </a:t>
            </a:r>
            <a:r>
              <a:rPr lang="en-GB" sz="2800" dirty="0">
                <a:solidFill>
                  <a:srgbClr val="FF0000"/>
                </a:solidFill>
                <a:latin typeface="Segoe Print" panose="02000600000000000000" pitchFamily="2" charset="0"/>
              </a:rPr>
              <a:t>today,” said </a:t>
            </a:r>
            <a:r>
              <a:rPr lang="en-GB" sz="2800" dirty="0" smtClean="0">
                <a:solidFill>
                  <a:srgbClr val="FF0000"/>
                </a:solidFill>
                <a:latin typeface="Segoe Print" panose="02000600000000000000" pitchFamily="2" charset="0"/>
              </a:rPr>
              <a:t>Ava</a:t>
            </a:r>
            <a:r>
              <a:rPr lang="en-GB" sz="2800" dirty="0" smtClean="0">
                <a:solidFill>
                  <a:srgbClr val="FF0000"/>
                </a:solidFill>
                <a:latin typeface="Segoe Print" panose="02000600000000000000" pitchFamily="2" charset="0"/>
              </a:rPr>
              <a:t>. </a:t>
            </a:r>
            <a:endParaRPr lang="en-GB" sz="2800" dirty="0">
              <a:solidFill>
                <a:srgbClr val="FF0000"/>
              </a:solidFill>
              <a:latin typeface="Segoe Print" panose="02000600000000000000" pitchFamily="2" charset="0"/>
            </a:endParaRPr>
          </a:p>
          <a:p>
            <a:pPr marL="0" indent="0">
              <a:buNone/>
            </a:pPr>
            <a:endParaRPr lang="en-GB" sz="2800" dirty="0">
              <a:solidFill>
                <a:srgbClr val="FF0000"/>
              </a:solidFill>
            </a:endParaRPr>
          </a:p>
          <a:p>
            <a:endParaRPr lang="en-GB" sz="2800" dirty="0">
              <a:solidFill>
                <a:srgbClr val="FF0000"/>
              </a:solidFill>
            </a:endParaRPr>
          </a:p>
          <a:p>
            <a:pPr marL="0" indent="0">
              <a:buNone/>
            </a:pPr>
            <a:endParaRPr lang="en-GB" sz="2800" dirty="0">
              <a:solidFill>
                <a:srgbClr val="FF0000"/>
              </a:solidFill>
            </a:endParaRPr>
          </a:p>
          <a:p>
            <a:endParaRPr lang="en-GB" dirty="0"/>
          </a:p>
        </p:txBody>
      </p:sp>
    </p:spTree>
    <p:extLst>
      <p:ext uri="{BB962C8B-B14F-4D97-AF65-F5344CB8AC3E}">
        <p14:creationId xmlns:p14="http://schemas.microsoft.com/office/powerpoint/2010/main" val="3250206458"/>
      </p:ext>
    </p:extLst>
  </p:cSld>
  <p:clrMapOvr>
    <a:masterClrMapping/>
  </p:clrMapOvr>
  <p:transition spd="slow">
    <p:push dir="u"/>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9C305C21-637B-4346-A788-E6006DBB2067}"/>
              </a:ext>
            </a:extLst>
          </p:cNvPr>
          <p:cNvSpPr>
            <a:spLocks noGrp="1"/>
          </p:cNvSpPr>
          <p:nvPr>
            <p:ph type="title"/>
          </p:nvPr>
        </p:nvSpPr>
        <p:spPr>
          <a:xfrm>
            <a:off x="508001" y="609601"/>
            <a:ext cx="6447501" cy="874643"/>
          </a:xfrm>
        </p:spPr>
        <p:txBody>
          <a:bodyPr/>
          <a:lstStyle/>
          <a:p>
            <a:r>
              <a:rPr lang="en-GB" dirty="0">
                <a:solidFill>
                  <a:schemeClr val="tx1"/>
                </a:solidFill>
                <a:latin typeface="Segoe Print" panose="02000600000000000000" pitchFamily="2" charset="0"/>
              </a:rPr>
              <a:t>Setting Out Speech</a:t>
            </a:r>
          </a:p>
        </p:txBody>
      </p:sp>
      <p:sp>
        <p:nvSpPr>
          <p:cNvPr id="3" name="Content Placeholder 2">
            <a:extLst>
              <a:ext uri="{FF2B5EF4-FFF2-40B4-BE49-F238E27FC236}">
                <a16:creationId xmlns:a16="http://schemas.microsoft.com/office/drawing/2014/main" xmlns="" id="{381D5A9E-DDC8-43D1-A15D-3733CC4E19B4}"/>
              </a:ext>
            </a:extLst>
          </p:cNvPr>
          <p:cNvSpPr>
            <a:spLocks noGrp="1"/>
          </p:cNvSpPr>
          <p:nvPr>
            <p:ph idx="1"/>
          </p:nvPr>
        </p:nvSpPr>
        <p:spPr>
          <a:xfrm>
            <a:off x="221673" y="1603999"/>
            <a:ext cx="8634093" cy="4935346"/>
          </a:xfrm>
        </p:spPr>
        <p:txBody>
          <a:bodyPr/>
          <a:lstStyle/>
          <a:p>
            <a:r>
              <a:rPr lang="en-GB" sz="3200" dirty="0">
                <a:solidFill>
                  <a:schemeClr val="tx1"/>
                </a:solidFill>
                <a:latin typeface="Segoe Print" panose="02000600000000000000" pitchFamily="2" charset="0"/>
              </a:rPr>
              <a:t>It is important to identify who is talking. This can be done before or after the spoken words.</a:t>
            </a:r>
          </a:p>
          <a:p>
            <a:endParaRPr lang="en-GB" sz="3200" dirty="0">
              <a:solidFill>
                <a:srgbClr val="002060"/>
              </a:solidFill>
              <a:latin typeface="Segoe Print" panose="02000600000000000000" pitchFamily="2" charset="0"/>
            </a:endParaRPr>
          </a:p>
          <a:p>
            <a:pPr>
              <a:buAutoNum type="arabicPeriod"/>
            </a:pPr>
            <a:r>
              <a:rPr lang="en-GB" sz="3200" dirty="0">
                <a:solidFill>
                  <a:srgbClr val="002060"/>
                </a:solidFill>
                <a:latin typeface="Segoe Print" panose="02000600000000000000" pitchFamily="2" charset="0"/>
              </a:rPr>
              <a:t>“We need to </a:t>
            </a:r>
            <a:r>
              <a:rPr lang="en-GB" sz="3200" dirty="0" smtClean="0">
                <a:solidFill>
                  <a:srgbClr val="002060"/>
                </a:solidFill>
                <a:latin typeface="Segoe Print" panose="02000600000000000000" pitchFamily="2" charset="0"/>
              </a:rPr>
              <a:t>go</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now!” said </a:t>
            </a:r>
            <a:r>
              <a:rPr lang="en-GB" sz="3200" dirty="0" smtClean="0">
                <a:solidFill>
                  <a:srgbClr val="002060"/>
                </a:solidFill>
                <a:latin typeface="Segoe Print" panose="02000600000000000000" pitchFamily="2" charset="0"/>
              </a:rPr>
              <a:t>Maisy</a:t>
            </a:r>
            <a:r>
              <a:rPr lang="en-GB" sz="3200" dirty="0" smtClean="0">
                <a:solidFill>
                  <a:srgbClr val="002060"/>
                </a:solidFill>
                <a:latin typeface="Segoe Print" panose="02000600000000000000" pitchFamily="2" charset="0"/>
              </a:rPr>
              <a:t>.</a:t>
            </a:r>
            <a:endParaRPr lang="en-GB" sz="3200" dirty="0">
              <a:solidFill>
                <a:srgbClr val="002060"/>
              </a:solidFill>
              <a:latin typeface="Segoe Print" panose="02000600000000000000" pitchFamily="2" charset="0"/>
            </a:endParaRPr>
          </a:p>
          <a:p>
            <a:pPr>
              <a:buAutoNum type="arabicPeriod"/>
            </a:pPr>
            <a:r>
              <a:rPr lang="en-GB" sz="3200" dirty="0" smtClean="0">
                <a:solidFill>
                  <a:srgbClr val="002060"/>
                </a:solidFill>
                <a:latin typeface="Segoe Print" panose="02000600000000000000" pitchFamily="2" charset="0"/>
              </a:rPr>
              <a:t>Maisy</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said, “We need to </a:t>
            </a:r>
            <a:r>
              <a:rPr lang="en-GB" sz="3200" dirty="0" smtClean="0">
                <a:solidFill>
                  <a:srgbClr val="002060"/>
                </a:solidFill>
                <a:latin typeface="Segoe Print" panose="02000600000000000000" pitchFamily="2" charset="0"/>
              </a:rPr>
              <a:t>go</a:t>
            </a:r>
            <a:r>
              <a:rPr lang="en-GB" sz="3200" dirty="0" smtClean="0">
                <a:solidFill>
                  <a:srgbClr val="002060"/>
                </a:solidFill>
                <a:latin typeface="Segoe Print" panose="02000600000000000000" pitchFamily="2" charset="0"/>
              </a:rPr>
              <a:t> </a:t>
            </a:r>
            <a:r>
              <a:rPr lang="en-GB" sz="3200" dirty="0">
                <a:solidFill>
                  <a:srgbClr val="002060"/>
                </a:solidFill>
                <a:latin typeface="Segoe Print" panose="02000600000000000000" pitchFamily="2" charset="0"/>
              </a:rPr>
              <a:t>now!”</a:t>
            </a:r>
          </a:p>
          <a:p>
            <a:endParaRPr lang="en-GB" sz="3200" dirty="0">
              <a:latin typeface="Segoe Print" panose="02000600000000000000" pitchFamily="2" charset="0"/>
            </a:endParaRPr>
          </a:p>
          <a:p>
            <a:r>
              <a:rPr lang="en-GB" sz="3200" dirty="0">
                <a:solidFill>
                  <a:schemeClr val="tx1"/>
                </a:solidFill>
                <a:latin typeface="Segoe Print" panose="02000600000000000000" pitchFamily="2" charset="0"/>
              </a:rPr>
              <a:t>Discuss the differences between the punctuation used in both of the sentences above.</a:t>
            </a:r>
          </a:p>
          <a:p>
            <a:endParaRPr lang="en-GB" dirty="0"/>
          </a:p>
          <a:p>
            <a:pPr marL="0" indent="0">
              <a:buNone/>
            </a:pPr>
            <a:endParaRPr lang="en-GB" dirty="0"/>
          </a:p>
        </p:txBody>
      </p:sp>
    </p:spTree>
    <p:extLst>
      <p:ext uri="{BB962C8B-B14F-4D97-AF65-F5344CB8AC3E}">
        <p14:creationId xmlns:p14="http://schemas.microsoft.com/office/powerpoint/2010/main" val="1068683358"/>
      </p:ext>
    </p:extLst>
  </p:cSld>
  <p:clrMapOvr>
    <a:masterClrMapping/>
  </p:clrMapOvr>
  <p:transition spd="slow">
    <p:push dir="u"/>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5CE074-AC14-4D2B-AA96-F6D12FA0B1A0}"/>
              </a:ext>
            </a:extLst>
          </p:cNvPr>
          <p:cNvSpPr>
            <a:spLocks noGrp="1"/>
          </p:cNvSpPr>
          <p:nvPr>
            <p:ph type="title"/>
          </p:nvPr>
        </p:nvSpPr>
        <p:spPr>
          <a:xfrm>
            <a:off x="259773" y="965490"/>
            <a:ext cx="8128000" cy="877165"/>
          </a:xfrm>
        </p:spPr>
        <p:txBody>
          <a:bodyPr>
            <a:normAutofit fontScale="90000"/>
          </a:bodyPr>
          <a:lstStyle/>
          <a:p>
            <a:r>
              <a:rPr lang="en-GB" sz="3600" dirty="0">
                <a:solidFill>
                  <a:schemeClr val="tx1"/>
                </a:solidFill>
                <a:latin typeface="Segoe Print" panose="02000600000000000000" pitchFamily="2" charset="0"/>
              </a:rPr>
              <a:t>Setting Out Speech </a:t>
            </a:r>
            <a:r>
              <a:rPr lang="en-GB" dirty="0"/>
              <a:t/>
            </a:r>
            <a:br>
              <a:rPr lang="en-GB" dirty="0"/>
            </a:br>
            <a:endParaRPr lang="en-GB" dirty="0"/>
          </a:p>
        </p:txBody>
      </p:sp>
      <p:sp>
        <p:nvSpPr>
          <p:cNvPr id="3" name="Content Placeholder 2">
            <a:extLst>
              <a:ext uri="{FF2B5EF4-FFF2-40B4-BE49-F238E27FC236}">
                <a16:creationId xmlns:a16="http://schemas.microsoft.com/office/drawing/2014/main" xmlns="" id="{FF3C2207-0ADF-4DE1-B4AC-65CBF3604A7C}"/>
              </a:ext>
            </a:extLst>
          </p:cNvPr>
          <p:cNvSpPr>
            <a:spLocks noGrp="1"/>
          </p:cNvSpPr>
          <p:nvPr>
            <p:ph idx="1"/>
          </p:nvPr>
        </p:nvSpPr>
        <p:spPr>
          <a:xfrm>
            <a:off x="398670" y="1371600"/>
            <a:ext cx="8367643" cy="5195455"/>
          </a:xfrm>
        </p:spPr>
        <p:txBody>
          <a:bodyPr>
            <a:normAutofit fontScale="92500" lnSpcReduction="20000"/>
          </a:bodyPr>
          <a:lstStyle/>
          <a:p>
            <a:r>
              <a:rPr lang="en-GB" sz="2400" dirty="0">
                <a:solidFill>
                  <a:schemeClr val="tx1"/>
                </a:solidFill>
                <a:latin typeface="Segoe Print" panose="02000600000000000000" pitchFamily="2" charset="0"/>
              </a:rPr>
              <a:t>Remember a comma is usually needed before the first </a:t>
            </a:r>
            <a:r>
              <a:rPr lang="en-GB" sz="2400" dirty="0" smtClean="0">
                <a:solidFill>
                  <a:schemeClr val="tx1"/>
                </a:solidFill>
                <a:latin typeface="Segoe Print" panose="02000600000000000000" pitchFamily="2" charset="0"/>
              </a:rPr>
              <a:t>inverted comma</a:t>
            </a:r>
            <a:r>
              <a:rPr lang="en-GB" sz="2400" dirty="0" smtClean="0">
                <a:solidFill>
                  <a:schemeClr val="tx1"/>
                </a:solidFill>
                <a:latin typeface="Segoe Print" panose="02000600000000000000" pitchFamily="2" charset="0"/>
              </a:rPr>
              <a:t> </a:t>
            </a:r>
            <a:r>
              <a:rPr lang="en-GB" sz="2400" dirty="0">
                <a:solidFill>
                  <a:schemeClr val="tx1"/>
                </a:solidFill>
                <a:latin typeface="Segoe Print" panose="02000600000000000000" pitchFamily="2" charset="0"/>
              </a:rPr>
              <a:t>when we identify who is talking before the spoken words. </a:t>
            </a:r>
          </a:p>
          <a:p>
            <a:endParaRPr lang="en-GB" sz="2400" dirty="0">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The </a:t>
            </a:r>
            <a:r>
              <a:rPr lang="en-GB" sz="2400" dirty="0" smtClean="0">
                <a:solidFill>
                  <a:srgbClr val="FF0000"/>
                </a:solidFill>
                <a:latin typeface="Segoe Print" panose="02000600000000000000" pitchFamily="2" charset="0"/>
              </a:rPr>
              <a:t>grumpy</a:t>
            </a:r>
            <a:r>
              <a:rPr lang="en-GB" sz="2400" dirty="0" smtClean="0">
                <a:solidFill>
                  <a:srgbClr val="FF0000"/>
                </a:solidFill>
                <a:latin typeface="Segoe Print" panose="02000600000000000000" pitchFamily="2" charset="0"/>
              </a:rPr>
              <a:t> man </a:t>
            </a:r>
            <a:r>
              <a:rPr lang="en-GB" sz="2400" dirty="0">
                <a:solidFill>
                  <a:srgbClr val="FF0000"/>
                </a:solidFill>
                <a:latin typeface="Segoe Print" panose="02000600000000000000" pitchFamily="2" charset="0"/>
              </a:rPr>
              <a:t>yelled, “Get out of my garden!’</a:t>
            </a:r>
          </a:p>
          <a:p>
            <a:pPr marL="0" indent="0">
              <a:buNone/>
            </a:pPr>
            <a:r>
              <a:rPr lang="en-GB" sz="2400" dirty="0">
                <a:solidFill>
                  <a:srgbClr val="FF0000"/>
                </a:solidFill>
                <a:latin typeface="Segoe Print" panose="02000600000000000000" pitchFamily="2" charset="0"/>
              </a:rPr>
              <a:t>The </a:t>
            </a:r>
            <a:r>
              <a:rPr lang="en-GB" sz="2400" dirty="0" smtClean="0">
                <a:solidFill>
                  <a:srgbClr val="FF0000"/>
                </a:solidFill>
                <a:latin typeface="Segoe Print" panose="02000600000000000000" pitchFamily="2" charset="0"/>
              </a:rPr>
              <a:t>girl</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explained, “I’ve just come to get my </a:t>
            </a:r>
            <a:r>
              <a:rPr lang="en-GB" sz="2400" dirty="0" smtClean="0">
                <a:solidFill>
                  <a:srgbClr val="FF0000"/>
                </a:solidFill>
                <a:latin typeface="Segoe Print" panose="02000600000000000000" pitchFamily="2" charset="0"/>
              </a:rPr>
              <a:t>ball</a:t>
            </a:r>
            <a:r>
              <a:rPr lang="en-GB" sz="2400" dirty="0">
                <a:solidFill>
                  <a:srgbClr val="FF0000"/>
                </a:solidFill>
                <a:latin typeface="Segoe Print" panose="02000600000000000000" pitchFamily="2" charset="0"/>
              </a:rPr>
              <a:t>.”</a:t>
            </a:r>
          </a:p>
          <a:p>
            <a:pPr marL="0" indent="0">
              <a:buNone/>
            </a:pPr>
            <a:endParaRPr lang="en-GB" sz="2400" dirty="0">
              <a:latin typeface="Segoe Print" panose="02000600000000000000" pitchFamily="2" charset="0"/>
            </a:endParaRPr>
          </a:p>
          <a:p>
            <a:r>
              <a:rPr lang="en-GB" sz="2400" dirty="0">
                <a:solidFill>
                  <a:schemeClr val="tx1"/>
                </a:solidFill>
                <a:latin typeface="Segoe Print" panose="02000600000000000000" pitchFamily="2" charset="0"/>
              </a:rPr>
              <a:t>In newspaper reports colons are often used after stating who is responsible for a quote before the actual spoken words. </a:t>
            </a:r>
          </a:p>
          <a:p>
            <a:pPr marL="0" indent="0">
              <a:buNone/>
            </a:pPr>
            <a:endParaRPr lang="en-GB" sz="2400" dirty="0">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A local man said: ‘The </a:t>
            </a:r>
            <a:r>
              <a:rPr lang="en-GB" sz="2400" dirty="0" smtClean="0">
                <a:solidFill>
                  <a:srgbClr val="FF0000"/>
                </a:solidFill>
                <a:latin typeface="Segoe Print" panose="02000600000000000000" pitchFamily="2" charset="0"/>
              </a:rPr>
              <a:t>wind</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caused lots of damage. A tree fell onto </a:t>
            </a:r>
            <a:r>
              <a:rPr lang="en-GB" sz="2400" dirty="0" smtClean="0">
                <a:solidFill>
                  <a:srgbClr val="FF0000"/>
                </a:solidFill>
                <a:latin typeface="Segoe Print" panose="02000600000000000000" pitchFamily="2" charset="0"/>
              </a:rPr>
              <a:t>the road</a:t>
            </a:r>
            <a:r>
              <a:rPr lang="en-GB" sz="2400" dirty="0" smtClean="0">
                <a:solidFill>
                  <a:srgbClr val="FF0000"/>
                </a:solidFill>
                <a:latin typeface="Segoe Print" panose="02000600000000000000" pitchFamily="2" charset="0"/>
              </a:rPr>
              <a:t>.’</a:t>
            </a:r>
            <a:endParaRPr lang="en-GB" sz="2400" dirty="0">
              <a:solidFill>
                <a:srgbClr val="FF0000"/>
              </a:solidFill>
              <a:latin typeface="Segoe Print" panose="02000600000000000000" pitchFamily="2" charset="0"/>
            </a:endParaRPr>
          </a:p>
          <a:p>
            <a:pPr marL="0" indent="0">
              <a:buNone/>
            </a:pPr>
            <a:r>
              <a:rPr lang="en-GB" sz="2400" dirty="0">
                <a:solidFill>
                  <a:srgbClr val="FF0000"/>
                </a:solidFill>
                <a:latin typeface="Segoe Print" panose="02000600000000000000" pitchFamily="2" charset="0"/>
              </a:rPr>
              <a:t>Local MP </a:t>
            </a:r>
            <a:r>
              <a:rPr lang="en-GB" sz="2400" dirty="0" smtClean="0">
                <a:solidFill>
                  <a:srgbClr val="FF0000"/>
                </a:solidFill>
                <a:latin typeface="Segoe Print" panose="02000600000000000000" pitchFamily="2" charset="0"/>
              </a:rPr>
              <a:t>Georgina</a:t>
            </a:r>
            <a:r>
              <a:rPr lang="en-GB" sz="2400" dirty="0" smtClean="0">
                <a:solidFill>
                  <a:srgbClr val="FF0000"/>
                </a:solidFill>
                <a:latin typeface="Segoe Print" panose="02000600000000000000" pitchFamily="2" charset="0"/>
              </a:rPr>
              <a:t> Smith </a:t>
            </a:r>
            <a:r>
              <a:rPr lang="en-GB" sz="2400" dirty="0">
                <a:solidFill>
                  <a:srgbClr val="FF0000"/>
                </a:solidFill>
                <a:latin typeface="Segoe Print" panose="02000600000000000000" pitchFamily="2" charset="0"/>
              </a:rPr>
              <a:t>said: </a:t>
            </a:r>
            <a:r>
              <a:rPr lang="en-GB" sz="2400" dirty="0" smtClean="0">
                <a:solidFill>
                  <a:srgbClr val="FF0000"/>
                </a:solidFill>
                <a:latin typeface="Segoe Print" panose="02000600000000000000" pitchFamily="2" charset="0"/>
              </a:rPr>
              <a:t>‘Dangerous parking </a:t>
            </a:r>
            <a:r>
              <a:rPr lang="en-GB" sz="2400" dirty="0">
                <a:solidFill>
                  <a:srgbClr val="FF0000"/>
                </a:solidFill>
                <a:latin typeface="Segoe Print" panose="02000600000000000000" pitchFamily="2" charset="0"/>
              </a:rPr>
              <a:t>is a constant problem </a:t>
            </a:r>
            <a:r>
              <a:rPr lang="en-GB" sz="2400" dirty="0" smtClean="0">
                <a:solidFill>
                  <a:srgbClr val="FF0000"/>
                </a:solidFill>
                <a:latin typeface="Segoe Print" panose="02000600000000000000" pitchFamily="2" charset="0"/>
              </a:rPr>
              <a:t>around schools</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On-the- spot fines for people </a:t>
            </a:r>
            <a:r>
              <a:rPr lang="en-GB" sz="2400" dirty="0" smtClean="0">
                <a:solidFill>
                  <a:srgbClr val="FF0000"/>
                </a:solidFill>
                <a:latin typeface="Segoe Print" panose="02000600000000000000" pitchFamily="2" charset="0"/>
              </a:rPr>
              <a:t>parking badly</a:t>
            </a:r>
            <a:r>
              <a:rPr lang="en-GB" sz="2400" dirty="0" smtClean="0">
                <a:solidFill>
                  <a:srgbClr val="FF0000"/>
                </a:solidFill>
                <a:latin typeface="Segoe Print" panose="02000600000000000000" pitchFamily="2" charset="0"/>
              </a:rPr>
              <a:t> </a:t>
            </a:r>
            <a:r>
              <a:rPr lang="en-GB" sz="2400" dirty="0">
                <a:solidFill>
                  <a:srgbClr val="FF0000"/>
                </a:solidFill>
                <a:latin typeface="Segoe Print" panose="02000600000000000000" pitchFamily="2" charset="0"/>
              </a:rPr>
              <a:t>are appropriate.’</a:t>
            </a:r>
          </a:p>
          <a:p>
            <a:pPr marL="0" indent="0">
              <a:buNone/>
            </a:pPr>
            <a:endParaRPr lang="en-GB" dirty="0"/>
          </a:p>
          <a:p>
            <a:pPr marL="0" indent="0">
              <a:buNone/>
            </a:pPr>
            <a:endParaRPr lang="en-GB" dirty="0"/>
          </a:p>
          <a:p>
            <a:pPr marL="0" indent="0">
              <a:buNone/>
            </a:pPr>
            <a:endParaRPr lang="en-GB" dirty="0"/>
          </a:p>
        </p:txBody>
      </p:sp>
    </p:spTree>
    <p:extLst>
      <p:ext uri="{BB962C8B-B14F-4D97-AF65-F5344CB8AC3E}">
        <p14:creationId xmlns:p14="http://schemas.microsoft.com/office/powerpoint/2010/main" val="8351822"/>
      </p:ext>
    </p:extLst>
  </p:cSld>
  <p:clrMapOvr>
    <a:masterClrMapping/>
  </p:clrMapOvr>
  <p:transition spd="slow">
    <p:push dir="u"/>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A074477-ED6D-4C9D-8428-A9103F4DA136}"/>
              </a:ext>
            </a:extLst>
          </p:cNvPr>
          <p:cNvSpPr>
            <a:spLocks noGrp="1"/>
          </p:cNvSpPr>
          <p:nvPr>
            <p:ph type="title"/>
          </p:nvPr>
        </p:nvSpPr>
        <p:spPr>
          <a:xfrm>
            <a:off x="287481" y="632980"/>
            <a:ext cx="8128000" cy="1325563"/>
          </a:xfrm>
        </p:spPr>
        <p:txBody>
          <a:bodyPr/>
          <a:lstStyle/>
          <a:p>
            <a:r>
              <a:rPr lang="en-GB" dirty="0">
                <a:latin typeface="Segoe Print" panose="02000600000000000000" pitchFamily="2" charset="0"/>
              </a:rPr>
              <a:t>Setting out Speech</a:t>
            </a:r>
          </a:p>
        </p:txBody>
      </p:sp>
      <p:sp>
        <p:nvSpPr>
          <p:cNvPr id="3" name="Content Placeholder 2">
            <a:extLst>
              <a:ext uri="{FF2B5EF4-FFF2-40B4-BE49-F238E27FC236}">
                <a16:creationId xmlns:a16="http://schemas.microsoft.com/office/drawing/2014/main" xmlns="" id="{A02FAAEC-DF14-4AED-BC2F-118E96757F46}"/>
              </a:ext>
            </a:extLst>
          </p:cNvPr>
          <p:cNvSpPr>
            <a:spLocks noGrp="1"/>
          </p:cNvSpPr>
          <p:nvPr>
            <p:ph idx="1"/>
          </p:nvPr>
        </p:nvSpPr>
        <p:spPr>
          <a:xfrm>
            <a:off x="508000" y="1626034"/>
            <a:ext cx="7652026" cy="1748298"/>
          </a:xfrm>
        </p:spPr>
        <p:txBody>
          <a:bodyPr/>
          <a:lstStyle/>
          <a:p>
            <a:pPr marL="0" indent="0">
              <a:buNone/>
            </a:pPr>
            <a:r>
              <a:rPr lang="en-GB" dirty="0">
                <a:solidFill>
                  <a:schemeClr val="tx1"/>
                </a:solidFill>
                <a:latin typeface="Segoe Print" panose="02000600000000000000" pitchFamily="2" charset="0"/>
              </a:rPr>
              <a:t>Sometimes writers identify who is talking in the middle of spoken sentences. Each separate sentence needs to punctuated correctly.</a:t>
            </a:r>
          </a:p>
          <a:p>
            <a:endParaRPr lang="en-GB" dirty="0">
              <a:latin typeface="Segoe Print" panose="02000600000000000000" pitchFamily="2" charset="0"/>
            </a:endParaRPr>
          </a:p>
          <a:p>
            <a:pPr marL="0" indent="0">
              <a:buNone/>
            </a:pPr>
            <a:r>
              <a:rPr lang="en-GB" dirty="0">
                <a:solidFill>
                  <a:srgbClr val="FF0000"/>
                </a:solidFill>
                <a:latin typeface="Segoe Print" panose="02000600000000000000" pitchFamily="2" charset="0"/>
              </a:rPr>
              <a:t>“Please line up </a:t>
            </a:r>
            <a:r>
              <a:rPr lang="en-GB" dirty="0" smtClean="0">
                <a:solidFill>
                  <a:srgbClr val="FF0000"/>
                </a:solidFill>
                <a:latin typeface="Segoe Print" panose="02000600000000000000" pitchFamily="2" charset="0"/>
              </a:rPr>
              <a:t>quietly</a:t>
            </a:r>
            <a:r>
              <a:rPr lang="en-GB" dirty="0" smtClean="0">
                <a:solidFill>
                  <a:srgbClr val="FF0000"/>
                </a:solidFill>
                <a:latin typeface="Segoe Print" panose="02000600000000000000" pitchFamily="2" charset="0"/>
              </a:rPr>
              <a:t>,” </a:t>
            </a:r>
            <a:r>
              <a:rPr lang="en-GB" dirty="0">
                <a:solidFill>
                  <a:srgbClr val="FF0000"/>
                </a:solidFill>
                <a:latin typeface="Segoe Print" panose="02000600000000000000" pitchFamily="2" charset="0"/>
              </a:rPr>
              <a:t>instructed </a:t>
            </a:r>
            <a:r>
              <a:rPr lang="en-GB" dirty="0" smtClean="0">
                <a:solidFill>
                  <a:srgbClr val="FF0000"/>
                </a:solidFill>
                <a:latin typeface="Segoe Print" panose="02000600000000000000" pitchFamily="2" charset="0"/>
              </a:rPr>
              <a:t>Mr Roberts. “</a:t>
            </a:r>
            <a:r>
              <a:rPr lang="en-GB" dirty="0" smtClean="0">
                <a:solidFill>
                  <a:srgbClr val="FF0000"/>
                </a:solidFill>
                <a:latin typeface="Segoe Print" panose="02000600000000000000" pitchFamily="2" charset="0"/>
              </a:rPr>
              <a:t>Andrew</a:t>
            </a:r>
            <a:r>
              <a:rPr lang="en-GB" dirty="0" smtClean="0">
                <a:solidFill>
                  <a:srgbClr val="FF0000"/>
                </a:solidFill>
                <a:latin typeface="Segoe Print" panose="02000600000000000000" pitchFamily="2" charset="0"/>
              </a:rPr>
              <a:t> </a:t>
            </a:r>
            <a:r>
              <a:rPr lang="en-GB" dirty="0">
                <a:solidFill>
                  <a:srgbClr val="FF0000"/>
                </a:solidFill>
                <a:latin typeface="Segoe Print" panose="02000600000000000000" pitchFamily="2" charset="0"/>
              </a:rPr>
              <a:t>– please </a:t>
            </a:r>
            <a:r>
              <a:rPr lang="en-GB" dirty="0" smtClean="0">
                <a:solidFill>
                  <a:srgbClr val="FF0000"/>
                </a:solidFill>
                <a:latin typeface="Segoe Print" panose="02000600000000000000" pitchFamily="2" charset="0"/>
              </a:rPr>
              <a:t>come</a:t>
            </a:r>
            <a:r>
              <a:rPr lang="en-GB" dirty="0" smtClean="0">
                <a:solidFill>
                  <a:srgbClr val="FF0000"/>
                </a:solidFill>
                <a:latin typeface="Segoe Print" panose="02000600000000000000" pitchFamily="2" charset="0"/>
              </a:rPr>
              <a:t> </a:t>
            </a:r>
            <a:r>
              <a:rPr lang="en-GB" dirty="0">
                <a:solidFill>
                  <a:srgbClr val="FF0000"/>
                </a:solidFill>
                <a:latin typeface="Segoe Print" panose="02000600000000000000" pitchFamily="2" charset="0"/>
              </a:rPr>
              <a:t>to the </a:t>
            </a:r>
            <a:r>
              <a:rPr lang="en-GB" dirty="0" smtClean="0">
                <a:solidFill>
                  <a:srgbClr val="FF0000"/>
                </a:solidFill>
                <a:latin typeface="Segoe Print" panose="02000600000000000000" pitchFamily="2" charset="0"/>
              </a:rPr>
              <a:t>front</a:t>
            </a:r>
            <a:r>
              <a:rPr lang="en-GB" dirty="0" smtClean="0">
                <a:solidFill>
                  <a:srgbClr val="FF0000"/>
                </a:solidFill>
                <a:latin typeface="Segoe Print" panose="02000600000000000000" pitchFamily="2" charset="0"/>
              </a:rPr>
              <a:t> </a:t>
            </a:r>
            <a:r>
              <a:rPr lang="en-GB" dirty="0">
                <a:solidFill>
                  <a:srgbClr val="FF0000"/>
                </a:solidFill>
                <a:latin typeface="Segoe Print" panose="02000600000000000000" pitchFamily="2" charset="0"/>
              </a:rPr>
              <a:t>of the line.”</a:t>
            </a:r>
          </a:p>
          <a:p>
            <a:pPr marL="0" indent="0">
              <a:buNone/>
            </a:pPr>
            <a:endParaRPr lang="en-GB" dirty="0">
              <a:solidFill>
                <a:srgbClr val="FF0000"/>
              </a:solidFill>
              <a:latin typeface="Segoe Print" panose="02000600000000000000" pitchFamily="2" charset="0"/>
            </a:endParaRPr>
          </a:p>
          <a:p>
            <a:pPr marL="0" indent="0">
              <a:buNone/>
            </a:pPr>
            <a:r>
              <a:rPr lang="en-GB" dirty="0">
                <a:solidFill>
                  <a:srgbClr val="002060"/>
                </a:solidFill>
                <a:latin typeface="Segoe Print" panose="02000600000000000000" pitchFamily="2" charset="0"/>
              </a:rPr>
              <a:t>Discuss – How many sentences does this unit of speech contain?</a:t>
            </a:r>
          </a:p>
          <a:p>
            <a:endParaRPr lang="en-GB" dirty="0"/>
          </a:p>
        </p:txBody>
      </p:sp>
    </p:spTree>
    <p:extLst>
      <p:ext uri="{BB962C8B-B14F-4D97-AF65-F5344CB8AC3E}">
        <p14:creationId xmlns:p14="http://schemas.microsoft.com/office/powerpoint/2010/main" val="1215428346"/>
      </p:ext>
    </p:extLst>
  </p:cSld>
  <p:clrMapOvr>
    <a:masterClrMapping/>
  </p:clrMapOvr>
  <p:transition spd="slow">
    <p:push dir="u"/>
  </p:transition>
</p:sld>
</file>

<file path=ppt/theme/theme1.xml><?xml version="1.0" encoding="utf-8"?>
<a:theme xmlns:a="http://schemas.openxmlformats.org/drawingml/2006/main" name="Title slid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Presentation1" id="{A91D87DC-CC0A-A447-94FA-001A51193FBB}" vid="{CC5ADD21-0F54-224E-99B0-3A90D3AF798C}"/>
    </a:ext>
  </a:extLst>
</a:theme>
</file>

<file path=ppt/theme/theme2.xml><?xml version="1.0" encoding="utf-8"?>
<a:theme xmlns:a="http://schemas.openxmlformats.org/drawingml/2006/main" name="Slides">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Xavier presentation</Template>
  <TotalTime>834</TotalTime>
  <Words>940</Words>
  <Application>Microsoft Office PowerPoint</Application>
  <PresentationFormat>On-screen Show (4:3)</PresentationFormat>
  <Paragraphs>105</Paragraphs>
  <Slides>14</Slides>
  <Notes>1</Notes>
  <HiddenSlides>0</HiddenSlides>
  <MMClips>0</MMClips>
  <ScaleCrop>false</ScaleCrop>
  <HeadingPairs>
    <vt:vector size="4" baseType="variant">
      <vt:variant>
        <vt:lpstr>Theme</vt:lpstr>
      </vt:variant>
      <vt:variant>
        <vt:i4>2</vt:i4>
      </vt:variant>
      <vt:variant>
        <vt:lpstr>Slide Titles</vt:lpstr>
      </vt:variant>
      <vt:variant>
        <vt:i4>14</vt:i4>
      </vt:variant>
    </vt:vector>
  </HeadingPairs>
  <TitlesOfParts>
    <vt:vector size="16" baseType="lpstr">
      <vt:lpstr>Title slide</vt:lpstr>
      <vt:lpstr>Slides</vt:lpstr>
      <vt:lpstr>Year 4 SPAG</vt:lpstr>
      <vt:lpstr>Using Inverted Commas to Show Direct Speech</vt:lpstr>
      <vt:lpstr>Rules for using inverted commas for speech</vt:lpstr>
      <vt:lpstr>Correct answer</vt:lpstr>
      <vt:lpstr>Rules for using inverted commas for speech</vt:lpstr>
      <vt:lpstr>Correct answer</vt:lpstr>
      <vt:lpstr>Setting Out Speech</vt:lpstr>
      <vt:lpstr>Setting Out Speech  </vt:lpstr>
      <vt:lpstr>Setting out Speech</vt:lpstr>
      <vt:lpstr>Have a go!</vt:lpstr>
      <vt:lpstr>Were you right?</vt:lpstr>
      <vt:lpstr>Have a go!</vt:lpstr>
      <vt:lpstr>How did you do? Are there any improvements you could make?</vt:lpstr>
      <vt:lpstr>Reflection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 Torlop</dc:creator>
  <cp:lastModifiedBy>visitor</cp:lastModifiedBy>
  <cp:revision>81</cp:revision>
  <dcterms:created xsi:type="dcterms:W3CDTF">2017-06-27T15:09:43Z</dcterms:created>
  <dcterms:modified xsi:type="dcterms:W3CDTF">2018-01-22T12:19:40Z</dcterms:modified>
</cp:coreProperties>
</file>