
<file path=[Content_Types].xml><?xml version="1.0" encoding="utf-8"?>
<Types xmlns="http://schemas.openxmlformats.org/package/2006/content-types">
  <Default Extension="gif&amp;ehk=" ContentType="image/gif"/>
  <Default Extension="png&amp;ehk=JvJhB47ibvCzI4wurvImzg&amp;r=0&amp;pid=OfficeInsert" ContentType="image/png"/>
  <Default Extension="emf" ContentType="image/x-emf"/>
  <Default Extension="png&amp;ehk=m5mUoj0qRUL4rN4BXoNI" ContentType="image/png"/>
  <Default Extension="jpg&amp;ehk=2" ContentType="image/jpeg"/>
  <Default Extension="jpeg" ContentType="image/jpeg"/>
  <Default Extension="rels" ContentType="application/vnd.openxmlformats-package.relationships+xml"/>
  <Default Extension="xml" ContentType="application/xml"/>
  <Default Extension="gif&amp;ehk=rcXWPC7Nlok" ContentType="image/gif"/>
  <Default Extension="jpg&amp;ehk=8Ld4rmLD0zOjGtTYzVXxbQ&amp;r=0&amp;pid=OfficeInsert" ContentType="image/jpeg"/>
  <Default Extension="jpg&amp;ehk=vG7CmCPzLxwD2onCY" ContentType="image/jpeg"/>
  <Default Extension="gif&amp;ehk=lXLlnwPhMSFPURa2hjDbCg&amp;r=0&amp;pid=OfficeInsert" ContentType="image/gif"/>
  <Default Extension="jpg&amp;ehk=2tEJivFMYUI2fHICW0IsXQ&amp;r=0&amp;pid=OfficeInsert" ContentType="image/jpeg"/>
  <Default Extension="png&amp;ehk=8b6tjEB6PCp1WtdcQbAFoQ&amp;r=0&amp;pid=OfficeInsert" ContentType="image/png"/>
  <Default Extension="png&amp;ehk=Eab4AGBImPGYJwQyY9s2YA&amp;r=0&amp;pid=OfficeInsert"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Lst>
  <p:notesMasterIdLst>
    <p:notesMasterId r:id="rId16"/>
  </p:notesMasterIdLst>
  <p:handoutMasterIdLst>
    <p:handoutMasterId r:id="rId17"/>
  </p:handoutMasterIdLst>
  <p:sldIdLst>
    <p:sldId id="260"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8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6"/>
    <p:restoredTop sz="79137" autoAdjust="0"/>
  </p:normalViewPr>
  <p:slideViewPr>
    <p:cSldViewPr snapToGrid="0" snapToObjects="1">
      <p:cViewPr varScale="1">
        <p:scale>
          <a:sx n="73" d="100"/>
          <a:sy n="73" d="100"/>
        </p:scale>
        <p:origin x="-1290"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2" d="100"/>
          <a:sy n="82" d="100"/>
        </p:scale>
        <p:origin x="2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B06537-7A6D-AE48-8835-DADFC7FA5A71}" type="datetimeFigureOut">
              <a:rPr lang="en-US" smtClean="0"/>
              <a:t>1/22/2018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469170-F8B4-754D-AD68-32C90554A8F3}" type="slidenum">
              <a:rPr lang="en-US" smtClean="0"/>
              <a:t>‹#›</a:t>
            </a:fld>
            <a:endParaRPr lang="en-US"/>
          </a:p>
        </p:txBody>
      </p:sp>
    </p:spTree>
    <p:extLst>
      <p:ext uri="{BB962C8B-B14F-4D97-AF65-F5344CB8AC3E}">
        <p14:creationId xmlns:p14="http://schemas.microsoft.com/office/powerpoint/2010/main" val="1063856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4DA8E-9E6D-ED4F-B068-49B17AB22E2E}" type="datetimeFigureOut">
              <a:rPr lang="en-US" smtClean="0"/>
              <a:t>1/22/2018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82436-5DD0-124E-81ED-DDD3123492E8}" type="slidenum">
              <a:rPr lang="en-US" smtClean="0"/>
              <a:t>‹#›</a:t>
            </a:fld>
            <a:endParaRPr lang="en-US"/>
          </a:p>
        </p:txBody>
      </p:sp>
    </p:spTree>
    <p:extLst>
      <p:ext uri="{BB962C8B-B14F-4D97-AF65-F5344CB8AC3E}">
        <p14:creationId xmlns:p14="http://schemas.microsoft.com/office/powerpoint/2010/main" val="1176404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BBD82436-5DD0-124E-81ED-DDD3123492E8}" type="slidenum">
              <a:rPr lang="en-US" smtClean="0"/>
              <a:t>1</a:t>
            </a:fld>
            <a:endParaRPr lang="en-US"/>
          </a:p>
        </p:txBody>
      </p:sp>
    </p:spTree>
    <p:extLst>
      <p:ext uri="{BB962C8B-B14F-4D97-AF65-F5344CB8AC3E}">
        <p14:creationId xmlns:p14="http://schemas.microsoft.com/office/powerpoint/2010/main" val="243357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idx="1"/>
          </p:nvPr>
        </p:nvSpPr>
        <p:spPr>
          <a:xfrm>
            <a:off x="628650" y="4063999"/>
            <a:ext cx="7886700" cy="2112963"/>
          </a:xfrm>
          <a:prstGeom prst="rect">
            <a:avLst/>
          </a:prstGeom>
        </p:spPr>
        <p:txBody>
          <a:bodyPr vert="horz" lIns="91440" tIns="45720" rIns="91440" bIns="45720" rtlCol="0">
            <a:normAutofit/>
          </a:bodyPr>
          <a:lstStyle/>
          <a:p>
            <a:pPr lvl="0"/>
            <a:r>
              <a:rPr lang="en-US" smtClean="0"/>
              <a:t>Sub headings</a:t>
            </a:r>
            <a:endParaRPr lang="en-US" dirty="0"/>
          </a:p>
        </p:txBody>
      </p:sp>
    </p:spTree>
    <p:extLst>
      <p:ext uri="{BB962C8B-B14F-4D97-AF65-F5344CB8AC3E}">
        <p14:creationId xmlns:p14="http://schemas.microsoft.com/office/powerpoint/2010/main" val="107980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854077"/>
          </a:xfrm>
        </p:spPr>
        <p:txBody>
          <a:bodyPr anchor="b">
            <a:normAutofit/>
          </a:bodyPr>
          <a:lstStyle>
            <a:lvl1pPr algn="ct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4" y="0"/>
            <a:ext cx="9178209"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0" y="5295901"/>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508001" y="2160590"/>
            <a:ext cx="6447501"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403850" y="6041363"/>
            <a:ext cx="683954" cy="365125"/>
          </a:xfrm>
          <a:prstGeom prst="rect">
            <a:avLst/>
          </a:prstGeom>
        </p:spPr>
        <p:txBody>
          <a:bodyPr/>
          <a:lstStyle/>
          <a:p>
            <a:fld id="{18278586-ACF9-4E6D-BF4B-8C6F164A0DFC}" type="datetimeFigureOut">
              <a:rPr lang="en-GB" smtClean="0"/>
              <a:t>22/01/2018</a:t>
            </a:fld>
            <a:endParaRPr lang="en-GB"/>
          </a:p>
        </p:txBody>
      </p:sp>
      <p:sp>
        <p:nvSpPr>
          <p:cNvPr id="5" name="Footer Placeholder 4"/>
          <p:cNvSpPr>
            <a:spLocks noGrp="1"/>
          </p:cNvSpPr>
          <p:nvPr>
            <p:ph type="ftr" sz="quarter" idx="11"/>
          </p:nvPr>
        </p:nvSpPr>
        <p:spPr>
          <a:xfrm>
            <a:off x="508001" y="6041363"/>
            <a:ext cx="4723209"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42998" y="6041363"/>
            <a:ext cx="512504" cy="365125"/>
          </a:xfrm>
          <a:prstGeom prst="rect">
            <a:avLst/>
          </a:prstGeom>
        </p:spPr>
        <p:txBody>
          <a:bodyPr/>
          <a:lstStyle/>
          <a:p>
            <a:fld id="{CE8A8F5B-1C58-4F16-B5A3-1AC21E0F1410}" type="slidenum">
              <a:rPr lang="en-GB" smtClean="0"/>
              <a:t>‹#›</a:t>
            </a:fld>
            <a:endParaRPr lang="en-GB"/>
          </a:p>
        </p:txBody>
      </p:sp>
    </p:spTree>
    <p:extLst>
      <p:ext uri="{BB962C8B-B14F-4D97-AF65-F5344CB8AC3E}">
        <p14:creationId xmlns:p14="http://schemas.microsoft.com/office/powerpoint/2010/main" val="20701840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6809" y="2737246"/>
            <a:ext cx="3139217"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16288" y="2737246"/>
            <a:ext cx="3139213" cy="3304117"/>
          </a:xfrm>
          <a:prstGeom prst="rect">
            <a:avLst/>
          </a:prstGeo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403850" y="6041363"/>
            <a:ext cx="683954" cy="365125"/>
          </a:xfrm>
          <a:prstGeom prst="rect">
            <a:avLst/>
          </a:prstGeom>
        </p:spPr>
        <p:txBody>
          <a:bodyPr/>
          <a:lstStyle/>
          <a:p>
            <a:fld id="{18278586-ACF9-4E6D-BF4B-8C6F164A0DFC}" type="datetimeFigureOut">
              <a:rPr lang="en-GB" smtClean="0"/>
              <a:t>22/01/2018</a:t>
            </a:fld>
            <a:endParaRPr lang="en-GB"/>
          </a:p>
        </p:txBody>
      </p:sp>
      <p:sp>
        <p:nvSpPr>
          <p:cNvPr id="8" name="Footer Placeholder 7"/>
          <p:cNvSpPr>
            <a:spLocks noGrp="1"/>
          </p:cNvSpPr>
          <p:nvPr>
            <p:ph type="ftr" sz="quarter" idx="11"/>
          </p:nvPr>
        </p:nvSpPr>
        <p:spPr>
          <a:xfrm>
            <a:off x="508001" y="6041363"/>
            <a:ext cx="4723209"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42998" y="6041363"/>
            <a:ext cx="512504" cy="365125"/>
          </a:xfrm>
          <a:prstGeom prst="rect">
            <a:avLst/>
          </a:prstGeom>
        </p:spPr>
        <p:txBody>
          <a:bodyPr/>
          <a:lstStyle/>
          <a:p>
            <a:fld id="{CE8A8F5B-1C58-4F16-B5A3-1AC21E0F1410}" type="slidenum">
              <a:rPr lang="en-GB" smtClean="0"/>
              <a:t>‹#›</a:t>
            </a:fld>
            <a:endParaRPr lang="en-GB"/>
          </a:p>
        </p:txBody>
      </p:sp>
    </p:spTree>
    <p:extLst>
      <p:ext uri="{BB962C8B-B14F-4D97-AF65-F5344CB8AC3E}">
        <p14:creationId xmlns:p14="http://schemas.microsoft.com/office/powerpoint/2010/main" val="146753438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403850" y="6041363"/>
            <a:ext cx="683954" cy="365125"/>
          </a:xfrm>
          <a:prstGeom prst="rect">
            <a:avLst/>
          </a:prstGeom>
        </p:spPr>
        <p:txBody>
          <a:bodyPr/>
          <a:lstStyle/>
          <a:p>
            <a:fld id="{18278586-ACF9-4E6D-BF4B-8C6F164A0DFC}" type="datetimeFigureOut">
              <a:rPr lang="en-GB" smtClean="0"/>
              <a:t>22/01/2018</a:t>
            </a:fld>
            <a:endParaRPr lang="en-GB"/>
          </a:p>
        </p:txBody>
      </p:sp>
      <p:sp>
        <p:nvSpPr>
          <p:cNvPr id="6" name="Footer Placeholder 5"/>
          <p:cNvSpPr>
            <a:spLocks noGrp="1"/>
          </p:cNvSpPr>
          <p:nvPr>
            <p:ph type="ftr" sz="quarter" idx="11"/>
          </p:nvPr>
        </p:nvSpPr>
        <p:spPr>
          <a:xfrm>
            <a:off x="508001" y="6041363"/>
            <a:ext cx="4723209"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42998" y="6041363"/>
            <a:ext cx="512504" cy="365125"/>
          </a:xfrm>
          <a:prstGeom prst="rect">
            <a:avLst/>
          </a:prstGeom>
        </p:spPr>
        <p:txBody>
          <a:bodyPr/>
          <a:lstStyle/>
          <a:p>
            <a:fld id="{CE8A8F5B-1C58-4F16-B5A3-1AC21E0F1410}" type="slidenum">
              <a:rPr lang="en-GB" smtClean="0"/>
              <a:t>‹#›</a:t>
            </a:fld>
            <a:endParaRPr lang="en-GB"/>
          </a:p>
        </p:txBody>
      </p:sp>
    </p:spTree>
    <p:extLst>
      <p:ext uri="{BB962C8B-B14F-4D97-AF65-F5344CB8AC3E}">
        <p14:creationId xmlns:p14="http://schemas.microsoft.com/office/powerpoint/2010/main" val="245510180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295526"/>
            <a:ext cx="8128000" cy="1325563"/>
          </a:xfrm>
          <a:prstGeom prst="rect">
            <a:avLst/>
          </a:prstGeom>
        </p:spPr>
        <p:txBody>
          <a:bodyPr vert="horz" lIns="91440" tIns="45720" rIns="91440" bIns="45720" rtlCol="0" anchor="ctr">
            <a:normAutofit/>
          </a:bodyPr>
          <a:lstStyle/>
          <a:p>
            <a:r>
              <a:rPr lang="en-US" dirty="0" smtClean="0"/>
              <a:t>Title</a:t>
            </a:r>
            <a:endParaRPr lang="en-US" dirty="0"/>
          </a:p>
        </p:txBody>
      </p:sp>
      <p:pic>
        <p:nvPicPr>
          <p:cNvPr id="7" name="Picture 6"/>
          <p:cNvPicPr>
            <a:picLocks noChangeAspect="1"/>
          </p:cNvPicPr>
          <p:nvPr userDrawn="1"/>
        </p:nvPicPr>
        <p:blipFill rotWithShape="1">
          <a:blip r:embed="rId7">
            <a:extLst>
              <a:ext uri="{28A0092B-C50C-407E-A947-70E740481C1C}">
                <a14:useLocalDpi xmlns:a14="http://schemas.microsoft.com/office/drawing/2010/main" val="0"/>
              </a:ext>
            </a:extLst>
          </a:blip>
          <a:srcRect b="67963"/>
          <a:stretch/>
        </p:blipFill>
        <p:spPr>
          <a:xfrm>
            <a:off x="-11403" y="0"/>
            <a:ext cx="9166806" cy="2197099"/>
          </a:xfrm>
          <a:prstGeom prst="rect">
            <a:avLst/>
          </a:prstGeom>
        </p:spPr>
      </p:pic>
      <p:pic>
        <p:nvPicPr>
          <p:cNvPr id="8" name="Picture 7"/>
          <p:cNvPicPr>
            <a:picLocks noChangeAspect="1"/>
          </p:cNvPicPr>
          <p:nvPr userDrawn="1"/>
        </p:nvPicPr>
        <p:blipFill rotWithShape="1">
          <a:blip r:embed="rId8">
            <a:extLst>
              <a:ext uri="{28A0092B-C50C-407E-A947-70E740481C1C}">
                <a14:useLocalDpi xmlns:a14="http://schemas.microsoft.com/office/drawing/2010/main" val="0"/>
              </a:ext>
            </a:extLst>
          </a:blip>
          <a:srcRect t="77222"/>
          <a:stretch/>
        </p:blipFill>
        <p:spPr>
          <a:xfrm>
            <a:off x="-11403" y="5295901"/>
            <a:ext cx="9166806" cy="1562099"/>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355764064"/>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4" r:id="rId3"/>
    <p:sldLayoutId id="2147483665" r:id="rId4"/>
    <p:sldLayoutId id="2147483666" r:id="rId5"/>
  </p:sldLayoutIdLst>
  <p:txStyles>
    <p:titleStyle>
      <a:lvl1pPr algn="ctr" defTabSz="914400" rtl="0" eaLnBrk="1" latinLnBrk="0" hangingPunct="1">
        <a:lnSpc>
          <a:spcPct val="90000"/>
        </a:lnSpc>
        <a:spcBef>
          <a:spcPct val="0"/>
        </a:spcBef>
        <a:buNone/>
        <a:defRPr sz="4400" b="1" i="0" kern="1200">
          <a:solidFill>
            <a:schemeClr val="tx1"/>
          </a:solidFill>
          <a:latin typeface="Gotham" charset="0"/>
          <a:ea typeface="Gotham" charset="0"/>
          <a:cs typeface="Gotham"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Gotham Book" charset="0"/>
          <a:ea typeface="Gotham Book" charset="0"/>
          <a:cs typeface="Gotham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otham Book" charset="0"/>
          <a:ea typeface="Gotham Book" charset="0"/>
          <a:cs typeface="Gotham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Gotham Book" charset="0"/>
          <a:ea typeface="Gotham Book" charset="0"/>
          <a:cs typeface="Gotham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Gotham Book" charset="0"/>
          <a:ea typeface="Gotham Book" charset="0"/>
          <a:cs typeface="Gotham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b="67963"/>
          <a:stretch/>
        </p:blipFill>
        <p:spPr>
          <a:xfrm>
            <a:off x="-11403" y="0"/>
            <a:ext cx="9144000" cy="2197099"/>
          </a:xfrm>
          <a:prstGeom prst="rect">
            <a:avLst/>
          </a:prstGeom>
        </p:spPr>
      </p:pic>
      <p:pic>
        <p:nvPicPr>
          <p:cNvPr id="8" name="Picture 7"/>
          <p:cNvPicPr>
            <a:picLocks noChangeAspect="1"/>
          </p:cNvPicPr>
          <p:nvPr userDrawn="1"/>
        </p:nvPicPr>
        <p:blipFill rotWithShape="1">
          <a:blip r:embed="rId3">
            <a:alphaModFix amt="35000"/>
            <a:extLst>
              <a:ext uri="{28A0092B-C50C-407E-A947-70E740481C1C}">
                <a14:useLocalDpi xmlns:a14="http://schemas.microsoft.com/office/drawing/2010/main" val="0"/>
              </a:ext>
            </a:extLst>
          </a:blip>
          <a:srcRect t="77222"/>
          <a:stretch/>
        </p:blipFill>
        <p:spPr>
          <a:xfrm>
            <a:off x="-22806" y="5395912"/>
            <a:ext cx="9166806" cy="1562099"/>
          </a:xfrm>
          <a:prstGeom prst="rect">
            <a:avLst/>
          </a:prstGeom>
        </p:spPr>
      </p:pic>
      <p:pic>
        <p:nvPicPr>
          <p:cNvPr id="9" name="Picture 8"/>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954903" y="505620"/>
            <a:ext cx="1177694" cy="965200"/>
          </a:xfrm>
          <a:prstGeom prst="rect">
            <a:avLst/>
          </a:prstGeom>
        </p:spPr>
      </p:pic>
    </p:spTree>
    <p:extLst>
      <p:ext uri="{BB962C8B-B14F-4D97-AF65-F5344CB8AC3E}">
        <p14:creationId xmlns:p14="http://schemas.microsoft.com/office/powerpoint/2010/main" val="40632672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jpg&amp;ehk=vG7CmCPzLxwD2onCY"/><Relationship Id="rId3" Type="http://schemas.openxmlformats.org/officeDocument/2006/relationships/image" Target="../media/image5.gif&amp;ehk="/><Relationship Id="rId7" Type="http://schemas.openxmlformats.org/officeDocument/2006/relationships/image" Target="../media/image7.png&amp;ehk=m5mUoj0qRUL4rN4BXoNI"/><Relationship Id="rId2" Type="http://schemas.openxmlformats.org/officeDocument/2006/relationships/image" Target="../media/image4.jpg&amp;ehk=2tEJivFMYUI2fHICW0IsXQ&amp;r=0&amp;pid=OfficeInsert"/><Relationship Id="rId1" Type="http://schemas.openxmlformats.org/officeDocument/2006/relationships/slideLayout" Target="../slideLayouts/slideLayout4.xml"/><Relationship Id="rId6" Type="http://schemas.openxmlformats.org/officeDocument/2006/relationships/hyperlink" Target="http://amrutam-nopen.blogspot.com/2012/07/how-my-school-made-me-what-i-am.html" TargetMode="External"/><Relationship Id="rId5" Type="http://schemas.openxmlformats.org/officeDocument/2006/relationships/image" Target="../media/image6.gif&amp;ehk=rcXWPC7Nlok"/><Relationship Id="rId4" Type="http://schemas.openxmlformats.org/officeDocument/2006/relationships/hyperlink" Target="http://ictdigitallearners.wikispaces.com/Intermediate+Reading+Examples" TargetMode="External"/><Relationship Id="rId9" Type="http://schemas.openxmlformats.org/officeDocument/2006/relationships/hyperlink" Target="http://anrandall.wikispaces.com/Austin+Avenue+Radiation+Sit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rahime-hana.deviantart.com/art/commission-chibi-girls-rxhxvxf-299824559" TargetMode="External"/><Relationship Id="rId2" Type="http://schemas.openxmlformats.org/officeDocument/2006/relationships/image" Target="../media/image9.png&amp;ehk=JvJhB47ibvCzI4wurvImzg&amp;r=0&amp;pid=OfficeInsert"/><Relationship Id="rId1" Type="http://schemas.openxmlformats.org/officeDocument/2006/relationships/slideLayout" Target="../slideLayouts/slideLayout3.xml"/><Relationship Id="rId6" Type="http://schemas.openxmlformats.org/officeDocument/2006/relationships/image" Target="../media/image11.png&amp;ehk=8b6tjEB6PCp1WtdcQbAFoQ&amp;r=0&amp;pid=OfficeInsert"/><Relationship Id="rId5" Type="http://schemas.openxmlformats.org/officeDocument/2006/relationships/hyperlink" Target="http://ipkitten.blogspot.com/2012/05/inta-is-on-its-way.html" TargetMode="External"/><Relationship Id="rId4" Type="http://schemas.openxmlformats.org/officeDocument/2006/relationships/image" Target="../media/image10.gif&amp;ehk=lXLlnwPhMSFPURa2hjDbCg&amp;r=0&amp;pid=OfficeInsert"/></Relationships>
</file>

<file path=ppt/slides/_rels/slide8.xml.rels><?xml version="1.0" encoding="UTF-8" standalone="yes"?>
<Relationships xmlns="http://schemas.openxmlformats.org/package/2006/relationships"><Relationship Id="rId3" Type="http://schemas.openxmlformats.org/officeDocument/2006/relationships/hyperlink" Target="https://chaoticsoulzzz.wordpress.com/tag/friends/" TargetMode="External"/><Relationship Id="rId2" Type="http://schemas.openxmlformats.org/officeDocument/2006/relationships/image" Target="../media/image12.jpg&amp;ehk=8Ld4rmLD0zOjGtTYzVXxbQ&amp;r=0&amp;pid=OfficeInsert"/><Relationship Id="rId1" Type="http://schemas.openxmlformats.org/officeDocument/2006/relationships/slideLayout" Target="../slideLayouts/slideLayout3.xml"/><Relationship Id="rId4" Type="http://schemas.openxmlformats.org/officeDocument/2006/relationships/image" Target="../media/image13.png&amp;ehk=Eab4AGBImPGYJwQyY9s2YA&amp;r=0&amp;pid=OfficeInsert"/></Relationships>
</file>

<file path=ppt/slides/_rels/slide9.xml.rels><?xml version="1.0" encoding="UTF-8" standalone="yes"?>
<Relationships xmlns="http://schemas.openxmlformats.org/package/2006/relationships"><Relationship Id="rId2" Type="http://schemas.openxmlformats.org/officeDocument/2006/relationships/image" Target="../media/image14.jpg&amp;ehk=2"/><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Year 4 SPAG</a:t>
            </a:r>
            <a:endParaRPr lang="en-GB" dirty="0"/>
          </a:p>
        </p:txBody>
      </p:sp>
      <p:sp>
        <p:nvSpPr>
          <p:cNvPr id="5" name="Content Placeholder 4"/>
          <p:cNvSpPr>
            <a:spLocks noGrp="1"/>
          </p:cNvSpPr>
          <p:nvPr>
            <p:ph idx="1"/>
          </p:nvPr>
        </p:nvSpPr>
        <p:spPr/>
        <p:txBody>
          <a:bodyPr>
            <a:normAutofit/>
          </a:bodyPr>
          <a:lstStyle/>
          <a:p>
            <a:r>
              <a:rPr lang="en-GB" sz="3200" i="1" dirty="0">
                <a:latin typeface="Segoe Print" panose="02000600000000000000" pitchFamily="2" charset="0"/>
                <a:ea typeface="Please write me a song" panose="02000603000000000000" pitchFamily="2" charset="0"/>
                <a:cs typeface="Levenim MT" panose="02010502060101010101" pitchFamily="2" charset="-79"/>
              </a:rPr>
              <a:t>NCLO: </a:t>
            </a:r>
            <a:endParaRPr lang="en-GB" sz="3200" i="1" dirty="0" smtClean="0">
              <a:latin typeface="Segoe Print" panose="02000600000000000000" pitchFamily="2" charset="0"/>
              <a:ea typeface="Please write me a song" panose="02000603000000000000" pitchFamily="2" charset="0"/>
              <a:cs typeface="Levenim MT" panose="02010502060101010101" pitchFamily="2" charset="-79"/>
            </a:endParaRPr>
          </a:p>
          <a:p>
            <a:r>
              <a:rPr lang="en-GB" sz="3200" dirty="0">
                <a:latin typeface="Segoe Print" panose="02000600000000000000" pitchFamily="2" charset="0"/>
              </a:rPr>
              <a:t>Indicating possession by using the possessive apostrophe with plural nouns</a:t>
            </a:r>
          </a:p>
          <a:p>
            <a:endParaRPr lang="en-GB" sz="3200" i="1" dirty="0">
              <a:latin typeface="Segoe Print" panose="02000600000000000000" pitchFamily="2" charset="0"/>
              <a:ea typeface="Please write me a song" panose="02000603000000000000" pitchFamily="2" charset="0"/>
              <a:cs typeface="Levenim MT" panose="02010502060101010101" pitchFamily="2" charset="-79"/>
            </a:endParaRPr>
          </a:p>
        </p:txBody>
      </p:sp>
    </p:spTree>
    <p:extLst>
      <p:ext uri="{BB962C8B-B14F-4D97-AF65-F5344CB8AC3E}">
        <p14:creationId xmlns:p14="http://schemas.microsoft.com/office/powerpoint/2010/main" val="56700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1"/>
            <a:ext cx="6447501" cy="730684"/>
          </a:xfrm>
        </p:spPr>
        <p:txBody>
          <a:bodyPr/>
          <a:lstStyle/>
          <a:p>
            <a:r>
              <a:rPr lang="en-GB" dirty="0">
                <a:solidFill>
                  <a:schemeClr val="tx1"/>
                </a:solidFill>
                <a:latin typeface="Segoe Print" panose="02000600000000000000" pitchFamily="2" charset="0"/>
              </a:rPr>
              <a:t>Have a go</a:t>
            </a:r>
          </a:p>
        </p:txBody>
      </p:sp>
      <p:sp>
        <p:nvSpPr>
          <p:cNvPr id="3" name="Content Placeholder 2"/>
          <p:cNvSpPr>
            <a:spLocks noGrp="1"/>
          </p:cNvSpPr>
          <p:nvPr>
            <p:ph idx="1"/>
          </p:nvPr>
        </p:nvSpPr>
        <p:spPr>
          <a:xfrm>
            <a:off x="508000" y="1340284"/>
            <a:ext cx="7920383" cy="5223354"/>
          </a:xfrm>
        </p:spPr>
        <p:txBody>
          <a:bodyPr>
            <a:normAutofit/>
          </a:bodyPr>
          <a:lstStyle/>
          <a:p>
            <a:pPr marL="0" indent="0">
              <a:buNone/>
            </a:pPr>
            <a:r>
              <a:rPr lang="en-GB" sz="2400" dirty="0">
                <a:solidFill>
                  <a:srgbClr val="002060"/>
                </a:solidFill>
                <a:latin typeface="Segoe Print" panose="02000600000000000000" pitchFamily="2" charset="0"/>
              </a:rPr>
              <a:t>Add apostrophes to show plural possession. </a:t>
            </a:r>
          </a:p>
          <a:p>
            <a:pPr marL="0" indent="0">
              <a:buNone/>
            </a:pPr>
            <a:endParaRPr lang="en-GB" sz="2400" dirty="0">
              <a:solidFill>
                <a:srgbClr val="002060"/>
              </a:solidFill>
              <a:latin typeface="Segoe Print" panose="02000600000000000000" pitchFamily="2" charset="0"/>
            </a:endParaRPr>
          </a:p>
          <a:p>
            <a:pPr marL="457200" indent="-457200">
              <a:buAutoNum type="arabicPeriod"/>
            </a:pPr>
            <a:r>
              <a:rPr lang="en-GB" sz="2400" dirty="0">
                <a:solidFill>
                  <a:srgbClr val="002060"/>
                </a:solidFill>
                <a:latin typeface="Segoe Print" panose="02000600000000000000" pitchFamily="2" charset="0"/>
              </a:rPr>
              <a:t>The </a:t>
            </a:r>
            <a:r>
              <a:rPr lang="en-GB" sz="2400" dirty="0" err="1" smtClean="0">
                <a:solidFill>
                  <a:srgbClr val="002060"/>
                </a:solidFill>
                <a:latin typeface="Segoe Print" panose="02000600000000000000" pitchFamily="2" charset="0"/>
              </a:rPr>
              <a:t>childrens</a:t>
            </a:r>
            <a:r>
              <a:rPr lang="en-GB" sz="2400" dirty="0" smtClean="0">
                <a:solidFill>
                  <a:srgbClr val="002060"/>
                </a:solidFill>
                <a:latin typeface="Segoe Print" panose="02000600000000000000" pitchFamily="2" charset="0"/>
              </a:rPr>
              <a:t> </a:t>
            </a:r>
            <a:r>
              <a:rPr lang="en-GB" sz="2400" dirty="0">
                <a:solidFill>
                  <a:srgbClr val="002060"/>
                </a:solidFill>
                <a:latin typeface="Segoe Print" panose="02000600000000000000" pitchFamily="2" charset="0"/>
              </a:rPr>
              <a:t>classroom was upstairs.</a:t>
            </a:r>
          </a:p>
          <a:p>
            <a:pPr marL="457200" indent="-457200">
              <a:buAutoNum type="arabicPeriod"/>
            </a:pPr>
            <a:r>
              <a:rPr lang="en-GB" sz="2400" dirty="0">
                <a:solidFill>
                  <a:srgbClr val="002060"/>
                </a:solidFill>
                <a:latin typeface="Segoe Print" panose="02000600000000000000" pitchFamily="2" charset="0"/>
              </a:rPr>
              <a:t>Ana was in the girls football team.</a:t>
            </a:r>
          </a:p>
          <a:p>
            <a:pPr marL="457200" indent="-457200">
              <a:buAutoNum type="arabicPeriod"/>
            </a:pPr>
            <a:r>
              <a:rPr lang="en-GB" sz="2400" dirty="0">
                <a:solidFill>
                  <a:srgbClr val="002060"/>
                </a:solidFill>
                <a:latin typeface="Segoe Print" panose="02000600000000000000" pitchFamily="2" charset="0"/>
              </a:rPr>
              <a:t>Adam couldn’t find the boys lockers.</a:t>
            </a:r>
          </a:p>
          <a:p>
            <a:pPr marL="457200" indent="-457200">
              <a:buAutoNum type="arabicPeriod"/>
            </a:pPr>
            <a:r>
              <a:rPr lang="en-GB" sz="2400" dirty="0">
                <a:solidFill>
                  <a:srgbClr val="002060"/>
                </a:solidFill>
                <a:latin typeface="Segoe Print" panose="02000600000000000000" pitchFamily="2" charset="0"/>
              </a:rPr>
              <a:t>James and </a:t>
            </a:r>
            <a:r>
              <a:rPr lang="en-GB" sz="2400" dirty="0" err="1" smtClean="0">
                <a:solidFill>
                  <a:srgbClr val="002060"/>
                </a:solidFill>
                <a:latin typeface="Segoe Print" panose="02000600000000000000" pitchFamily="2" charset="0"/>
              </a:rPr>
              <a:t>Ellas</a:t>
            </a:r>
            <a:r>
              <a:rPr lang="en-GB" sz="2400" dirty="0" smtClean="0">
                <a:solidFill>
                  <a:srgbClr val="002060"/>
                </a:solidFill>
                <a:latin typeface="Segoe Print" panose="02000600000000000000" pitchFamily="2" charset="0"/>
              </a:rPr>
              <a:t> </a:t>
            </a:r>
            <a:r>
              <a:rPr lang="en-GB" sz="2400" dirty="0">
                <a:solidFill>
                  <a:srgbClr val="002060"/>
                </a:solidFill>
                <a:latin typeface="Segoe Print" panose="02000600000000000000" pitchFamily="2" charset="0"/>
              </a:rPr>
              <a:t>party is on </a:t>
            </a:r>
            <a:r>
              <a:rPr lang="en-GB" sz="2400" dirty="0" smtClean="0">
                <a:solidFill>
                  <a:srgbClr val="002060"/>
                </a:solidFill>
                <a:latin typeface="Segoe Print" panose="02000600000000000000" pitchFamily="2" charset="0"/>
              </a:rPr>
              <a:t>Saturday.</a:t>
            </a:r>
            <a:endParaRPr lang="en-GB" sz="2400" dirty="0">
              <a:solidFill>
                <a:srgbClr val="002060"/>
              </a:solidFill>
              <a:latin typeface="Segoe Print" panose="02000600000000000000" pitchFamily="2" charset="0"/>
            </a:endParaRPr>
          </a:p>
          <a:p>
            <a:pPr marL="457200" indent="-457200">
              <a:buAutoNum type="arabicPeriod"/>
            </a:pPr>
            <a:r>
              <a:rPr lang="en-GB" sz="2400" dirty="0">
                <a:solidFill>
                  <a:srgbClr val="002060"/>
                </a:solidFill>
                <a:latin typeface="Segoe Print" panose="02000600000000000000" pitchFamily="2" charset="0"/>
              </a:rPr>
              <a:t>My brothers bedroom is bigger than mine. </a:t>
            </a:r>
          </a:p>
          <a:p>
            <a:pPr marL="457200" indent="-457200">
              <a:buAutoNum type="arabicPeriod"/>
            </a:pPr>
            <a:r>
              <a:rPr lang="en-GB" sz="2400" dirty="0">
                <a:solidFill>
                  <a:srgbClr val="002060"/>
                </a:solidFill>
                <a:latin typeface="Segoe Print" panose="02000600000000000000" pitchFamily="2" charset="0"/>
              </a:rPr>
              <a:t>All of the trees branches were bare.</a:t>
            </a:r>
          </a:p>
          <a:p>
            <a:pPr marL="0" indent="0">
              <a:buNone/>
            </a:pPr>
            <a:endParaRPr lang="en-GB" sz="2400" dirty="0">
              <a:solidFill>
                <a:schemeClr val="tx1"/>
              </a:solidFill>
            </a:endParaRPr>
          </a:p>
          <a:p>
            <a:pPr marL="0" indent="0">
              <a:buNone/>
            </a:pPr>
            <a:endParaRPr lang="en-GB" sz="2400" dirty="0">
              <a:solidFill>
                <a:schemeClr val="tx1"/>
              </a:solidFill>
            </a:endParaRPr>
          </a:p>
        </p:txBody>
      </p:sp>
    </p:spTree>
    <p:extLst>
      <p:ext uri="{BB962C8B-B14F-4D97-AF65-F5344CB8AC3E}">
        <p14:creationId xmlns:p14="http://schemas.microsoft.com/office/powerpoint/2010/main" val="423891682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505" y="466726"/>
            <a:ext cx="8128000" cy="1325563"/>
          </a:xfrm>
        </p:spPr>
        <p:txBody>
          <a:bodyPr>
            <a:normAutofit fontScale="90000"/>
          </a:bodyPr>
          <a:lstStyle/>
          <a:p>
            <a:r>
              <a:rPr lang="en-GB" dirty="0">
                <a:solidFill>
                  <a:schemeClr val="tx1"/>
                </a:solidFill>
                <a:latin typeface="Segoe Print" panose="02000600000000000000" pitchFamily="2" charset="0"/>
              </a:rPr>
              <a:t>Can you spot the apostrophes which are used to show plural possession in this text?</a:t>
            </a:r>
          </a:p>
        </p:txBody>
      </p:sp>
      <p:sp>
        <p:nvSpPr>
          <p:cNvPr id="3" name="Content Placeholder 2"/>
          <p:cNvSpPr>
            <a:spLocks noGrp="1"/>
          </p:cNvSpPr>
          <p:nvPr>
            <p:ph idx="1"/>
          </p:nvPr>
        </p:nvSpPr>
        <p:spPr>
          <a:xfrm>
            <a:off x="508000" y="1792289"/>
            <a:ext cx="7900505" cy="4249074"/>
          </a:xfrm>
        </p:spPr>
        <p:txBody>
          <a:bodyPr>
            <a:normAutofit fontScale="85000" lnSpcReduction="10000"/>
          </a:bodyPr>
          <a:lstStyle/>
          <a:p>
            <a:pPr marL="0" indent="0">
              <a:buNone/>
            </a:pPr>
            <a:r>
              <a:rPr lang="en-GB" sz="2400" dirty="0">
                <a:solidFill>
                  <a:srgbClr val="002060"/>
                </a:solidFill>
                <a:latin typeface="Segoe Print" panose="02000600000000000000" pitchFamily="2" charset="0"/>
              </a:rPr>
              <a:t>Amy’s coat was old and tattered. All of the coat’s buttons had fallen off. The coat’s hood was ripped as well. Amy and her mother  went to the department store to get a new one. They took the lift to the children’s floor where the girls’ coats were. Amy choose her new coat. </a:t>
            </a:r>
            <a:endParaRPr lang="en-GB" sz="2400" dirty="0" smtClean="0">
              <a:solidFill>
                <a:srgbClr val="002060"/>
              </a:solidFill>
              <a:latin typeface="Segoe Print" panose="02000600000000000000" pitchFamily="2" charset="0"/>
            </a:endParaRPr>
          </a:p>
          <a:p>
            <a:pPr marL="0" indent="0">
              <a:buNone/>
            </a:pPr>
            <a:endParaRPr lang="en-GB" sz="2400" dirty="0">
              <a:solidFill>
                <a:srgbClr val="002060"/>
              </a:solidFill>
              <a:latin typeface="Segoe Print" panose="02000600000000000000" pitchFamily="2" charset="0"/>
            </a:endParaRPr>
          </a:p>
          <a:p>
            <a:pPr marL="0" indent="0">
              <a:buNone/>
            </a:pPr>
            <a:r>
              <a:rPr lang="en-GB" sz="2400" dirty="0">
                <a:solidFill>
                  <a:srgbClr val="002060"/>
                </a:solidFill>
                <a:latin typeface="Segoe Print" panose="02000600000000000000" pitchFamily="2" charset="0"/>
              </a:rPr>
              <a:t>Amy’s mother decided that she wanted to get herself a new jumper, so they went to the women’s floor. Amy’s mother choose her new jumper. Amy was ready to go, home, but her mother wanted to keep on shopping. </a:t>
            </a:r>
          </a:p>
          <a:p>
            <a:pPr marL="0" indent="0">
              <a:buNone/>
            </a:pPr>
            <a:endParaRPr lang="en-GB" sz="2400" dirty="0">
              <a:solidFill>
                <a:srgbClr val="002060"/>
              </a:solidFill>
              <a:latin typeface="Segoe Print" panose="02000600000000000000" pitchFamily="2" charset="0"/>
            </a:endParaRPr>
          </a:p>
          <a:p>
            <a:pPr marL="0" indent="0">
              <a:buNone/>
            </a:pPr>
            <a:r>
              <a:rPr lang="en-GB" sz="2400" dirty="0">
                <a:solidFill>
                  <a:srgbClr val="002060"/>
                </a:solidFill>
                <a:latin typeface="Segoe Print" panose="02000600000000000000" pitchFamily="2" charset="0"/>
              </a:rPr>
              <a:t>‘Your dad’s shoes are looking a bit old,’ said Amy’s mother. ‘Let’s go to the men’s floor to see if we can find him a new pair.’</a:t>
            </a:r>
          </a:p>
        </p:txBody>
      </p:sp>
    </p:spTree>
    <p:extLst>
      <p:ext uri="{BB962C8B-B14F-4D97-AF65-F5344CB8AC3E}">
        <p14:creationId xmlns:p14="http://schemas.microsoft.com/office/powerpoint/2010/main" val="289753244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D18A5-15B1-49FE-A6B3-EBE95C75140F}"/>
              </a:ext>
            </a:extLst>
          </p:cNvPr>
          <p:cNvSpPr>
            <a:spLocks noGrp="1"/>
          </p:cNvSpPr>
          <p:nvPr>
            <p:ph type="title"/>
          </p:nvPr>
        </p:nvSpPr>
        <p:spPr>
          <a:xfrm>
            <a:off x="260168" y="375287"/>
            <a:ext cx="8128000" cy="1179194"/>
          </a:xfrm>
        </p:spPr>
        <p:txBody>
          <a:bodyPr/>
          <a:lstStyle/>
          <a:p>
            <a:r>
              <a:rPr lang="en-GB" dirty="0">
                <a:solidFill>
                  <a:schemeClr val="tx1"/>
                </a:solidFill>
                <a:latin typeface="Segoe Print" panose="02000600000000000000" pitchFamily="2" charset="0"/>
              </a:rPr>
              <a:t>Were you right? </a:t>
            </a:r>
          </a:p>
        </p:txBody>
      </p:sp>
      <p:sp>
        <p:nvSpPr>
          <p:cNvPr id="3" name="Content Placeholder 2">
            <a:extLst>
              <a:ext uri="{FF2B5EF4-FFF2-40B4-BE49-F238E27FC236}">
                <a16:creationId xmlns:a16="http://schemas.microsoft.com/office/drawing/2014/main" xmlns="" id="{A20AE157-BFC7-45B1-97B4-ABDD9DF96537}"/>
              </a:ext>
            </a:extLst>
          </p:cNvPr>
          <p:cNvSpPr>
            <a:spLocks noGrp="1"/>
          </p:cNvSpPr>
          <p:nvPr>
            <p:ph idx="1"/>
          </p:nvPr>
        </p:nvSpPr>
        <p:spPr>
          <a:xfrm>
            <a:off x="508001" y="1293223"/>
            <a:ext cx="8127999" cy="5081073"/>
          </a:xfrm>
        </p:spPr>
        <p:txBody>
          <a:bodyPr>
            <a:normAutofit fontScale="92500" lnSpcReduction="20000"/>
          </a:bodyPr>
          <a:lstStyle/>
          <a:p>
            <a:pPr marL="0" indent="0">
              <a:buNone/>
            </a:pPr>
            <a:r>
              <a:rPr lang="en-GB" sz="2400" dirty="0">
                <a:solidFill>
                  <a:srgbClr val="002060"/>
                </a:solidFill>
                <a:latin typeface="Segoe Print" panose="02000600000000000000" pitchFamily="2" charset="0"/>
              </a:rPr>
              <a:t>Amy’s coat was old and tattered. All of the coat’s buttons had fallen off. The coat’s hood was ripped as well. Amy and her mother  went to the department store to get a new one. They took to the lift to the </a:t>
            </a:r>
            <a:r>
              <a:rPr lang="en-GB" sz="2400" u="sng" dirty="0">
                <a:solidFill>
                  <a:srgbClr val="002060"/>
                </a:solidFill>
                <a:latin typeface="Segoe Print" panose="02000600000000000000" pitchFamily="2" charset="0"/>
              </a:rPr>
              <a:t>children’s floor </a:t>
            </a:r>
            <a:r>
              <a:rPr lang="en-GB" sz="2400" dirty="0">
                <a:solidFill>
                  <a:srgbClr val="002060"/>
                </a:solidFill>
                <a:latin typeface="Segoe Print" panose="02000600000000000000" pitchFamily="2" charset="0"/>
              </a:rPr>
              <a:t>where the </a:t>
            </a:r>
            <a:r>
              <a:rPr lang="en-GB" sz="2400" u="sng" dirty="0">
                <a:solidFill>
                  <a:srgbClr val="002060"/>
                </a:solidFill>
                <a:latin typeface="Segoe Print" panose="02000600000000000000" pitchFamily="2" charset="0"/>
              </a:rPr>
              <a:t>girls’ coats </a:t>
            </a:r>
            <a:r>
              <a:rPr lang="en-GB" sz="2400" dirty="0">
                <a:solidFill>
                  <a:srgbClr val="002060"/>
                </a:solidFill>
                <a:latin typeface="Segoe Print" panose="02000600000000000000" pitchFamily="2" charset="0"/>
              </a:rPr>
              <a:t>were. Amy choose her new coat. </a:t>
            </a:r>
          </a:p>
          <a:p>
            <a:pPr marL="0" indent="0">
              <a:buNone/>
            </a:pPr>
            <a:r>
              <a:rPr lang="en-GB" sz="2400" dirty="0">
                <a:solidFill>
                  <a:srgbClr val="002060"/>
                </a:solidFill>
                <a:latin typeface="Segoe Print" panose="02000600000000000000" pitchFamily="2" charset="0"/>
              </a:rPr>
              <a:t>Amy’s mother decided that she wanted to get herself a new jumper so they went to the </a:t>
            </a:r>
            <a:r>
              <a:rPr lang="en-GB" sz="2400" u="sng" dirty="0">
                <a:solidFill>
                  <a:srgbClr val="002060"/>
                </a:solidFill>
                <a:latin typeface="Segoe Print" panose="02000600000000000000" pitchFamily="2" charset="0"/>
              </a:rPr>
              <a:t>women’s floor</a:t>
            </a:r>
            <a:r>
              <a:rPr lang="en-GB" sz="2400" dirty="0">
                <a:solidFill>
                  <a:srgbClr val="002060"/>
                </a:solidFill>
                <a:latin typeface="Segoe Print" panose="02000600000000000000" pitchFamily="2" charset="0"/>
              </a:rPr>
              <a:t>. Amy’s mother choose her new jumper. Amy was ready to go, home but her mother wanted to keep on shopping. </a:t>
            </a:r>
          </a:p>
          <a:p>
            <a:pPr marL="0" indent="0">
              <a:buNone/>
            </a:pPr>
            <a:endParaRPr lang="en-GB" sz="2400" dirty="0">
              <a:solidFill>
                <a:srgbClr val="002060"/>
              </a:solidFill>
              <a:latin typeface="Segoe Print" panose="02000600000000000000" pitchFamily="2" charset="0"/>
            </a:endParaRPr>
          </a:p>
          <a:p>
            <a:pPr marL="0" indent="0">
              <a:buNone/>
            </a:pPr>
            <a:r>
              <a:rPr lang="en-GB" sz="2400" dirty="0">
                <a:solidFill>
                  <a:srgbClr val="002060"/>
                </a:solidFill>
                <a:latin typeface="Segoe Print" panose="02000600000000000000" pitchFamily="2" charset="0"/>
              </a:rPr>
              <a:t>‘Your dad’s shoes are looking a bit old,’ said Amy’s mother. ‘Let’s go to the </a:t>
            </a:r>
            <a:r>
              <a:rPr lang="en-GB" sz="2400" u="sng" dirty="0">
                <a:solidFill>
                  <a:srgbClr val="002060"/>
                </a:solidFill>
                <a:latin typeface="Segoe Print" panose="02000600000000000000" pitchFamily="2" charset="0"/>
              </a:rPr>
              <a:t>men’s floor </a:t>
            </a:r>
            <a:r>
              <a:rPr lang="en-GB" sz="2400" dirty="0">
                <a:solidFill>
                  <a:srgbClr val="002060"/>
                </a:solidFill>
                <a:latin typeface="Segoe Print" panose="02000600000000000000" pitchFamily="2" charset="0"/>
              </a:rPr>
              <a:t>to see if we can find him a new pair.’</a:t>
            </a:r>
          </a:p>
          <a:p>
            <a:pPr marL="0" indent="0">
              <a:buNone/>
            </a:pPr>
            <a:endParaRPr lang="en-GB" dirty="0">
              <a:latin typeface="Segoe Print" panose="02000600000000000000" pitchFamily="2" charset="0"/>
            </a:endParaRPr>
          </a:p>
          <a:p>
            <a:pPr marL="0" indent="0">
              <a:buNone/>
            </a:pPr>
            <a:r>
              <a:rPr lang="en-GB" sz="2400" dirty="0">
                <a:solidFill>
                  <a:srgbClr val="FF0000"/>
                </a:solidFill>
                <a:latin typeface="Segoe Print" panose="02000600000000000000" pitchFamily="2" charset="0"/>
              </a:rPr>
              <a:t>Discuss: In which places are apostrophes used to show singular possession?</a:t>
            </a:r>
          </a:p>
        </p:txBody>
      </p:sp>
    </p:spTree>
    <p:extLst>
      <p:ext uri="{BB962C8B-B14F-4D97-AF65-F5344CB8AC3E}">
        <p14:creationId xmlns:p14="http://schemas.microsoft.com/office/powerpoint/2010/main" val="40649608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314080"/>
            <a:ext cx="7906658" cy="5173805"/>
          </a:xfrm>
        </p:spPr>
        <p:txBody>
          <a:bodyPr>
            <a:normAutofit/>
          </a:bodyPr>
          <a:lstStyle/>
          <a:p>
            <a:pPr marL="0" indent="0">
              <a:buNone/>
            </a:pPr>
            <a:r>
              <a:rPr lang="en-GB" dirty="0" smtClean="0">
                <a:solidFill>
                  <a:srgbClr val="002060"/>
                </a:solidFill>
                <a:latin typeface="Segoe Print" panose="02000600000000000000" pitchFamily="2" charset="0"/>
              </a:rPr>
              <a:t>Explain what these terms mean:</a:t>
            </a:r>
            <a:endParaRPr lang="en-GB" dirty="0">
              <a:solidFill>
                <a:srgbClr val="002060"/>
              </a:solidFill>
              <a:latin typeface="Segoe Print" panose="02000600000000000000" pitchFamily="2" charset="0"/>
            </a:endParaRPr>
          </a:p>
          <a:p>
            <a:r>
              <a:rPr lang="en-GB" dirty="0">
                <a:solidFill>
                  <a:srgbClr val="002060"/>
                </a:solidFill>
                <a:latin typeface="Segoe Print" panose="02000600000000000000" pitchFamily="2" charset="0"/>
              </a:rPr>
              <a:t>Possession</a:t>
            </a:r>
          </a:p>
          <a:p>
            <a:r>
              <a:rPr lang="en-GB" dirty="0">
                <a:solidFill>
                  <a:srgbClr val="002060"/>
                </a:solidFill>
                <a:latin typeface="Segoe Print" panose="02000600000000000000" pitchFamily="2" charset="0"/>
              </a:rPr>
              <a:t>Plural</a:t>
            </a:r>
          </a:p>
          <a:p>
            <a:r>
              <a:rPr lang="en-GB" dirty="0">
                <a:solidFill>
                  <a:srgbClr val="002060"/>
                </a:solidFill>
                <a:latin typeface="Segoe Print" panose="02000600000000000000" pitchFamily="2" charset="0"/>
              </a:rPr>
              <a:t>Possessive apostrophe</a:t>
            </a:r>
          </a:p>
          <a:p>
            <a:r>
              <a:rPr lang="en-GB" dirty="0">
                <a:solidFill>
                  <a:srgbClr val="002060"/>
                </a:solidFill>
                <a:latin typeface="Segoe Print" panose="02000600000000000000" pitchFamily="2" charset="0"/>
              </a:rPr>
              <a:t>Singular possession</a:t>
            </a:r>
          </a:p>
          <a:p>
            <a:r>
              <a:rPr lang="en-GB" dirty="0">
                <a:solidFill>
                  <a:srgbClr val="002060"/>
                </a:solidFill>
                <a:latin typeface="Segoe Print" panose="02000600000000000000" pitchFamily="2" charset="0"/>
              </a:rPr>
              <a:t>Plural possession</a:t>
            </a:r>
          </a:p>
          <a:p>
            <a:endParaRPr lang="en-GB" dirty="0">
              <a:solidFill>
                <a:srgbClr val="002060"/>
              </a:solidFill>
              <a:latin typeface="Segoe Print" panose="02000600000000000000" pitchFamily="2" charset="0"/>
            </a:endParaRPr>
          </a:p>
          <a:p>
            <a:r>
              <a:rPr lang="en-GB" dirty="0">
                <a:solidFill>
                  <a:srgbClr val="002060"/>
                </a:solidFill>
                <a:latin typeface="Segoe Print" panose="02000600000000000000" pitchFamily="2" charset="0"/>
              </a:rPr>
              <a:t>Can you explain the rules for adding apostrophes to show plural possession?</a:t>
            </a:r>
          </a:p>
          <a:p>
            <a:endParaRPr lang="en-GB" sz="2400" dirty="0">
              <a:solidFill>
                <a:srgbClr val="002060"/>
              </a:solidFill>
            </a:endParaRPr>
          </a:p>
          <a:p>
            <a:endParaRPr lang="en-GB" sz="2400" dirty="0">
              <a:solidFill>
                <a:srgbClr val="0070C0"/>
              </a:solidFill>
            </a:endParaRPr>
          </a:p>
          <a:p>
            <a:endParaRPr lang="en-GB" sz="2400" dirty="0">
              <a:solidFill>
                <a:srgbClr val="0070C0"/>
              </a:solidFill>
            </a:endParaRPr>
          </a:p>
          <a:p>
            <a:pPr marL="0" indent="0">
              <a:buNone/>
            </a:pPr>
            <a:endParaRPr lang="en-GB" sz="2400" dirty="0">
              <a:solidFill>
                <a:srgbClr val="0070C0"/>
              </a:solidFill>
            </a:endParaRPr>
          </a:p>
          <a:p>
            <a:pPr marL="0" indent="0">
              <a:buNone/>
            </a:pPr>
            <a:endParaRPr lang="en-GB" sz="2400" dirty="0">
              <a:solidFill>
                <a:srgbClr val="0070C0"/>
              </a:solidFill>
            </a:endParaRPr>
          </a:p>
          <a:p>
            <a:pPr marL="0" indent="0">
              <a:buNone/>
            </a:pPr>
            <a:endParaRPr lang="en-GB" sz="2400" dirty="0">
              <a:solidFill>
                <a:srgbClr val="0070C0"/>
              </a:solidFill>
            </a:endParaRPr>
          </a:p>
          <a:p>
            <a:pPr marL="0" indent="0">
              <a:buNone/>
            </a:pPr>
            <a:endParaRPr lang="en-GB" sz="2400" dirty="0">
              <a:solidFill>
                <a:srgbClr val="0070C0"/>
              </a:solidFill>
            </a:endParaRPr>
          </a:p>
          <a:p>
            <a:pPr marL="0" indent="0">
              <a:buNone/>
            </a:pPr>
            <a:endParaRPr lang="en-GB" sz="2400" dirty="0"/>
          </a:p>
          <a:p>
            <a:pPr marL="0" indent="0">
              <a:buNone/>
            </a:pPr>
            <a:endParaRPr lang="en-GB" sz="2400" dirty="0"/>
          </a:p>
          <a:p>
            <a:pPr marL="0" indent="0">
              <a:buNone/>
            </a:pPr>
            <a:endParaRPr lang="en-GB" sz="2400" dirty="0"/>
          </a:p>
          <a:p>
            <a:pPr marL="0" indent="0">
              <a:buNone/>
            </a:pPr>
            <a:endParaRPr lang="en-GB" dirty="0"/>
          </a:p>
        </p:txBody>
      </p:sp>
      <p:sp>
        <p:nvSpPr>
          <p:cNvPr id="5" name="Rectangle 4"/>
          <p:cNvSpPr/>
          <p:nvPr/>
        </p:nvSpPr>
        <p:spPr>
          <a:xfrm>
            <a:off x="901338" y="709299"/>
            <a:ext cx="6871062" cy="604781"/>
          </a:xfrm>
          <a:prstGeom prst="rect">
            <a:avLst/>
          </a:prstGeom>
        </p:spPr>
        <p:txBody>
          <a:bodyPr wrap="square">
            <a:spAutoFit/>
          </a:bodyPr>
          <a:lstStyle/>
          <a:p>
            <a:pPr lvl="0" algn="ctr">
              <a:lnSpc>
                <a:spcPct val="90000"/>
              </a:lnSpc>
              <a:spcBef>
                <a:spcPct val="0"/>
              </a:spcBef>
            </a:pPr>
            <a:r>
              <a:rPr lang="en-GB" sz="3600" b="1" dirty="0">
                <a:solidFill>
                  <a:prstClr val="black"/>
                </a:solidFill>
                <a:latin typeface="Segoe Print" panose="02000600000000000000" pitchFamily="2" charset="0"/>
              </a:rPr>
              <a:t>Reflect and Discuss</a:t>
            </a:r>
            <a:endParaRPr lang="en-GB" sz="3600" b="1" dirty="0">
              <a:solidFill>
                <a:prstClr val="black"/>
              </a:solidFill>
              <a:latin typeface="Segoe Print" panose="02000600000000000000" pitchFamily="2" charset="0"/>
            </a:endParaRPr>
          </a:p>
        </p:txBody>
      </p:sp>
    </p:spTree>
    <p:extLst>
      <p:ext uri="{BB962C8B-B14F-4D97-AF65-F5344CB8AC3E}">
        <p14:creationId xmlns:p14="http://schemas.microsoft.com/office/powerpoint/2010/main" val="286963815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1"/>
            <a:ext cx="6447501" cy="749323"/>
          </a:xfrm>
        </p:spPr>
        <p:txBody>
          <a:bodyPr>
            <a:normAutofit fontScale="90000"/>
          </a:bodyPr>
          <a:lstStyle/>
          <a:p>
            <a:r>
              <a:rPr lang="en-GB" dirty="0">
                <a:solidFill>
                  <a:schemeClr val="tx1"/>
                </a:solidFill>
                <a:latin typeface="Segoe Print" panose="02000600000000000000" pitchFamily="2" charset="0"/>
              </a:rPr>
              <a:t>What is meant by possession?</a:t>
            </a:r>
          </a:p>
        </p:txBody>
      </p:sp>
      <p:sp>
        <p:nvSpPr>
          <p:cNvPr id="3" name="Content Placeholder 2"/>
          <p:cNvSpPr>
            <a:spLocks noGrp="1"/>
          </p:cNvSpPr>
          <p:nvPr>
            <p:ph idx="1"/>
          </p:nvPr>
        </p:nvSpPr>
        <p:spPr>
          <a:xfrm>
            <a:off x="508001" y="1497495"/>
            <a:ext cx="7786913" cy="4750905"/>
          </a:xfrm>
        </p:spPr>
        <p:txBody>
          <a:bodyPr>
            <a:normAutofit/>
          </a:bodyPr>
          <a:lstStyle/>
          <a:p>
            <a:pPr marL="0" indent="0">
              <a:buNone/>
            </a:pPr>
            <a:r>
              <a:rPr lang="en-GB" sz="2800" dirty="0">
                <a:solidFill>
                  <a:schemeClr val="tx1"/>
                </a:solidFill>
                <a:latin typeface="Segoe Print" panose="02000600000000000000" pitchFamily="2" charset="0"/>
              </a:rPr>
              <a:t>Possession means that something belongs to someone or something. We show this by using possessive apostrophes. Usually we add a possessive apostrophe and s to a word to show ownership:</a:t>
            </a:r>
          </a:p>
          <a:p>
            <a:pPr marL="0" indent="0">
              <a:buNone/>
            </a:pPr>
            <a:endParaRPr lang="en-GB" sz="2800" dirty="0">
              <a:solidFill>
                <a:srgbClr val="FF0000"/>
              </a:solidFill>
              <a:latin typeface="Segoe Print" panose="02000600000000000000" pitchFamily="2" charset="0"/>
            </a:endParaRPr>
          </a:p>
          <a:p>
            <a:pPr marL="0" indent="0">
              <a:buNone/>
            </a:pPr>
            <a:r>
              <a:rPr lang="en-GB" sz="2800" dirty="0">
                <a:solidFill>
                  <a:srgbClr val="FF0000"/>
                </a:solidFill>
                <a:latin typeface="Segoe Print" panose="02000600000000000000" pitchFamily="2" charset="0"/>
              </a:rPr>
              <a:t>Tom’s bike</a:t>
            </a:r>
          </a:p>
          <a:p>
            <a:pPr marL="0" indent="0">
              <a:buNone/>
            </a:pPr>
            <a:r>
              <a:rPr lang="en-GB" sz="2800" dirty="0">
                <a:solidFill>
                  <a:srgbClr val="FF0000"/>
                </a:solidFill>
                <a:latin typeface="Segoe Print" panose="02000600000000000000" pitchFamily="2" charset="0"/>
              </a:rPr>
              <a:t>Andrew’s desk</a:t>
            </a:r>
          </a:p>
          <a:p>
            <a:pPr marL="0" indent="0">
              <a:buNone/>
            </a:pPr>
            <a:r>
              <a:rPr lang="en-GB" sz="2800" dirty="0">
                <a:solidFill>
                  <a:srgbClr val="FF0000"/>
                </a:solidFill>
                <a:latin typeface="Segoe Print" panose="02000600000000000000" pitchFamily="2" charset="0"/>
              </a:rPr>
              <a:t>The girl’s jumper</a:t>
            </a:r>
          </a:p>
          <a:p>
            <a:pPr marL="0" indent="0">
              <a:buNone/>
            </a:pPr>
            <a:r>
              <a:rPr lang="en-GB" sz="2800" dirty="0">
                <a:solidFill>
                  <a:srgbClr val="FF0000"/>
                </a:solidFill>
                <a:latin typeface="Segoe Print" panose="02000600000000000000" pitchFamily="2" charset="0"/>
              </a:rPr>
              <a:t>The cat’s paws</a:t>
            </a:r>
            <a:endParaRPr lang="en-GB" sz="2800" dirty="0">
              <a:solidFill>
                <a:schemeClr val="tx1"/>
              </a:solidFill>
              <a:latin typeface="Segoe Print" panose="02000600000000000000" pitchFamily="2" charset="0"/>
            </a:endParaRPr>
          </a:p>
          <a:p>
            <a:pPr marL="0" indent="0">
              <a:buNone/>
            </a:pPr>
            <a:endParaRPr lang="en-GB" sz="2400" dirty="0">
              <a:solidFill>
                <a:srgbClr val="FF0000"/>
              </a:solidFill>
            </a:endParaRPr>
          </a:p>
          <a:p>
            <a:pPr marL="0" indent="0">
              <a:buNone/>
            </a:pPr>
            <a:endParaRPr lang="en-GB" sz="24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6908868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033670"/>
          </a:xfrm>
        </p:spPr>
        <p:txBody>
          <a:bodyPr/>
          <a:lstStyle/>
          <a:p>
            <a:r>
              <a:rPr lang="en-GB" dirty="0">
                <a:solidFill>
                  <a:schemeClr val="tx1"/>
                </a:solidFill>
                <a:latin typeface="Segoe Print" panose="02000600000000000000" pitchFamily="2" charset="0"/>
              </a:rPr>
              <a:t>Have a go! </a:t>
            </a:r>
          </a:p>
        </p:txBody>
      </p:sp>
      <p:sp>
        <p:nvSpPr>
          <p:cNvPr id="3" name="Content Placeholder 2"/>
          <p:cNvSpPr>
            <a:spLocks noGrp="1"/>
          </p:cNvSpPr>
          <p:nvPr>
            <p:ph idx="1"/>
          </p:nvPr>
        </p:nvSpPr>
        <p:spPr>
          <a:xfrm>
            <a:off x="508001" y="1431235"/>
            <a:ext cx="8127999" cy="4610127"/>
          </a:xfrm>
        </p:spPr>
        <p:txBody>
          <a:bodyPr>
            <a:normAutofit/>
          </a:bodyPr>
          <a:lstStyle/>
          <a:p>
            <a:pPr marL="0" indent="0">
              <a:buNone/>
            </a:pPr>
            <a:r>
              <a:rPr lang="en-GB" sz="2800" dirty="0">
                <a:solidFill>
                  <a:schemeClr val="tx1"/>
                </a:solidFill>
                <a:latin typeface="Segoe Print" panose="02000600000000000000" pitchFamily="2" charset="0"/>
              </a:rPr>
              <a:t>Where should the apostrophe be placed in these sentences?</a:t>
            </a:r>
          </a:p>
          <a:p>
            <a:pPr marL="0" indent="0">
              <a:buNone/>
            </a:pPr>
            <a:endParaRPr lang="en-GB" sz="2800" dirty="0">
              <a:solidFill>
                <a:schemeClr val="tx1"/>
              </a:solidFill>
              <a:latin typeface="Segoe Print" panose="02000600000000000000" pitchFamily="2" charset="0"/>
            </a:endParaRPr>
          </a:p>
          <a:p>
            <a:pPr marL="0" indent="0">
              <a:buNone/>
            </a:pPr>
            <a:r>
              <a:rPr lang="en-GB" sz="2800" dirty="0">
                <a:solidFill>
                  <a:srgbClr val="FF0000"/>
                </a:solidFill>
                <a:latin typeface="Segoe Print" panose="02000600000000000000" pitchFamily="2" charset="0"/>
              </a:rPr>
              <a:t>1. </a:t>
            </a:r>
            <a:r>
              <a:rPr lang="en-GB" sz="2800" dirty="0" err="1" smtClean="0">
                <a:solidFill>
                  <a:srgbClr val="FF0000"/>
                </a:solidFill>
                <a:latin typeface="Segoe Print" panose="02000600000000000000" pitchFamily="2" charset="0"/>
              </a:rPr>
              <a:t>Ellas</a:t>
            </a:r>
            <a:r>
              <a:rPr lang="en-GB" sz="2800" dirty="0" smtClean="0">
                <a:solidFill>
                  <a:srgbClr val="FF0000"/>
                </a:solidFill>
                <a:latin typeface="Segoe Print" panose="02000600000000000000" pitchFamily="2" charset="0"/>
              </a:rPr>
              <a:t> </a:t>
            </a:r>
            <a:r>
              <a:rPr lang="en-GB" sz="2800" dirty="0">
                <a:solidFill>
                  <a:srgbClr val="FF0000"/>
                </a:solidFill>
                <a:latin typeface="Segoe Print" panose="02000600000000000000" pitchFamily="2" charset="0"/>
              </a:rPr>
              <a:t>coat was in the playground.</a:t>
            </a:r>
          </a:p>
          <a:p>
            <a:pPr marL="0" indent="0">
              <a:buNone/>
            </a:pPr>
            <a:r>
              <a:rPr lang="en-GB" sz="2800" dirty="0">
                <a:solidFill>
                  <a:srgbClr val="FF0000"/>
                </a:solidFill>
                <a:latin typeface="Segoe Print" panose="02000600000000000000" pitchFamily="2" charset="0"/>
              </a:rPr>
              <a:t>2. </a:t>
            </a:r>
            <a:r>
              <a:rPr lang="en-GB" sz="2800" dirty="0" smtClean="0">
                <a:solidFill>
                  <a:srgbClr val="FF0000"/>
                </a:solidFill>
                <a:latin typeface="Segoe Print" panose="02000600000000000000" pitchFamily="2" charset="0"/>
              </a:rPr>
              <a:t>Jims </a:t>
            </a:r>
            <a:r>
              <a:rPr lang="en-GB" sz="2800" dirty="0">
                <a:solidFill>
                  <a:srgbClr val="FF0000"/>
                </a:solidFill>
                <a:latin typeface="Segoe Print" panose="02000600000000000000" pitchFamily="2" charset="0"/>
              </a:rPr>
              <a:t>desk was a mess.</a:t>
            </a:r>
          </a:p>
          <a:p>
            <a:pPr marL="0" indent="0">
              <a:buNone/>
            </a:pPr>
            <a:r>
              <a:rPr lang="en-GB" sz="2800" dirty="0">
                <a:solidFill>
                  <a:srgbClr val="FF0000"/>
                </a:solidFill>
                <a:latin typeface="Segoe Print" panose="02000600000000000000" pitchFamily="2" charset="0"/>
              </a:rPr>
              <a:t>3. The </a:t>
            </a:r>
            <a:r>
              <a:rPr lang="en-GB" sz="2800" dirty="0" smtClean="0">
                <a:solidFill>
                  <a:srgbClr val="FF0000"/>
                </a:solidFill>
                <a:latin typeface="Segoe Print" panose="02000600000000000000" pitchFamily="2" charset="0"/>
              </a:rPr>
              <a:t>girls </a:t>
            </a:r>
            <a:r>
              <a:rPr lang="en-GB" sz="2800" dirty="0">
                <a:solidFill>
                  <a:srgbClr val="FF0000"/>
                </a:solidFill>
                <a:latin typeface="Segoe Print" panose="02000600000000000000" pitchFamily="2" charset="0"/>
              </a:rPr>
              <a:t>umbrella blew away.</a:t>
            </a:r>
          </a:p>
          <a:p>
            <a:pPr marL="0" indent="0">
              <a:buNone/>
            </a:pPr>
            <a:r>
              <a:rPr lang="en-GB" sz="2800" dirty="0">
                <a:solidFill>
                  <a:srgbClr val="FF0000"/>
                </a:solidFill>
                <a:latin typeface="Segoe Print" panose="02000600000000000000" pitchFamily="2" charset="0"/>
              </a:rPr>
              <a:t>4. The </a:t>
            </a:r>
            <a:r>
              <a:rPr lang="en-GB" sz="2800" dirty="0" smtClean="0">
                <a:solidFill>
                  <a:srgbClr val="FF0000"/>
                </a:solidFill>
                <a:latin typeface="Segoe Print" panose="02000600000000000000" pitchFamily="2" charset="0"/>
              </a:rPr>
              <a:t>monsters </a:t>
            </a:r>
            <a:r>
              <a:rPr lang="en-GB" sz="2800" dirty="0">
                <a:solidFill>
                  <a:srgbClr val="FF0000"/>
                </a:solidFill>
                <a:latin typeface="Segoe Print" panose="02000600000000000000" pitchFamily="2" charset="0"/>
              </a:rPr>
              <a:t>teeth were pointed and sharp.</a:t>
            </a:r>
          </a:p>
          <a:p>
            <a:pPr marL="0" indent="0">
              <a:buNone/>
            </a:pPr>
            <a:r>
              <a:rPr lang="en-GB" sz="2800" dirty="0">
                <a:solidFill>
                  <a:srgbClr val="FF0000"/>
                </a:solidFill>
                <a:latin typeface="Segoe Print" panose="02000600000000000000" pitchFamily="2" charset="0"/>
              </a:rPr>
              <a:t>5.  </a:t>
            </a:r>
            <a:r>
              <a:rPr lang="en-GB" sz="2800" dirty="0" err="1" smtClean="0">
                <a:solidFill>
                  <a:srgbClr val="FF0000"/>
                </a:solidFill>
                <a:latin typeface="Segoe Print" panose="02000600000000000000" pitchFamily="2" charset="0"/>
              </a:rPr>
              <a:t>Adeels</a:t>
            </a:r>
            <a:r>
              <a:rPr lang="en-GB" sz="2800" dirty="0" smtClean="0">
                <a:solidFill>
                  <a:srgbClr val="FF0000"/>
                </a:solidFill>
                <a:latin typeface="Segoe Print" panose="02000600000000000000" pitchFamily="2" charset="0"/>
              </a:rPr>
              <a:t> </a:t>
            </a:r>
            <a:r>
              <a:rPr lang="en-GB" sz="2800" dirty="0">
                <a:solidFill>
                  <a:srgbClr val="FF0000"/>
                </a:solidFill>
                <a:latin typeface="Segoe Print" panose="02000600000000000000" pitchFamily="2" charset="0"/>
              </a:rPr>
              <a:t>bike had a puncture.</a:t>
            </a:r>
            <a:endParaRPr lang="en-GB" sz="2800" dirty="0">
              <a:solidFill>
                <a:schemeClr val="accent2"/>
              </a:solidFill>
              <a:latin typeface="Segoe Print" panose="02000600000000000000" pitchFamily="2" charset="0"/>
            </a:endParaRPr>
          </a:p>
          <a:p>
            <a:pPr marL="0" indent="0">
              <a:buNone/>
            </a:pPr>
            <a:endParaRPr lang="en-GB" sz="3500" dirty="0">
              <a:solidFill>
                <a:srgbClr val="FF0000"/>
              </a:solidFill>
            </a:endParaRPr>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364519765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79D82-EA64-4841-9064-4C63DE4295E0}"/>
              </a:ext>
            </a:extLst>
          </p:cNvPr>
          <p:cNvSpPr>
            <a:spLocks noGrp="1"/>
          </p:cNvSpPr>
          <p:nvPr>
            <p:ph type="title"/>
          </p:nvPr>
        </p:nvSpPr>
        <p:spPr>
          <a:xfrm>
            <a:off x="234043" y="727983"/>
            <a:ext cx="8128000" cy="1325563"/>
          </a:xfrm>
        </p:spPr>
        <p:txBody>
          <a:bodyPr>
            <a:normAutofit fontScale="90000"/>
          </a:bodyPr>
          <a:lstStyle/>
          <a:p>
            <a:r>
              <a:rPr lang="en-GB" dirty="0">
                <a:solidFill>
                  <a:schemeClr val="tx1"/>
                </a:solidFill>
                <a:latin typeface="Segoe Print" panose="02000600000000000000" pitchFamily="2" charset="0"/>
              </a:rPr>
              <a:t>What does plural mean?</a:t>
            </a:r>
            <a:br>
              <a:rPr lang="en-GB" dirty="0">
                <a:solidFill>
                  <a:schemeClr val="tx1"/>
                </a:solidFill>
                <a:latin typeface="Segoe Print" panose="02000600000000000000" pitchFamily="2" charset="0"/>
              </a:rPr>
            </a:br>
            <a:r>
              <a:rPr lang="en-GB" sz="2700" dirty="0">
                <a:solidFill>
                  <a:srgbClr val="FF0000"/>
                </a:solidFill>
                <a:latin typeface="Segoe Print" panose="02000600000000000000" pitchFamily="2" charset="0"/>
              </a:rPr>
              <a:t>Singular means there is just one. Plural means there is more than one.</a:t>
            </a:r>
            <a:r>
              <a:rPr lang="en-GB" dirty="0">
                <a:solidFill>
                  <a:schemeClr val="tx1"/>
                </a:solidFill>
              </a:rPr>
              <a:t/>
            </a:r>
            <a:br>
              <a:rPr lang="en-GB" dirty="0">
                <a:solidFill>
                  <a:schemeClr val="tx1"/>
                </a:solidFill>
              </a:rPr>
            </a:br>
            <a:endParaRPr lang="en-GB" dirty="0">
              <a:solidFill>
                <a:schemeClr val="tx1"/>
              </a:solidFill>
            </a:endParaRPr>
          </a:p>
        </p:txBody>
      </p:sp>
      <p:sp>
        <p:nvSpPr>
          <p:cNvPr id="8" name="Text Placeholder 7">
            <a:extLst>
              <a:ext uri="{FF2B5EF4-FFF2-40B4-BE49-F238E27FC236}">
                <a16:creationId xmlns:a16="http://schemas.microsoft.com/office/drawing/2014/main" xmlns="" id="{BCB7E90F-E63C-4304-BC81-3672EE6B713C}"/>
              </a:ext>
            </a:extLst>
          </p:cNvPr>
          <p:cNvSpPr>
            <a:spLocks noGrp="1"/>
          </p:cNvSpPr>
          <p:nvPr>
            <p:ph type="body" idx="1"/>
          </p:nvPr>
        </p:nvSpPr>
        <p:spPr>
          <a:xfrm>
            <a:off x="438097" y="1894251"/>
            <a:ext cx="3139214" cy="576262"/>
          </a:xfrm>
        </p:spPr>
        <p:txBody>
          <a:bodyPr/>
          <a:lstStyle/>
          <a:p>
            <a:r>
              <a:rPr lang="en-GB" sz="2800" b="1" dirty="0">
                <a:solidFill>
                  <a:schemeClr val="tx1"/>
                </a:solidFill>
                <a:latin typeface="Segoe Print" panose="02000600000000000000" pitchFamily="2" charset="0"/>
              </a:rPr>
              <a:t>Singular</a:t>
            </a:r>
          </a:p>
        </p:txBody>
      </p:sp>
      <p:sp>
        <p:nvSpPr>
          <p:cNvPr id="3" name="Content Placeholder 2">
            <a:extLst>
              <a:ext uri="{FF2B5EF4-FFF2-40B4-BE49-F238E27FC236}">
                <a16:creationId xmlns:a16="http://schemas.microsoft.com/office/drawing/2014/main" xmlns="" id="{7252E708-1850-47FF-B8F2-02B520BC28AA}"/>
              </a:ext>
            </a:extLst>
          </p:cNvPr>
          <p:cNvSpPr>
            <a:spLocks noGrp="1"/>
          </p:cNvSpPr>
          <p:nvPr>
            <p:ph sz="half" idx="2"/>
          </p:nvPr>
        </p:nvSpPr>
        <p:spPr/>
        <p:txBody>
          <a:bodyPr>
            <a:noAutofit/>
          </a:bodyPr>
          <a:lstStyle/>
          <a:p>
            <a:pPr marL="0" indent="0">
              <a:buNone/>
            </a:pPr>
            <a:r>
              <a:rPr lang="en-GB" dirty="0">
                <a:solidFill>
                  <a:schemeClr val="tx1"/>
                </a:solidFill>
                <a:latin typeface="Segoe Print" panose="02000600000000000000" pitchFamily="2" charset="0"/>
              </a:rPr>
              <a:t>Apple</a:t>
            </a:r>
          </a:p>
          <a:p>
            <a:pPr marL="0" indent="0">
              <a:buNone/>
            </a:pPr>
            <a:endParaRPr lang="en-GB" dirty="0">
              <a:solidFill>
                <a:schemeClr val="tx1"/>
              </a:solidFill>
              <a:latin typeface="Segoe Print" panose="02000600000000000000" pitchFamily="2" charset="0"/>
            </a:endParaRPr>
          </a:p>
          <a:p>
            <a:pPr marL="0" indent="0">
              <a:buNone/>
            </a:pPr>
            <a:endParaRPr lang="en-GB" dirty="0">
              <a:solidFill>
                <a:schemeClr val="tx1"/>
              </a:solidFill>
              <a:latin typeface="Segoe Print" panose="02000600000000000000" pitchFamily="2" charset="0"/>
            </a:endParaRPr>
          </a:p>
          <a:p>
            <a:pPr marL="0" indent="0">
              <a:buNone/>
            </a:pPr>
            <a:r>
              <a:rPr lang="en-GB" dirty="0">
                <a:solidFill>
                  <a:schemeClr val="tx1"/>
                </a:solidFill>
                <a:latin typeface="Segoe Print" panose="02000600000000000000" pitchFamily="2" charset="0"/>
              </a:rPr>
              <a:t>Child</a:t>
            </a:r>
          </a:p>
          <a:p>
            <a:pPr marL="0" indent="0">
              <a:buNone/>
            </a:pPr>
            <a:endParaRPr lang="en-GB" dirty="0">
              <a:latin typeface="Segoe Print" panose="02000600000000000000" pitchFamily="2" charset="0"/>
            </a:endParaRPr>
          </a:p>
          <a:p>
            <a:pPr marL="0" indent="0">
              <a:buNone/>
            </a:pPr>
            <a:endParaRPr lang="en-GB" dirty="0">
              <a:solidFill>
                <a:schemeClr val="tx1"/>
              </a:solidFill>
              <a:latin typeface="Segoe Print" panose="02000600000000000000" pitchFamily="2" charset="0"/>
            </a:endParaRPr>
          </a:p>
          <a:p>
            <a:pPr marL="0" indent="0">
              <a:buNone/>
            </a:pPr>
            <a:r>
              <a:rPr lang="en-GB" dirty="0">
                <a:solidFill>
                  <a:schemeClr val="tx1"/>
                </a:solidFill>
                <a:latin typeface="Segoe Print" panose="02000600000000000000" pitchFamily="2" charset="0"/>
              </a:rPr>
              <a:t>House </a:t>
            </a:r>
          </a:p>
        </p:txBody>
      </p:sp>
      <p:sp>
        <p:nvSpPr>
          <p:cNvPr id="9" name="Text Placeholder 8">
            <a:extLst>
              <a:ext uri="{FF2B5EF4-FFF2-40B4-BE49-F238E27FC236}">
                <a16:creationId xmlns:a16="http://schemas.microsoft.com/office/drawing/2014/main" xmlns="" id="{6CE9D9BB-8E3E-4465-AB17-E1914AD196F2}"/>
              </a:ext>
            </a:extLst>
          </p:cNvPr>
          <p:cNvSpPr>
            <a:spLocks noGrp="1"/>
          </p:cNvSpPr>
          <p:nvPr>
            <p:ph type="body" sz="quarter" idx="3"/>
          </p:nvPr>
        </p:nvSpPr>
        <p:spPr>
          <a:xfrm>
            <a:off x="4261757" y="1910966"/>
            <a:ext cx="3020314" cy="576262"/>
          </a:xfrm>
        </p:spPr>
        <p:txBody>
          <a:bodyPr/>
          <a:lstStyle/>
          <a:p>
            <a:r>
              <a:rPr lang="en-GB" sz="2800" b="1" dirty="0" smtClean="0">
                <a:solidFill>
                  <a:schemeClr val="tx1"/>
                </a:solidFill>
                <a:latin typeface="Segoe Print" panose="02000600000000000000" pitchFamily="2" charset="0"/>
              </a:rPr>
              <a:t>Plural</a:t>
            </a:r>
            <a:endParaRPr lang="en-GB" sz="2800" b="1" dirty="0">
              <a:solidFill>
                <a:schemeClr val="tx1"/>
              </a:solidFill>
              <a:latin typeface="Segoe Print" panose="02000600000000000000" pitchFamily="2" charset="0"/>
            </a:endParaRPr>
          </a:p>
        </p:txBody>
      </p:sp>
      <p:sp>
        <p:nvSpPr>
          <p:cNvPr id="10" name="Content Placeholder 9">
            <a:extLst>
              <a:ext uri="{FF2B5EF4-FFF2-40B4-BE49-F238E27FC236}">
                <a16:creationId xmlns:a16="http://schemas.microsoft.com/office/drawing/2014/main" xmlns="" id="{13285E54-6B78-42CA-B180-5017657E2EC6}"/>
              </a:ext>
            </a:extLst>
          </p:cNvPr>
          <p:cNvSpPr>
            <a:spLocks noGrp="1"/>
          </p:cNvSpPr>
          <p:nvPr>
            <p:ph sz="quarter" idx="4"/>
          </p:nvPr>
        </p:nvSpPr>
        <p:spPr>
          <a:xfrm>
            <a:off x="3935186" y="2199097"/>
            <a:ext cx="3767639" cy="3962400"/>
          </a:xfrm>
        </p:spPr>
        <p:txBody>
          <a:bodyPr>
            <a:noAutofit/>
          </a:bodyPr>
          <a:lstStyle/>
          <a:p>
            <a:pPr marL="0" indent="0">
              <a:buNone/>
            </a:pPr>
            <a:endParaRPr lang="en-GB" dirty="0"/>
          </a:p>
          <a:p>
            <a:pPr marL="0" indent="0">
              <a:buNone/>
            </a:pPr>
            <a:r>
              <a:rPr lang="en-GB" dirty="0" smtClean="0">
                <a:solidFill>
                  <a:schemeClr val="tx1"/>
                </a:solidFill>
                <a:latin typeface="Segoe Print" panose="02000600000000000000" pitchFamily="2" charset="0"/>
              </a:rPr>
              <a:t>Apples</a:t>
            </a:r>
            <a:endParaRPr lang="en-GB" dirty="0">
              <a:solidFill>
                <a:schemeClr val="tx1"/>
              </a:solidFill>
              <a:latin typeface="Segoe Print" panose="02000600000000000000" pitchFamily="2" charset="0"/>
            </a:endParaRPr>
          </a:p>
          <a:p>
            <a:pPr marL="0" indent="0">
              <a:buNone/>
            </a:pPr>
            <a:endParaRPr lang="en-GB" dirty="0">
              <a:latin typeface="Segoe Print" panose="02000600000000000000" pitchFamily="2" charset="0"/>
            </a:endParaRPr>
          </a:p>
          <a:p>
            <a:pPr marL="0" indent="0">
              <a:buNone/>
            </a:pPr>
            <a:endParaRPr lang="en-GB" dirty="0">
              <a:latin typeface="Segoe Print" panose="02000600000000000000" pitchFamily="2" charset="0"/>
            </a:endParaRPr>
          </a:p>
          <a:p>
            <a:pPr marL="0" indent="0">
              <a:buNone/>
            </a:pPr>
            <a:r>
              <a:rPr lang="en-GB" dirty="0">
                <a:solidFill>
                  <a:schemeClr val="tx1"/>
                </a:solidFill>
                <a:latin typeface="Segoe Print" panose="02000600000000000000" pitchFamily="2" charset="0"/>
              </a:rPr>
              <a:t>Children</a:t>
            </a:r>
          </a:p>
          <a:p>
            <a:pPr marL="0" indent="0">
              <a:buNone/>
            </a:pPr>
            <a:endParaRPr lang="en-GB" dirty="0">
              <a:latin typeface="Segoe Print" panose="02000600000000000000" pitchFamily="2" charset="0"/>
            </a:endParaRPr>
          </a:p>
          <a:p>
            <a:pPr marL="0" indent="0">
              <a:buNone/>
            </a:pPr>
            <a:endParaRPr lang="en-GB" dirty="0">
              <a:latin typeface="Segoe Print" panose="02000600000000000000" pitchFamily="2" charset="0"/>
            </a:endParaRPr>
          </a:p>
          <a:p>
            <a:pPr marL="0" indent="0">
              <a:buNone/>
            </a:pPr>
            <a:r>
              <a:rPr lang="en-GB" dirty="0" smtClean="0">
                <a:solidFill>
                  <a:schemeClr val="tx1"/>
                </a:solidFill>
                <a:latin typeface="Segoe Print" panose="02000600000000000000" pitchFamily="2" charset="0"/>
              </a:rPr>
              <a:t>Houses</a:t>
            </a:r>
            <a:r>
              <a:rPr lang="en-GB" dirty="0" smtClean="0">
                <a:latin typeface="Segoe Print" panose="02000600000000000000" pitchFamily="2" charset="0"/>
              </a:rPr>
              <a:t>  </a:t>
            </a:r>
            <a:endParaRPr lang="en-GB" dirty="0">
              <a:latin typeface="Segoe Print" panose="02000600000000000000" pitchFamily="2" charset="0"/>
            </a:endParaRPr>
          </a:p>
        </p:txBody>
      </p:sp>
      <p:pic>
        <p:nvPicPr>
          <p:cNvPr id="5" name="Picture 4">
            <a:extLst>
              <a:ext uri="{FF2B5EF4-FFF2-40B4-BE49-F238E27FC236}">
                <a16:creationId xmlns:a16="http://schemas.microsoft.com/office/drawing/2014/main" xmlns="" id="{8E7BD029-AD51-4104-8F87-EE4D0EFA4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500" y="2305678"/>
            <a:ext cx="855238" cy="998770"/>
          </a:xfrm>
          <a:prstGeom prst="rect">
            <a:avLst/>
          </a:prstGeom>
        </p:spPr>
      </p:pic>
      <p:pic>
        <p:nvPicPr>
          <p:cNvPr id="6" name="Picture 5">
            <a:extLst>
              <a:ext uri="{FF2B5EF4-FFF2-40B4-BE49-F238E27FC236}">
                <a16:creationId xmlns:a16="http://schemas.microsoft.com/office/drawing/2014/main" xmlns="" id="{18A655E6-AE33-46FB-95FF-DA01501B9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74" y="2408103"/>
            <a:ext cx="838116" cy="875748"/>
          </a:xfrm>
          <a:prstGeom prst="rect">
            <a:avLst/>
          </a:prstGeom>
        </p:spPr>
      </p:pic>
      <p:pic>
        <p:nvPicPr>
          <p:cNvPr id="7" name="Picture 6">
            <a:extLst>
              <a:ext uri="{FF2B5EF4-FFF2-40B4-BE49-F238E27FC236}">
                <a16:creationId xmlns:a16="http://schemas.microsoft.com/office/drawing/2014/main" xmlns="" id="{3109CEAE-32EB-4B9B-9AF3-6C02D4DD3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2827" y="2346592"/>
            <a:ext cx="855238" cy="998770"/>
          </a:xfrm>
          <a:prstGeom prst="rect">
            <a:avLst/>
          </a:prstGeom>
        </p:spPr>
      </p:pic>
      <p:pic>
        <p:nvPicPr>
          <p:cNvPr id="12" name="Picture 11">
            <a:extLst>
              <a:ext uri="{FF2B5EF4-FFF2-40B4-BE49-F238E27FC236}">
                <a16:creationId xmlns:a16="http://schemas.microsoft.com/office/drawing/2014/main" xmlns="" id="{187BD5C7-CC5C-4F0B-B589-095B46264E3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38097" y="3486092"/>
            <a:ext cx="1205294" cy="1117600"/>
          </a:xfrm>
          <a:prstGeom prst="rect">
            <a:avLst/>
          </a:prstGeom>
        </p:spPr>
      </p:pic>
      <p:pic>
        <p:nvPicPr>
          <p:cNvPr id="15" name="Picture 14">
            <a:extLst>
              <a:ext uri="{FF2B5EF4-FFF2-40B4-BE49-F238E27FC236}">
                <a16:creationId xmlns:a16="http://schemas.microsoft.com/office/drawing/2014/main" xmlns="" id="{21B26591-F24D-4D24-8F42-985E7F5F48A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600825" y="2991127"/>
            <a:ext cx="2543175" cy="1677435"/>
          </a:xfrm>
          <a:prstGeom prst="rect">
            <a:avLst/>
          </a:prstGeom>
        </p:spPr>
      </p:pic>
      <p:pic>
        <p:nvPicPr>
          <p:cNvPr id="18" name="Picture 17">
            <a:extLst>
              <a:ext uri="{FF2B5EF4-FFF2-40B4-BE49-F238E27FC236}">
                <a16:creationId xmlns:a16="http://schemas.microsoft.com/office/drawing/2014/main" xmlns="" id="{850B08DD-8008-4B7D-9742-2AE61A3046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813374"/>
            <a:ext cx="1773625" cy="1557129"/>
          </a:xfrm>
          <a:prstGeom prst="rect">
            <a:avLst/>
          </a:prstGeom>
        </p:spPr>
      </p:pic>
      <p:pic>
        <p:nvPicPr>
          <p:cNvPr id="20" name="Picture 19">
            <a:extLst>
              <a:ext uri="{FF2B5EF4-FFF2-40B4-BE49-F238E27FC236}">
                <a16:creationId xmlns:a16="http://schemas.microsoft.com/office/drawing/2014/main" xmlns="" id="{FD2B44BF-DBA0-4AE7-B86E-059BAAA9F6F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6485572" y="5080961"/>
            <a:ext cx="2650331" cy="1295400"/>
          </a:xfrm>
          <a:prstGeom prst="rect">
            <a:avLst/>
          </a:prstGeom>
        </p:spPr>
      </p:pic>
    </p:spTree>
    <p:extLst>
      <p:ext uri="{BB962C8B-B14F-4D97-AF65-F5344CB8AC3E}">
        <p14:creationId xmlns:p14="http://schemas.microsoft.com/office/powerpoint/2010/main" val="335532723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BB9FE-ED35-4402-8CAD-749967F7C910}"/>
              </a:ext>
            </a:extLst>
          </p:cNvPr>
          <p:cNvSpPr>
            <a:spLocks noGrp="1"/>
          </p:cNvSpPr>
          <p:nvPr>
            <p:ph type="title"/>
          </p:nvPr>
        </p:nvSpPr>
        <p:spPr/>
        <p:txBody>
          <a:bodyPr/>
          <a:lstStyle/>
          <a:p>
            <a:r>
              <a:rPr lang="en-GB" dirty="0">
                <a:solidFill>
                  <a:schemeClr val="tx1"/>
                </a:solidFill>
              </a:rPr>
              <a:t>Have a go!</a:t>
            </a:r>
          </a:p>
        </p:txBody>
      </p:sp>
      <p:sp>
        <p:nvSpPr>
          <p:cNvPr id="3" name="Content Placeholder 2">
            <a:extLst>
              <a:ext uri="{FF2B5EF4-FFF2-40B4-BE49-F238E27FC236}">
                <a16:creationId xmlns:a16="http://schemas.microsoft.com/office/drawing/2014/main" xmlns="" id="{50BD8114-1329-447C-B7D3-C572D2D4FDD2}"/>
              </a:ext>
            </a:extLst>
          </p:cNvPr>
          <p:cNvSpPr>
            <a:spLocks noGrp="1"/>
          </p:cNvSpPr>
          <p:nvPr>
            <p:ph idx="1"/>
          </p:nvPr>
        </p:nvSpPr>
        <p:spPr>
          <a:xfrm>
            <a:off x="1124006" y="1082411"/>
            <a:ext cx="7343914" cy="4115281"/>
          </a:xfrm>
          <a:prstGeom prst="ellipse">
            <a:avLst/>
          </a:prstGeom>
          <a:solidFill>
            <a:schemeClr val="accent1"/>
          </a:solidFill>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en-GB" dirty="0">
                <a:solidFill>
                  <a:srgbClr val="FF0000"/>
                </a:solidFill>
                <a:latin typeface="Segoe Print" panose="02000600000000000000" pitchFamily="2" charset="0"/>
              </a:rPr>
              <a:t>What are the plurals of these words</a:t>
            </a:r>
            <a:r>
              <a:rPr lang="en-GB" dirty="0" smtClean="0">
                <a:solidFill>
                  <a:srgbClr val="FF0000"/>
                </a:solidFill>
                <a:latin typeface="Segoe Print" panose="02000600000000000000" pitchFamily="2" charset="0"/>
              </a:rPr>
              <a:t>?</a:t>
            </a:r>
            <a:endParaRPr lang="en-GB" dirty="0">
              <a:solidFill>
                <a:schemeClr val="tx1"/>
              </a:solidFill>
              <a:latin typeface="Segoe Print" panose="02000600000000000000" pitchFamily="2" charset="0"/>
            </a:endParaRPr>
          </a:p>
          <a:p>
            <a:pPr marL="0" indent="0" algn="ctr">
              <a:buNone/>
            </a:pPr>
            <a:r>
              <a:rPr lang="en-GB" dirty="0">
                <a:solidFill>
                  <a:schemeClr val="tx1"/>
                </a:solidFill>
                <a:latin typeface="Segoe Print" panose="02000600000000000000" pitchFamily="2" charset="0"/>
              </a:rPr>
              <a:t>chair    girl    boy  </a:t>
            </a:r>
            <a:r>
              <a:rPr lang="en-GB" dirty="0" smtClean="0">
                <a:solidFill>
                  <a:schemeClr val="tx1"/>
                </a:solidFill>
                <a:latin typeface="Segoe Print" panose="02000600000000000000" pitchFamily="2" charset="0"/>
              </a:rPr>
              <a:t> man</a:t>
            </a:r>
          </a:p>
          <a:p>
            <a:pPr marL="0" indent="0" algn="ctr">
              <a:buNone/>
            </a:pPr>
            <a:r>
              <a:rPr lang="en-GB" dirty="0" smtClean="0">
                <a:solidFill>
                  <a:schemeClr val="tx1"/>
                </a:solidFill>
                <a:latin typeface="Segoe Print" panose="02000600000000000000" pitchFamily="2" charset="0"/>
              </a:rPr>
              <a:t>   </a:t>
            </a:r>
            <a:r>
              <a:rPr lang="en-GB" dirty="0">
                <a:solidFill>
                  <a:schemeClr val="tx1"/>
                </a:solidFill>
                <a:latin typeface="Segoe Print" panose="02000600000000000000" pitchFamily="2" charset="0"/>
              </a:rPr>
              <a:t>woman   </a:t>
            </a:r>
            <a:r>
              <a:rPr lang="en-GB" dirty="0" smtClean="0">
                <a:solidFill>
                  <a:schemeClr val="tx1"/>
                </a:solidFill>
                <a:latin typeface="Segoe Print" panose="02000600000000000000" pitchFamily="2" charset="0"/>
              </a:rPr>
              <a:t>car</a:t>
            </a:r>
            <a:endParaRPr lang="en-GB" dirty="0">
              <a:solidFill>
                <a:schemeClr val="tx1"/>
              </a:solidFill>
              <a:latin typeface="Segoe Print" panose="02000600000000000000" pitchFamily="2" charset="0"/>
            </a:endParaRPr>
          </a:p>
          <a:p>
            <a:pPr marL="0" indent="0" algn="ctr">
              <a:buNone/>
            </a:pPr>
            <a:r>
              <a:rPr lang="en-GB" dirty="0">
                <a:solidFill>
                  <a:schemeClr val="tx1"/>
                </a:solidFill>
                <a:latin typeface="Segoe Print" panose="02000600000000000000" pitchFamily="2" charset="0"/>
              </a:rPr>
              <a:t>child   sheep   bed </a:t>
            </a:r>
            <a:r>
              <a:rPr lang="en-GB" dirty="0" smtClean="0">
                <a:solidFill>
                  <a:schemeClr val="tx1"/>
                </a:solidFill>
                <a:latin typeface="Segoe Print" panose="02000600000000000000" pitchFamily="2" charset="0"/>
              </a:rPr>
              <a:t> teacher</a:t>
            </a:r>
          </a:p>
          <a:p>
            <a:pPr marL="0" indent="0" algn="ctr">
              <a:buNone/>
            </a:pPr>
            <a:r>
              <a:rPr lang="en-GB" dirty="0" smtClean="0">
                <a:solidFill>
                  <a:schemeClr val="tx1"/>
                </a:solidFill>
                <a:latin typeface="Segoe Print" panose="02000600000000000000" pitchFamily="2" charset="0"/>
              </a:rPr>
              <a:t> </a:t>
            </a:r>
            <a:r>
              <a:rPr lang="en-GB" dirty="0">
                <a:solidFill>
                  <a:schemeClr val="tx1"/>
                </a:solidFill>
                <a:latin typeface="Segoe Print" panose="02000600000000000000" pitchFamily="2" charset="0"/>
              </a:rPr>
              <a:t>mouse</a:t>
            </a:r>
          </a:p>
          <a:p>
            <a:pPr marL="0" indent="0">
              <a:buNone/>
            </a:pPr>
            <a:endParaRPr lang="en-GB" dirty="0">
              <a:solidFill>
                <a:schemeClr val="tx1"/>
              </a:solidFill>
              <a:latin typeface="Segoe Print" panose="02000600000000000000" pitchFamily="2" charset="0"/>
            </a:endParaRPr>
          </a:p>
        </p:txBody>
      </p:sp>
      <p:sp>
        <p:nvSpPr>
          <p:cNvPr id="4" name="TextBox 3">
            <a:extLst>
              <a:ext uri="{FF2B5EF4-FFF2-40B4-BE49-F238E27FC236}">
                <a16:creationId xmlns:a16="http://schemas.microsoft.com/office/drawing/2014/main" xmlns="" id="{78BBDB99-732F-4103-BF86-36B4C1A04D03}"/>
              </a:ext>
            </a:extLst>
          </p:cNvPr>
          <p:cNvSpPr txBox="1"/>
          <p:nvPr/>
        </p:nvSpPr>
        <p:spPr>
          <a:xfrm>
            <a:off x="183480" y="5393636"/>
            <a:ext cx="8712326" cy="830997"/>
          </a:xfrm>
          <a:prstGeom prst="rect">
            <a:avLst/>
          </a:prstGeom>
          <a:noFill/>
        </p:spPr>
        <p:txBody>
          <a:bodyPr wrap="square" rtlCol="0">
            <a:spAutoFit/>
          </a:bodyPr>
          <a:lstStyle/>
          <a:p>
            <a:r>
              <a:rPr lang="en-GB" sz="2400" dirty="0">
                <a:solidFill>
                  <a:srgbClr val="002060"/>
                </a:solidFill>
                <a:latin typeface="Segoe Print" panose="02000600000000000000" pitchFamily="2" charset="0"/>
              </a:rPr>
              <a:t>Discuss: Hani says to make a noun plural you just add s – is she correct?</a:t>
            </a:r>
          </a:p>
        </p:txBody>
      </p:sp>
    </p:spTree>
    <p:extLst>
      <p:ext uri="{BB962C8B-B14F-4D97-AF65-F5344CB8AC3E}">
        <p14:creationId xmlns:p14="http://schemas.microsoft.com/office/powerpoint/2010/main" val="169522039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62FCE5-D388-45DA-A8C6-A8A56F992376}"/>
              </a:ext>
            </a:extLst>
          </p:cNvPr>
          <p:cNvSpPr>
            <a:spLocks noGrp="1"/>
          </p:cNvSpPr>
          <p:nvPr>
            <p:ph type="title"/>
          </p:nvPr>
        </p:nvSpPr>
        <p:spPr>
          <a:xfrm>
            <a:off x="508001" y="609601"/>
            <a:ext cx="6447501" cy="874643"/>
          </a:xfrm>
        </p:spPr>
        <p:txBody>
          <a:bodyPr/>
          <a:lstStyle/>
          <a:p>
            <a:r>
              <a:rPr lang="en-GB" dirty="0" smtClean="0">
                <a:solidFill>
                  <a:schemeClr val="tx1"/>
                </a:solidFill>
                <a:latin typeface="Segoe Print" panose="02000600000000000000" pitchFamily="2" charset="0"/>
              </a:rPr>
              <a:t>      Were </a:t>
            </a:r>
            <a:r>
              <a:rPr lang="en-GB" dirty="0">
                <a:solidFill>
                  <a:schemeClr val="tx1"/>
                </a:solidFill>
                <a:latin typeface="Segoe Print" panose="02000600000000000000" pitchFamily="2" charset="0"/>
              </a:rPr>
              <a:t>you right?</a:t>
            </a:r>
          </a:p>
        </p:txBody>
      </p:sp>
      <p:sp>
        <p:nvSpPr>
          <p:cNvPr id="3" name="Content Placeholder 2">
            <a:extLst>
              <a:ext uri="{FF2B5EF4-FFF2-40B4-BE49-F238E27FC236}">
                <a16:creationId xmlns:a16="http://schemas.microsoft.com/office/drawing/2014/main" xmlns="" id="{35C43574-6624-40AC-A06E-5D3D09023CE6}"/>
              </a:ext>
            </a:extLst>
          </p:cNvPr>
          <p:cNvSpPr>
            <a:spLocks noGrp="1"/>
          </p:cNvSpPr>
          <p:nvPr>
            <p:ph idx="1"/>
          </p:nvPr>
        </p:nvSpPr>
        <p:spPr>
          <a:xfrm>
            <a:off x="508000" y="1524484"/>
            <a:ext cx="7980017" cy="4723916"/>
          </a:xfrm>
        </p:spPr>
        <p:txBody>
          <a:bodyPr/>
          <a:lstStyle/>
          <a:p>
            <a:pPr marL="0" indent="0">
              <a:buNone/>
            </a:pPr>
            <a:r>
              <a:rPr lang="en-GB" sz="2400" dirty="0">
                <a:solidFill>
                  <a:srgbClr val="FF0000"/>
                </a:solidFill>
                <a:latin typeface="Segoe Print" panose="02000600000000000000" pitchFamily="2" charset="0"/>
              </a:rPr>
              <a:t>The plurals of these words are:</a:t>
            </a:r>
          </a:p>
          <a:p>
            <a:pPr marL="0" indent="0">
              <a:buNone/>
            </a:pPr>
            <a:endParaRPr lang="en-GB" sz="2400" dirty="0">
              <a:solidFill>
                <a:srgbClr val="FF0000"/>
              </a:solidFill>
              <a:latin typeface="Segoe Print" panose="02000600000000000000" pitchFamily="2" charset="0"/>
            </a:endParaRPr>
          </a:p>
          <a:p>
            <a:pPr marL="0" indent="0">
              <a:buNone/>
            </a:pPr>
            <a:r>
              <a:rPr lang="en-GB" sz="2400" dirty="0">
                <a:solidFill>
                  <a:schemeClr val="tx1"/>
                </a:solidFill>
                <a:latin typeface="Segoe Print" panose="02000600000000000000" pitchFamily="2" charset="0"/>
              </a:rPr>
              <a:t>chair-chairs    girl-girls      boy-boys     </a:t>
            </a:r>
            <a:endParaRPr lang="en-GB" sz="2400" dirty="0" smtClean="0">
              <a:solidFill>
                <a:schemeClr val="tx1"/>
              </a:solidFill>
              <a:latin typeface="Segoe Print" panose="02000600000000000000" pitchFamily="2" charset="0"/>
            </a:endParaRPr>
          </a:p>
          <a:p>
            <a:pPr marL="0" indent="0">
              <a:buNone/>
            </a:pPr>
            <a:r>
              <a:rPr lang="en-GB" sz="2400" dirty="0" smtClean="0">
                <a:solidFill>
                  <a:schemeClr val="tx1"/>
                </a:solidFill>
                <a:latin typeface="Segoe Print" panose="02000600000000000000" pitchFamily="2" charset="0"/>
              </a:rPr>
              <a:t>man-men     </a:t>
            </a:r>
            <a:r>
              <a:rPr lang="en-GB" sz="2400" dirty="0">
                <a:solidFill>
                  <a:schemeClr val="tx1"/>
                </a:solidFill>
                <a:latin typeface="Segoe Print" panose="02000600000000000000" pitchFamily="2" charset="0"/>
              </a:rPr>
              <a:t>woman-women </a:t>
            </a:r>
          </a:p>
          <a:p>
            <a:pPr marL="0" indent="0">
              <a:buNone/>
            </a:pPr>
            <a:r>
              <a:rPr lang="en-GB" sz="2400" dirty="0">
                <a:solidFill>
                  <a:schemeClr val="tx1"/>
                </a:solidFill>
                <a:latin typeface="Segoe Print" panose="02000600000000000000" pitchFamily="2" charset="0"/>
              </a:rPr>
              <a:t>car-cars   child-children    sheep-sheep   </a:t>
            </a:r>
            <a:endParaRPr lang="en-GB" sz="2400" dirty="0" smtClean="0">
              <a:solidFill>
                <a:schemeClr val="tx1"/>
              </a:solidFill>
              <a:latin typeface="Segoe Print" panose="02000600000000000000" pitchFamily="2" charset="0"/>
            </a:endParaRPr>
          </a:p>
          <a:p>
            <a:pPr marL="0" indent="0">
              <a:buNone/>
            </a:pPr>
            <a:r>
              <a:rPr lang="en-GB" sz="2400" dirty="0" smtClean="0">
                <a:solidFill>
                  <a:schemeClr val="tx1"/>
                </a:solidFill>
                <a:latin typeface="Segoe Print" panose="02000600000000000000" pitchFamily="2" charset="0"/>
              </a:rPr>
              <a:t>bed-beds    </a:t>
            </a:r>
            <a:r>
              <a:rPr lang="en-GB" sz="2400" dirty="0">
                <a:solidFill>
                  <a:schemeClr val="tx1"/>
                </a:solidFill>
                <a:latin typeface="Segoe Print" panose="02000600000000000000" pitchFamily="2" charset="0"/>
              </a:rPr>
              <a:t>teacher-teachers  </a:t>
            </a:r>
          </a:p>
          <a:p>
            <a:pPr marL="0" indent="0">
              <a:buNone/>
            </a:pPr>
            <a:r>
              <a:rPr lang="en-GB" sz="2400" dirty="0">
                <a:solidFill>
                  <a:schemeClr val="tx1"/>
                </a:solidFill>
                <a:latin typeface="Segoe Print" panose="02000600000000000000" pitchFamily="2" charset="0"/>
              </a:rPr>
              <a:t>mouse-mice</a:t>
            </a:r>
          </a:p>
          <a:p>
            <a:pPr marL="0" indent="0" algn="ctr">
              <a:buNone/>
            </a:pPr>
            <a:endParaRPr lang="en-GB" sz="2400" dirty="0">
              <a:solidFill>
                <a:schemeClr val="tx1"/>
              </a:solidFill>
              <a:latin typeface="Segoe Print" panose="02000600000000000000" pitchFamily="2" charset="0"/>
            </a:endParaRPr>
          </a:p>
          <a:p>
            <a:pPr marL="0" indent="0">
              <a:buNone/>
            </a:pPr>
            <a:r>
              <a:rPr lang="en-GB" sz="2400" dirty="0">
                <a:solidFill>
                  <a:srgbClr val="FF0000"/>
                </a:solidFill>
                <a:latin typeface="Segoe Print" panose="02000600000000000000" pitchFamily="2" charset="0"/>
              </a:rPr>
              <a:t>Hani is wrong. You do make most nouns plural by adding s but it doesn’t always work like this. Some nouns are exceptions to this rule. </a:t>
            </a:r>
          </a:p>
          <a:p>
            <a:pPr marL="0" indent="0">
              <a:buNone/>
            </a:pPr>
            <a:endParaRPr lang="en-GB" dirty="0"/>
          </a:p>
        </p:txBody>
      </p:sp>
    </p:spTree>
    <p:extLst>
      <p:ext uri="{BB962C8B-B14F-4D97-AF65-F5344CB8AC3E}">
        <p14:creationId xmlns:p14="http://schemas.microsoft.com/office/powerpoint/2010/main" val="119695883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09601"/>
            <a:ext cx="7942216" cy="749323"/>
          </a:xfrm>
        </p:spPr>
        <p:txBody>
          <a:bodyPr>
            <a:normAutofit/>
          </a:bodyPr>
          <a:lstStyle/>
          <a:p>
            <a:r>
              <a:rPr lang="en-GB" sz="3000" dirty="0">
                <a:solidFill>
                  <a:schemeClr val="tx1"/>
                </a:solidFill>
                <a:latin typeface="Segoe Print" panose="02000600000000000000" pitchFamily="2" charset="0"/>
              </a:rPr>
              <a:t>Apostrophes to mark plural possession</a:t>
            </a:r>
          </a:p>
        </p:txBody>
      </p:sp>
      <p:sp>
        <p:nvSpPr>
          <p:cNvPr id="3" name="Content Placeholder 2"/>
          <p:cNvSpPr>
            <a:spLocks noGrp="1"/>
          </p:cNvSpPr>
          <p:nvPr>
            <p:ph idx="1"/>
          </p:nvPr>
        </p:nvSpPr>
        <p:spPr>
          <a:xfrm>
            <a:off x="357809" y="1358923"/>
            <a:ext cx="8428383" cy="4896734"/>
          </a:xfrm>
        </p:spPr>
        <p:txBody>
          <a:bodyPr>
            <a:normAutofit lnSpcReduction="10000"/>
          </a:bodyPr>
          <a:lstStyle/>
          <a:p>
            <a:pPr marL="0" indent="0">
              <a:buNone/>
            </a:pPr>
            <a:r>
              <a:rPr lang="en-GB" sz="2400" dirty="0">
                <a:solidFill>
                  <a:schemeClr val="tx1"/>
                </a:solidFill>
                <a:latin typeface="Segoe Print" panose="02000600000000000000" pitchFamily="2" charset="0"/>
              </a:rPr>
              <a:t>Usually we add an apostrophe and s to show possession. However, if a noun already ends in s we just add an apostrophe. </a:t>
            </a:r>
          </a:p>
          <a:p>
            <a:pPr marL="0" indent="0">
              <a:buNone/>
            </a:pPr>
            <a:r>
              <a:rPr lang="en-GB" sz="2400" dirty="0">
                <a:solidFill>
                  <a:schemeClr val="tx1"/>
                </a:solidFill>
                <a:latin typeface="Segoe Print" panose="02000600000000000000" pitchFamily="2" charset="0"/>
              </a:rPr>
              <a:t>This is the case with most plurals. Most plural words end in s so we just add an apostrophe to show ownership. We don’t need to add another s.</a:t>
            </a:r>
          </a:p>
          <a:p>
            <a:pPr marL="0" indent="0">
              <a:buNone/>
            </a:pPr>
            <a:endParaRPr lang="en-GB" sz="2400" dirty="0">
              <a:solidFill>
                <a:schemeClr val="tx1"/>
              </a:solidFill>
              <a:latin typeface="Segoe Print" panose="02000600000000000000" pitchFamily="2" charset="0"/>
            </a:endParaRPr>
          </a:p>
          <a:p>
            <a:pPr marL="0" indent="0">
              <a:buNone/>
            </a:pPr>
            <a:r>
              <a:rPr lang="en-GB" sz="2400" dirty="0">
                <a:solidFill>
                  <a:schemeClr val="tx1"/>
                </a:solidFill>
                <a:latin typeface="Segoe Print" panose="02000600000000000000" pitchFamily="2" charset="0"/>
              </a:rPr>
              <a:t>The girls’ cloakroom       </a:t>
            </a:r>
          </a:p>
          <a:p>
            <a:pPr marL="0" indent="0">
              <a:buNone/>
            </a:pPr>
            <a:endParaRPr lang="en-GB" sz="2400" dirty="0">
              <a:solidFill>
                <a:schemeClr val="tx1"/>
              </a:solidFill>
              <a:latin typeface="Segoe Print" panose="02000600000000000000" pitchFamily="2" charset="0"/>
            </a:endParaRPr>
          </a:p>
          <a:p>
            <a:pPr marL="0" indent="0">
              <a:buNone/>
            </a:pPr>
            <a:r>
              <a:rPr lang="en-GB" sz="2400" dirty="0">
                <a:solidFill>
                  <a:schemeClr val="tx1"/>
                </a:solidFill>
                <a:latin typeface="Segoe Print" panose="02000600000000000000" pitchFamily="2" charset="0"/>
              </a:rPr>
              <a:t>                                  The cats’ dinner</a:t>
            </a:r>
          </a:p>
          <a:p>
            <a:pPr marL="0" indent="0">
              <a:buNone/>
            </a:pPr>
            <a:endParaRPr lang="en-GB" sz="2400" dirty="0">
              <a:solidFill>
                <a:schemeClr val="tx1"/>
              </a:solidFill>
              <a:latin typeface="Segoe Print" panose="02000600000000000000" pitchFamily="2" charset="0"/>
            </a:endParaRPr>
          </a:p>
          <a:p>
            <a:pPr marL="0" indent="0">
              <a:buNone/>
            </a:pPr>
            <a:r>
              <a:rPr lang="en-GB" sz="2400" dirty="0">
                <a:solidFill>
                  <a:schemeClr val="tx1"/>
                </a:solidFill>
                <a:latin typeface="Segoe Print" panose="02000600000000000000" pitchFamily="2" charset="0"/>
              </a:rPr>
              <a:t>The boys’ bedroom</a:t>
            </a:r>
          </a:p>
          <a:p>
            <a:pPr>
              <a:buFont typeface="Arial" panose="020B0604020202020204" pitchFamily="34" charset="0"/>
              <a:buChar char="•"/>
            </a:pPr>
            <a:endParaRPr lang="en-GB" sz="2400" dirty="0">
              <a:solidFill>
                <a:srgbClr val="FF0000"/>
              </a:solidFill>
            </a:endParaRPr>
          </a:p>
          <a:p>
            <a:pPr marL="0" indent="0">
              <a:buNone/>
            </a:pPr>
            <a:endParaRPr lang="en-GB" sz="2400" dirty="0">
              <a:solidFill>
                <a:srgbClr val="FF0000"/>
              </a:solidFill>
            </a:endParaRPr>
          </a:p>
          <a:p>
            <a:pPr marL="0" indent="0">
              <a:buNone/>
            </a:pPr>
            <a:endParaRPr lang="en-GB" sz="2400" dirty="0">
              <a:solidFill>
                <a:srgbClr val="FF0000"/>
              </a:solidFill>
            </a:endParaRPr>
          </a:p>
          <a:p>
            <a:pPr>
              <a:buFont typeface="Arial" panose="020B0604020202020204" pitchFamily="34" charset="0"/>
              <a:buChar char="•"/>
            </a:pPr>
            <a:endParaRPr lang="en-GB" sz="2400" dirty="0">
              <a:solidFill>
                <a:srgbClr val="FF0000"/>
              </a:solidFill>
            </a:endParaRPr>
          </a:p>
          <a:p>
            <a:pPr marL="0" indent="0">
              <a:buNone/>
            </a:pPr>
            <a:endParaRPr lang="en-GB" sz="2400" dirty="0">
              <a:solidFill>
                <a:srgbClr val="FF0000"/>
              </a:solidFill>
            </a:endParaRPr>
          </a:p>
          <a:p>
            <a:pPr marL="0" indent="0">
              <a:buNone/>
            </a:pPr>
            <a:endParaRPr lang="en-GB" sz="2400" dirty="0"/>
          </a:p>
          <a:p>
            <a:pPr marL="0" indent="0">
              <a:buNone/>
            </a:pPr>
            <a:endParaRPr lang="en-GB" sz="2400" dirty="0"/>
          </a:p>
          <a:p>
            <a:pPr marL="0" indent="0">
              <a:buNone/>
            </a:pPr>
            <a:endParaRPr lang="en-GB" dirty="0"/>
          </a:p>
          <a:p>
            <a:endParaRPr lang="en-GB" dirty="0"/>
          </a:p>
          <a:p>
            <a:endParaRPr lang="en-GB" dirty="0"/>
          </a:p>
          <a:p>
            <a:endParaRPr lang="en-GB" dirty="0"/>
          </a:p>
          <a:p>
            <a:endParaRPr lang="en-GB" dirty="0"/>
          </a:p>
          <a:p>
            <a:endParaRPr lang="en-GB" dirty="0"/>
          </a:p>
        </p:txBody>
      </p:sp>
      <p:pic>
        <p:nvPicPr>
          <p:cNvPr id="7" name="Picture 6">
            <a:extLst>
              <a:ext uri="{FF2B5EF4-FFF2-40B4-BE49-F238E27FC236}">
                <a16:creationId xmlns:a16="http://schemas.microsoft.com/office/drawing/2014/main" xmlns="" id="{F8FDF67F-07BA-4456-9C8B-EBABAD35B21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491814" y="3204412"/>
            <a:ext cx="1828958" cy="1371719"/>
          </a:xfrm>
          <a:prstGeom prst="rect">
            <a:avLst/>
          </a:prstGeom>
        </p:spPr>
      </p:pic>
      <p:pic>
        <p:nvPicPr>
          <p:cNvPr id="10" name="Picture 9">
            <a:extLst>
              <a:ext uri="{FF2B5EF4-FFF2-40B4-BE49-F238E27FC236}">
                <a16:creationId xmlns:a16="http://schemas.microsoft.com/office/drawing/2014/main" xmlns="" id="{69CA51DC-46DB-4D83-AB25-4E6F4BA0828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2902795" y="4173717"/>
            <a:ext cx="2077357" cy="1024292"/>
          </a:xfrm>
          <a:prstGeom prst="rect">
            <a:avLst/>
          </a:prstGeom>
        </p:spPr>
      </p:pic>
      <p:pic>
        <p:nvPicPr>
          <p:cNvPr id="16" name="Picture 15">
            <a:extLst>
              <a:ext uri="{FF2B5EF4-FFF2-40B4-BE49-F238E27FC236}">
                <a16:creationId xmlns:a16="http://schemas.microsoft.com/office/drawing/2014/main" xmlns="" id="{1F6B7DEC-03FE-499C-B9AF-D945A8A415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3259" y="5315575"/>
            <a:ext cx="2207513" cy="1189540"/>
          </a:xfrm>
          <a:prstGeom prst="rect">
            <a:avLst/>
          </a:prstGeom>
        </p:spPr>
      </p:pic>
    </p:spTree>
    <p:extLst>
      <p:ext uri="{BB962C8B-B14F-4D97-AF65-F5344CB8AC3E}">
        <p14:creationId xmlns:p14="http://schemas.microsoft.com/office/powerpoint/2010/main" val="128039291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1" y="609601"/>
            <a:ext cx="7889966" cy="730684"/>
          </a:xfrm>
        </p:spPr>
        <p:txBody>
          <a:bodyPr>
            <a:normAutofit/>
          </a:bodyPr>
          <a:lstStyle/>
          <a:p>
            <a:r>
              <a:rPr lang="en-GB" sz="3000" dirty="0">
                <a:solidFill>
                  <a:schemeClr val="tx1"/>
                </a:solidFill>
                <a:latin typeface="Segoe Print" panose="02000600000000000000" pitchFamily="2" charset="0"/>
              </a:rPr>
              <a:t>Apostrophes to mark plural possession</a:t>
            </a:r>
          </a:p>
        </p:txBody>
      </p:sp>
      <p:sp>
        <p:nvSpPr>
          <p:cNvPr id="3" name="Content Placeholder 2"/>
          <p:cNvSpPr>
            <a:spLocks noGrp="1"/>
          </p:cNvSpPr>
          <p:nvPr>
            <p:ph idx="1"/>
          </p:nvPr>
        </p:nvSpPr>
        <p:spPr>
          <a:xfrm>
            <a:off x="508000" y="1340284"/>
            <a:ext cx="7297057" cy="5223354"/>
          </a:xfrm>
        </p:spPr>
        <p:txBody>
          <a:bodyPr>
            <a:normAutofit/>
          </a:bodyPr>
          <a:lstStyle/>
          <a:p>
            <a:pPr marL="0" indent="0">
              <a:buNone/>
            </a:pPr>
            <a:r>
              <a:rPr lang="en-GB" sz="2400" dirty="0">
                <a:solidFill>
                  <a:schemeClr val="tx1"/>
                </a:solidFill>
                <a:latin typeface="Segoe Print" panose="02000600000000000000" pitchFamily="2" charset="0"/>
              </a:rPr>
              <a:t>Not all plurals end in s. If the plural does not end in s then we need to add an apostrophe and s.</a:t>
            </a:r>
          </a:p>
          <a:p>
            <a:pPr marL="0" indent="0">
              <a:buNone/>
            </a:pPr>
            <a:endParaRPr lang="en-GB" sz="2400" dirty="0">
              <a:solidFill>
                <a:srgbClr val="002060"/>
              </a:solidFill>
              <a:latin typeface="Segoe Print" panose="02000600000000000000" pitchFamily="2" charset="0"/>
            </a:endParaRPr>
          </a:p>
          <a:p>
            <a:pPr marL="0" indent="0">
              <a:buNone/>
            </a:pPr>
            <a:r>
              <a:rPr lang="en-GB" sz="2400" dirty="0">
                <a:solidFill>
                  <a:srgbClr val="002060"/>
                </a:solidFill>
                <a:latin typeface="Segoe Print" panose="02000600000000000000" pitchFamily="2" charset="0"/>
              </a:rPr>
              <a:t>The children’s playground </a:t>
            </a:r>
          </a:p>
          <a:p>
            <a:pPr marL="0" indent="0">
              <a:buNone/>
            </a:pPr>
            <a:endParaRPr lang="en-GB" sz="2400" dirty="0">
              <a:solidFill>
                <a:srgbClr val="002060"/>
              </a:solidFill>
              <a:latin typeface="Segoe Print" panose="02000600000000000000" pitchFamily="2" charset="0"/>
            </a:endParaRPr>
          </a:p>
          <a:p>
            <a:pPr marL="0" indent="0">
              <a:buNone/>
            </a:pPr>
            <a:endParaRPr lang="en-GB" sz="2400" dirty="0">
              <a:solidFill>
                <a:srgbClr val="002060"/>
              </a:solidFill>
              <a:latin typeface="Segoe Print" panose="02000600000000000000" pitchFamily="2" charset="0"/>
            </a:endParaRPr>
          </a:p>
          <a:p>
            <a:pPr marL="0" indent="0">
              <a:buNone/>
            </a:pPr>
            <a:endParaRPr lang="en-GB" sz="2400" dirty="0">
              <a:solidFill>
                <a:srgbClr val="002060"/>
              </a:solidFill>
              <a:latin typeface="Segoe Print" panose="02000600000000000000" pitchFamily="2" charset="0"/>
            </a:endParaRPr>
          </a:p>
          <a:p>
            <a:pPr marL="0" indent="0">
              <a:buNone/>
            </a:pPr>
            <a:r>
              <a:rPr lang="en-GB" sz="2400" dirty="0">
                <a:solidFill>
                  <a:srgbClr val="002060"/>
                </a:solidFill>
                <a:latin typeface="Segoe Print" panose="02000600000000000000" pitchFamily="2" charset="0"/>
              </a:rPr>
              <a:t>The women’s dresses </a:t>
            </a:r>
          </a:p>
          <a:p>
            <a:pPr marL="0" indent="0">
              <a:buNone/>
            </a:pPr>
            <a:endParaRPr lang="en-GB" sz="2400" dirty="0">
              <a:solidFill>
                <a:srgbClr val="002060"/>
              </a:solidFill>
            </a:endParaRPr>
          </a:p>
        </p:txBody>
      </p:sp>
      <p:pic>
        <p:nvPicPr>
          <p:cNvPr id="7" name="Picture 6">
            <a:extLst>
              <a:ext uri="{FF2B5EF4-FFF2-40B4-BE49-F238E27FC236}">
                <a16:creationId xmlns:a16="http://schemas.microsoft.com/office/drawing/2014/main" xmlns="" id="{B1D9B068-3132-4EFB-A54F-5F78F1E129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389631" y="2381119"/>
            <a:ext cx="2178844" cy="1477616"/>
          </a:xfrm>
          <a:prstGeom prst="rect">
            <a:avLst/>
          </a:prstGeom>
        </p:spPr>
      </p:pic>
      <p:pic>
        <p:nvPicPr>
          <p:cNvPr id="10" name="Picture 9">
            <a:extLst>
              <a:ext uri="{FF2B5EF4-FFF2-40B4-BE49-F238E27FC236}">
                <a16:creationId xmlns:a16="http://schemas.microsoft.com/office/drawing/2014/main" xmlns="" id="{C8DBBE90-5A96-49CD-B1A7-0F8BF2077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270" y="4225740"/>
            <a:ext cx="2683565" cy="1698184"/>
          </a:xfrm>
          <a:prstGeom prst="rect">
            <a:avLst/>
          </a:prstGeom>
        </p:spPr>
      </p:pic>
    </p:spTree>
    <p:extLst>
      <p:ext uri="{BB962C8B-B14F-4D97-AF65-F5344CB8AC3E}">
        <p14:creationId xmlns:p14="http://schemas.microsoft.com/office/powerpoint/2010/main" val="1588379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8216537" cy="793314"/>
          </a:xfrm>
        </p:spPr>
        <p:txBody>
          <a:bodyPr>
            <a:normAutofit fontScale="90000"/>
          </a:bodyPr>
          <a:lstStyle/>
          <a:p>
            <a:r>
              <a:rPr lang="en-GB" dirty="0">
                <a:solidFill>
                  <a:schemeClr val="tx1"/>
                </a:solidFill>
                <a:latin typeface="Segoe Print" panose="02000600000000000000" pitchFamily="2" charset="0"/>
              </a:rPr>
              <a:t>Apostrophes to mark plural possession </a:t>
            </a:r>
          </a:p>
        </p:txBody>
      </p:sp>
      <p:sp>
        <p:nvSpPr>
          <p:cNvPr id="3" name="Content Placeholder 2"/>
          <p:cNvSpPr>
            <a:spLocks noGrp="1"/>
          </p:cNvSpPr>
          <p:nvPr>
            <p:ph sz="half" idx="1"/>
          </p:nvPr>
        </p:nvSpPr>
        <p:spPr>
          <a:xfrm>
            <a:off x="508001" y="1402915"/>
            <a:ext cx="8039652" cy="4885151"/>
          </a:xfrm>
        </p:spPr>
        <p:txBody>
          <a:bodyPr>
            <a:normAutofit/>
          </a:bodyPr>
          <a:lstStyle/>
          <a:p>
            <a:pPr marL="0" indent="0">
              <a:buNone/>
            </a:pPr>
            <a:r>
              <a:rPr lang="en-GB" sz="2800" dirty="0">
                <a:solidFill>
                  <a:schemeClr val="tx1"/>
                </a:solidFill>
                <a:latin typeface="Segoe Print" panose="02000600000000000000" pitchFamily="2" charset="0"/>
              </a:rPr>
              <a:t>If two named people own something, the apostrophe is placed after the second person’s </a:t>
            </a:r>
            <a:r>
              <a:rPr lang="en-GB" sz="2800" dirty="0" smtClean="0">
                <a:solidFill>
                  <a:schemeClr val="tx1"/>
                </a:solidFill>
                <a:latin typeface="Segoe Print" panose="02000600000000000000" pitchFamily="2" charset="0"/>
              </a:rPr>
              <a:t>name.</a:t>
            </a:r>
          </a:p>
          <a:p>
            <a:pPr marL="0" indent="0">
              <a:buNone/>
            </a:pPr>
            <a:endParaRPr lang="en-GB" sz="2800" dirty="0" smtClean="0">
              <a:solidFill>
                <a:schemeClr val="tx1"/>
              </a:solidFill>
            </a:endParaRPr>
          </a:p>
          <a:p>
            <a:pPr marL="0" indent="0">
              <a:buNone/>
            </a:pPr>
            <a:r>
              <a:rPr lang="en-GB" dirty="0"/>
              <a:t> </a:t>
            </a:r>
            <a:r>
              <a:rPr lang="en-GB" dirty="0" smtClean="0"/>
              <a:t>                     </a:t>
            </a:r>
            <a:r>
              <a:rPr lang="en-GB" sz="2800" dirty="0" smtClean="0">
                <a:solidFill>
                  <a:schemeClr val="tx1"/>
                </a:solidFill>
                <a:latin typeface="Segoe Print" panose="02000600000000000000" pitchFamily="2" charset="0"/>
              </a:rPr>
              <a:t>Zara and Tim’s jigsaw</a:t>
            </a:r>
          </a:p>
          <a:p>
            <a:pPr marL="0" indent="0">
              <a:buNone/>
            </a:pPr>
            <a:endParaRPr lang="en-GB" sz="2800" dirty="0">
              <a:solidFill>
                <a:schemeClr val="tx1"/>
              </a:solidFill>
            </a:endParaRPr>
          </a:p>
          <a:p>
            <a:pPr marL="0" indent="0">
              <a:buNone/>
            </a:pPr>
            <a:endParaRPr lang="en-GB" sz="3500" dirty="0">
              <a:solidFill>
                <a:schemeClr val="tx1"/>
              </a:solidFill>
            </a:endParaRPr>
          </a:p>
          <a:p>
            <a:pPr marL="0" indent="0">
              <a:buNone/>
            </a:pPr>
            <a:endParaRPr lang="en-GB" sz="3500" dirty="0">
              <a:solidFill>
                <a:schemeClr val="tx1"/>
              </a:solidFill>
            </a:endParaRPr>
          </a:p>
          <a:p>
            <a:endParaRPr lang="en-GB" sz="3500" dirty="0">
              <a:solidFill>
                <a:schemeClr val="accent2"/>
              </a:solidFill>
            </a:endParaRPr>
          </a:p>
          <a:p>
            <a:pPr marL="0" indent="0">
              <a:buNone/>
            </a:pPr>
            <a:endParaRPr lang="en-GB" sz="3500" dirty="0">
              <a:solidFill>
                <a:srgbClr val="FF0000"/>
              </a:solidFill>
            </a:endParaRPr>
          </a:p>
          <a:p>
            <a:endParaRPr lang="en-GB" sz="2400" dirty="0"/>
          </a:p>
          <a:p>
            <a:endParaRPr lang="en-GB" dirty="0"/>
          </a:p>
          <a:p>
            <a:endParaRPr lang="en-GB" dirty="0"/>
          </a:p>
          <a:p>
            <a:endParaRPr lang="en-GB" dirty="0"/>
          </a:p>
        </p:txBody>
      </p:sp>
      <p:sp>
        <p:nvSpPr>
          <p:cNvPr id="6" name="Rectangle: Rounded Corners 5">
            <a:extLst>
              <a:ext uri="{FF2B5EF4-FFF2-40B4-BE49-F238E27FC236}">
                <a16:creationId xmlns:a16="http://schemas.microsoft.com/office/drawing/2014/main" xmlns="" id="{E8C4E55D-0491-47BA-8C49-3C113143B24B}"/>
              </a:ext>
            </a:extLst>
          </p:cNvPr>
          <p:cNvSpPr/>
          <p:nvPr/>
        </p:nvSpPr>
        <p:spPr>
          <a:xfrm>
            <a:off x="6501008" y="2786300"/>
            <a:ext cx="3428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xmlns="" id="{BB395C2E-F83F-4850-86CD-213E803DE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2508069"/>
            <a:ext cx="2627546" cy="2646785"/>
          </a:xfrm>
          <a:prstGeom prst="rect">
            <a:avLst/>
          </a:prstGeom>
        </p:spPr>
      </p:pic>
    </p:spTree>
    <p:extLst>
      <p:ext uri="{BB962C8B-B14F-4D97-AF65-F5344CB8AC3E}">
        <p14:creationId xmlns:p14="http://schemas.microsoft.com/office/powerpoint/2010/main" val="2664814061"/>
      </p:ext>
    </p:extLst>
  </p:cSld>
  <p:clrMapOvr>
    <a:masterClrMapping/>
  </p:clrMapOvr>
  <p:transition spd="slow">
    <p:push dir="u"/>
  </p:transition>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A91D87DC-CC0A-A447-94FA-001A51193FBB}" vid="{CC5ADD21-0F54-224E-99B0-3A90D3AF798C}"/>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Xavier presentation</Template>
  <TotalTime>836</TotalTime>
  <Words>760</Words>
  <Application>Microsoft Office PowerPoint</Application>
  <PresentationFormat>On-screen Show (4:3)</PresentationFormat>
  <Paragraphs>144</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Title slide</vt:lpstr>
      <vt:lpstr>Slides</vt:lpstr>
      <vt:lpstr>Year 4 SPAG</vt:lpstr>
      <vt:lpstr>What is meant by possession?</vt:lpstr>
      <vt:lpstr>Have a go! </vt:lpstr>
      <vt:lpstr>What does plural mean? Singular means there is just one. Plural means there is more than one. </vt:lpstr>
      <vt:lpstr>Have a go!</vt:lpstr>
      <vt:lpstr>      Were you right?</vt:lpstr>
      <vt:lpstr>Apostrophes to mark plural possession</vt:lpstr>
      <vt:lpstr>Apostrophes to mark plural possession</vt:lpstr>
      <vt:lpstr>Apostrophes to mark plural possession </vt:lpstr>
      <vt:lpstr>Have a go</vt:lpstr>
      <vt:lpstr>Can you spot the apostrophes which are used to show plural possession in this text?</vt:lpstr>
      <vt:lpstr>Were you right?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Torlop</dc:creator>
  <cp:lastModifiedBy>visitor</cp:lastModifiedBy>
  <cp:revision>80</cp:revision>
  <dcterms:created xsi:type="dcterms:W3CDTF">2017-06-27T15:09:43Z</dcterms:created>
  <dcterms:modified xsi:type="dcterms:W3CDTF">2018-01-22T15:36:11Z</dcterms:modified>
</cp:coreProperties>
</file>