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5"/>
  </p:notesMasterIdLst>
  <p:handoutMasterIdLst>
    <p:handoutMasterId r:id="rId16"/>
  </p:handoutMasterIdLst>
  <p:sldIdLst>
    <p:sldId id="260" r:id="rId3"/>
    <p:sldId id="273" r:id="rId4"/>
    <p:sldId id="274" r:id="rId5"/>
    <p:sldId id="275" r:id="rId6"/>
    <p:sldId id="276" r:id="rId7"/>
    <p:sldId id="277" r:id="rId8"/>
    <p:sldId id="278" r:id="rId9"/>
    <p:sldId id="279" r:id="rId10"/>
    <p:sldId id="280" r:id="rId11"/>
    <p:sldId id="281" r:id="rId12"/>
    <p:sldId id="282" r:id="rId13"/>
    <p:sldId id="28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6"/>
    <p:restoredTop sz="79137" autoAdjust="0"/>
  </p:normalViewPr>
  <p:slideViewPr>
    <p:cSldViewPr snapToGrid="0" snapToObjects="1">
      <p:cViewPr varScale="1">
        <p:scale>
          <a:sx n="69" d="100"/>
          <a:sy n="69" d="100"/>
        </p:scale>
        <p:origin x="-1410" y="-10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508001" y="2160590"/>
            <a:ext cx="6447501"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827651003"/>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5">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6">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4 SPAG</a:t>
            </a:r>
            <a:endParaRPr lang="en-GB" dirty="0"/>
          </a:p>
        </p:txBody>
      </p:sp>
      <p:sp>
        <p:nvSpPr>
          <p:cNvPr id="5" name="Content Placeholder 4"/>
          <p:cNvSpPr>
            <a:spLocks noGrp="1"/>
          </p:cNvSpPr>
          <p:nvPr>
            <p:ph idx="1"/>
          </p:nvPr>
        </p:nvSpPr>
        <p:spPr/>
        <p:txBody>
          <a:bodyPr>
            <a:normAutofit/>
          </a:bodyPr>
          <a:lstStyle/>
          <a:p>
            <a:r>
              <a:rPr lang="en-GB" sz="3200" i="1" dirty="0">
                <a:latin typeface="Segoe Print" panose="02000600000000000000" pitchFamily="2" charset="0"/>
                <a:ea typeface="Please write me a song" panose="02000603000000000000" pitchFamily="2" charset="0"/>
                <a:cs typeface="Levenim MT" panose="02010502060101010101" pitchFamily="2" charset="-79"/>
              </a:rPr>
              <a:t>NCLO: </a:t>
            </a:r>
          </a:p>
          <a:p>
            <a:r>
              <a:rPr lang="en-GB" sz="3500" dirty="0" smtClean="0">
                <a:latin typeface="Segoe Print" panose="02000600000000000000" pitchFamily="2" charset="0"/>
              </a:rPr>
              <a:t>Recognise </a:t>
            </a:r>
            <a:r>
              <a:rPr lang="en-GB" sz="3500" dirty="0">
                <a:latin typeface="Segoe Print" panose="02000600000000000000" pitchFamily="2" charset="0"/>
              </a:rPr>
              <a:t>and </a:t>
            </a:r>
            <a:r>
              <a:rPr lang="en-GB" sz="3500" dirty="0" smtClean="0">
                <a:latin typeface="Segoe Print" panose="02000600000000000000" pitchFamily="2" charset="0"/>
              </a:rPr>
              <a:t>use fronted adverbials</a:t>
            </a:r>
            <a:endParaRPr lang="en-GB" sz="3500" dirty="0">
              <a:latin typeface="Segoe Print" panose="02000600000000000000" pitchFamily="2" charset="0"/>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4860"/>
            <a:ext cx="8128000" cy="1325563"/>
          </a:xfrm>
        </p:spPr>
        <p:txBody>
          <a:bodyPr/>
          <a:lstStyle/>
          <a:p>
            <a:r>
              <a:rPr lang="en-GB" dirty="0">
                <a:solidFill>
                  <a:schemeClr val="tx1"/>
                </a:solidFill>
                <a:latin typeface="Segoe Print" panose="02000600000000000000" pitchFamily="2" charset="0"/>
              </a:rPr>
              <a:t>Can you spot the fronted adverbials in this text?</a:t>
            </a:r>
          </a:p>
        </p:txBody>
      </p:sp>
      <p:sp>
        <p:nvSpPr>
          <p:cNvPr id="3" name="Content Placeholder 2"/>
          <p:cNvSpPr>
            <a:spLocks noGrp="1"/>
          </p:cNvSpPr>
          <p:nvPr>
            <p:ph idx="1"/>
          </p:nvPr>
        </p:nvSpPr>
        <p:spPr>
          <a:xfrm>
            <a:off x="495300" y="1750423"/>
            <a:ext cx="7244522" cy="4180114"/>
          </a:xfrm>
        </p:spPr>
        <p:txBody>
          <a:bodyPr>
            <a:normAutofit fontScale="92500"/>
          </a:bodyPr>
          <a:lstStyle/>
          <a:p>
            <a:pPr marL="0" indent="0">
              <a:buNone/>
            </a:pPr>
            <a:r>
              <a:rPr lang="en-GB" sz="2400" dirty="0">
                <a:solidFill>
                  <a:srgbClr val="002060"/>
                </a:solidFill>
                <a:latin typeface="Segoe Print" panose="02000600000000000000" pitchFamily="2" charset="0"/>
              </a:rPr>
              <a:t>Nervously, Beth approached the dragon. Without warning, the dragon roared. Defiantly, Beth pulled out her sword. Suddenly, flames shot out of the dragon’s mouth. Moments later, Beth felt intense heat whoosh past her ears. The dragon had almost set her on fire! </a:t>
            </a:r>
          </a:p>
          <a:p>
            <a:pPr marL="0" indent="0">
              <a:buNone/>
            </a:pPr>
            <a:r>
              <a:rPr lang="en-GB" sz="2400" dirty="0">
                <a:solidFill>
                  <a:srgbClr val="002060"/>
                </a:solidFill>
                <a:latin typeface="Segoe Print" panose="02000600000000000000" pitchFamily="2" charset="0"/>
              </a:rPr>
              <a:t>From the window of the castle, Prince Gerald watched. Beth had come to rescue him. She was determined to save him from the dragon. Carefully, she raised her sword. She knew she had to act quickly. Seconds later, the dragon lay on the floor –dead. Beth had done it. She had defeated the dragon! </a:t>
            </a:r>
          </a:p>
        </p:txBody>
      </p:sp>
    </p:spTree>
    <p:extLst>
      <p:ext uri="{BB962C8B-B14F-4D97-AF65-F5344CB8AC3E}">
        <p14:creationId xmlns:p14="http://schemas.microsoft.com/office/powerpoint/2010/main" val="381503036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357" y="401412"/>
            <a:ext cx="8128000" cy="1325563"/>
          </a:xfrm>
        </p:spPr>
        <p:txBody>
          <a:bodyPr/>
          <a:lstStyle/>
          <a:p>
            <a:r>
              <a:rPr lang="en-GB" dirty="0">
                <a:solidFill>
                  <a:schemeClr val="tx1"/>
                </a:solidFill>
                <a:latin typeface="Segoe Print" panose="02000600000000000000" pitchFamily="2" charset="0"/>
              </a:rPr>
              <a:t>Were you right?</a:t>
            </a:r>
          </a:p>
        </p:txBody>
      </p:sp>
      <p:sp>
        <p:nvSpPr>
          <p:cNvPr id="3" name="Content Placeholder 2"/>
          <p:cNvSpPr>
            <a:spLocks noGrp="1"/>
          </p:cNvSpPr>
          <p:nvPr>
            <p:ph idx="1"/>
          </p:nvPr>
        </p:nvSpPr>
        <p:spPr>
          <a:xfrm>
            <a:off x="508000" y="1463040"/>
            <a:ext cx="7112000" cy="4578323"/>
          </a:xfrm>
        </p:spPr>
        <p:txBody>
          <a:bodyPr/>
          <a:lstStyle/>
          <a:p>
            <a:pPr marL="0" indent="0">
              <a:buNone/>
            </a:pPr>
            <a:r>
              <a:rPr lang="en-GB" sz="2400" u="sng" dirty="0">
                <a:solidFill>
                  <a:srgbClr val="002060"/>
                </a:solidFill>
                <a:latin typeface="Segoe Print" panose="02000600000000000000" pitchFamily="2" charset="0"/>
              </a:rPr>
              <a:t>Nervously</a:t>
            </a:r>
            <a:r>
              <a:rPr lang="en-GB" sz="2400" dirty="0">
                <a:solidFill>
                  <a:srgbClr val="002060"/>
                </a:solidFill>
                <a:latin typeface="Segoe Print" panose="02000600000000000000" pitchFamily="2" charset="0"/>
              </a:rPr>
              <a:t>, Beth approached the dragon. </a:t>
            </a:r>
            <a:r>
              <a:rPr lang="en-GB" sz="2400" u="sng" dirty="0">
                <a:solidFill>
                  <a:srgbClr val="002060"/>
                </a:solidFill>
                <a:latin typeface="Segoe Print" panose="02000600000000000000" pitchFamily="2" charset="0"/>
              </a:rPr>
              <a:t>Without warning</a:t>
            </a:r>
            <a:r>
              <a:rPr lang="en-GB" sz="2400" dirty="0">
                <a:solidFill>
                  <a:srgbClr val="002060"/>
                </a:solidFill>
                <a:latin typeface="Segoe Print" panose="02000600000000000000" pitchFamily="2" charset="0"/>
              </a:rPr>
              <a:t>, the dragon roared. </a:t>
            </a:r>
            <a:r>
              <a:rPr lang="en-GB" sz="2400" u="sng" dirty="0">
                <a:solidFill>
                  <a:srgbClr val="002060"/>
                </a:solidFill>
                <a:latin typeface="Segoe Print" panose="02000600000000000000" pitchFamily="2" charset="0"/>
              </a:rPr>
              <a:t>Defiantly</a:t>
            </a:r>
            <a:r>
              <a:rPr lang="en-GB" sz="2400" dirty="0">
                <a:solidFill>
                  <a:srgbClr val="002060"/>
                </a:solidFill>
                <a:latin typeface="Segoe Print" panose="02000600000000000000" pitchFamily="2" charset="0"/>
              </a:rPr>
              <a:t>, Beth pulled out her sword. </a:t>
            </a:r>
            <a:r>
              <a:rPr lang="en-GB" sz="2400" u="sng" dirty="0">
                <a:solidFill>
                  <a:srgbClr val="002060"/>
                </a:solidFill>
                <a:latin typeface="Segoe Print" panose="02000600000000000000" pitchFamily="2" charset="0"/>
              </a:rPr>
              <a:t>Suddenly</a:t>
            </a:r>
            <a:r>
              <a:rPr lang="en-GB" sz="2400" dirty="0">
                <a:solidFill>
                  <a:srgbClr val="002060"/>
                </a:solidFill>
                <a:latin typeface="Segoe Print" panose="02000600000000000000" pitchFamily="2" charset="0"/>
              </a:rPr>
              <a:t>, flames shot out of the dragon’s mouth. </a:t>
            </a:r>
            <a:r>
              <a:rPr lang="en-GB" sz="2400" u="sng" dirty="0">
                <a:solidFill>
                  <a:srgbClr val="002060"/>
                </a:solidFill>
                <a:latin typeface="Segoe Print" panose="02000600000000000000" pitchFamily="2" charset="0"/>
              </a:rPr>
              <a:t>Moments later</a:t>
            </a:r>
            <a:r>
              <a:rPr lang="en-GB" sz="2400" dirty="0">
                <a:solidFill>
                  <a:srgbClr val="002060"/>
                </a:solidFill>
                <a:latin typeface="Segoe Print" panose="02000600000000000000" pitchFamily="2" charset="0"/>
              </a:rPr>
              <a:t>, Beth felt intense heat whoosh past her ears. The dragon had almost set her on fire! </a:t>
            </a:r>
          </a:p>
          <a:p>
            <a:pPr marL="0" indent="0">
              <a:buNone/>
            </a:pPr>
            <a:r>
              <a:rPr lang="en-GB" sz="2400" u="sng" dirty="0">
                <a:solidFill>
                  <a:srgbClr val="002060"/>
                </a:solidFill>
                <a:latin typeface="Segoe Print" panose="02000600000000000000" pitchFamily="2" charset="0"/>
              </a:rPr>
              <a:t>From the window of the castle</a:t>
            </a:r>
            <a:r>
              <a:rPr lang="en-GB" sz="2400" dirty="0">
                <a:solidFill>
                  <a:srgbClr val="002060"/>
                </a:solidFill>
                <a:latin typeface="Segoe Print" panose="02000600000000000000" pitchFamily="2" charset="0"/>
              </a:rPr>
              <a:t>, Prince Gerald watched. Beth had come to rescue him. She was determined to save him from the dragon. </a:t>
            </a:r>
            <a:r>
              <a:rPr lang="en-GB" sz="2400" u="sng" dirty="0">
                <a:solidFill>
                  <a:srgbClr val="002060"/>
                </a:solidFill>
                <a:latin typeface="Segoe Print" panose="02000600000000000000" pitchFamily="2" charset="0"/>
              </a:rPr>
              <a:t>Carefully</a:t>
            </a:r>
            <a:r>
              <a:rPr lang="en-GB" sz="2400" dirty="0">
                <a:solidFill>
                  <a:srgbClr val="002060"/>
                </a:solidFill>
                <a:latin typeface="Segoe Print" panose="02000600000000000000" pitchFamily="2" charset="0"/>
              </a:rPr>
              <a:t>, she raised her sword. She knew she had to act quickly. </a:t>
            </a:r>
            <a:r>
              <a:rPr lang="en-GB" sz="2400" u="sng" dirty="0">
                <a:solidFill>
                  <a:srgbClr val="002060"/>
                </a:solidFill>
                <a:latin typeface="Segoe Print" panose="02000600000000000000" pitchFamily="2" charset="0"/>
              </a:rPr>
              <a:t>Seconds later</a:t>
            </a:r>
            <a:r>
              <a:rPr lang="en-GB" sz="2400" dirty="0">
                <a:solidFill>
                  <a:srgbClr val="002060"/>
                </a:solidFill>
                <a:latin typeface="Segoe Print" panose="02000600000000000000" pitchFamily="2" charset="0"/>
              </a:rPr>
              <a:t>, the dragon lay on the floor –dead. Beth had done it. She had defeated the dragon! </a:t>
            </a:r>
          </a:p>
          <a:p>
            <a:pPr marL="0" indent="0">
              <a:buNone/>
            </a:pPr>
            <a:endParaRPr lang="en-GB" dirty="0"/>
          </a:p>
        </p:txBody>
      </p:sp>
    </p:spTree>
    <p:extLst>
      <p:ext uri="{BB962C8B-B14F-4D97-AF65-F5344CB8AC3E}">
        <p14:creationId xmlns:p14="http://schemas.microsoft.com/office/powerpoint/2010/main" val="105872099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58" y="453663"/>
            <a:ext cx="8128000" cy="1325563"/>
          </a:xfrm>
        </p:spPr>
        <p:txBody>
          <a:bodyPr/>
          <a:lstStyle/>
          <a:p>
            <a:r>
              <a:rPr lang="en-GB" dirty="0">
                <a:solidFill>
                  <a:schemeClr val="tx1"/>
                </a:solidFill>
                <a:latin typeface="Segoe Print" panose="02000600000000000000" pitchFamily="2" charset="0"/>
              </a:rPr>
              <a:t>Reflect and Discuss</a:t>
            </a:r>
          </a:p>
        </p:txBody>
      </p:sp>
      <p:sp>
        <p:nvSpPr>
          <p:cNvPr id="3" name="Content Placeholder 2"/>
          <p:cNvSpPr>
            <a:spLocks noGrp="1"/>
          </p:cNvSpPr>
          <p:nvPr>
            <p:ph idx="1"/>
          </p:nvPr>
        </p:nvSpPr>
        <p:spPr>
          <a:xfrm>
            <a:off x="508000" y="1541416"/>
            <a:ext cx="7906658" cy="4845529"/>
          </a:xfrm>
        </p:spPr>
        <p:txBody>
          <a:bodyPr>
            <a:normAutofit/>
          </a:bodyPr>
          <a:lstStyle/>
          <a:p>
            <a:pPr marL="0" indent="0">
              <a:buNone/>
            </a:pPr>
            <a:endParaRPr lang="en-GB" sz="2400" dirty="0">
              <a:solidFill>
                <a:srgbClr val="002060"/>
              </a:solidFill>
            </a:endParaRPr>
          </a:p>
          <a:p>
            <a:pPr marL="0" indent="0">
              <a:buNone/>
            </a:pPr>
            <a:r>
              <a:rPr lang="en-GB" sz="2400" dirty="0">
                <a:solidFill>
                  <a:srgbClr val="002060"/>
                </a:solidFill>
                <a:latin typeface="Segoe Print" panose="02000600000000000000" pitchFamily="2" charset="0"/>
              </a:rPr>
              <a:t>Give examples of:</a:t>
            </a:r>
          </a:p>
          <a:p>
            <a:r>
              <a:rPr lang="en-GB" sz="2400" dirty="0">
                <a:solidFill>
                  <a:srgbClr val="002060"/>
                </a:solidFill>
                <a:latin typeface="Segoe Print" panose="02000600000000000000" pitchFamily="2" charset="0"/>
              </a:rPr>
              <a:t>Adverbials of time (when)</a:t>
            </a:r>
          </a:p>
          <a:p>
            <a:r>
              <a:rPr lang="en-GB" sz="2400" dirty="0">
                <a:solidFill>
                  <a:srgbClr val="002060"/>
                </a:solidFill>
                <a:latin typeface="Segoe Print" panose="02000600000000000000" pitchFamily="2" charset="0"/>
              </a:rPr>
              <a:t>Adverbials of place (where)</a:t>
            </a:r>
          </a:p>
          <a:p>
            <a:r>
              <a:rPr lang="en-GB" sz="2400" dirty="0">
                <a:solidFill>
                  <a:srgbClr val="002060"/>
                </a:solidFill>
                <a:latin typeface="Segoe Print" panose="02000600000000000000" pitchFamily="2" charset="0"/>
              </a:rPr>
              <a:t>Adverbials of manner (how)</a:t>
            </a:r>
          </a:p>
          <a:p>
            <a:pPr marL="0" indent="0">
              <a:buNone/>
            </a:pPr>
            <a:endParaRPr lang="en-GB" sz="2400" dirty="0">
              <a:solidFill>
                <a:srgbClr val="002060"/>
              </a:solidFill>
              <a:latin typeface="Segoe Print" panose="02000600000000000000" pitchFamily="2" charset="0"/>
            </a:endParaRPr>
          </a:p>
          <a:p>
            <a:pPr marL="0" indent="0">
              <a:buNone/>
            </a:pPr>
            <a:r>
              <a:rPr lang="en-GB" sz="2400" dirty="0">
                <a:solidFill>
                  <a:srgbClr val="002060"/>
                </a:solidFill>
                <a:latin typeface="Segoe Print" panose="02000600000000000000" pitchFamily="2" charset="0"/>
              </a:rPr>
              <a:t>Explain what is meant by the term fronted adverbial.</a:t>
            </a:r>
          </a:p>
          <a:p>
            <a:pPr marL="0" indent="0">
              <a:buNone/>
            </a:pPr>
            <a:r>
              <a:rPr lang="en-GB" sz="2400" dirty="0">
                <a:solidFill>
                  <a:srgbClr val="002060"/>
                </a:solidFill>
                <a:latin typeface="Segoe Print" panose="02000600000000000000" pitchFamily="2" charset="0"/>
              </a:rPr>
              <a:t>Think of a sentence which uses one.</a:t>
            </a:r>
          </a:p>
          <a:p>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dirty="0"/>
          </a:p>
        </p:txBody>
      </p:sp>
    </p:spTree>
    <p:extLst>
      <p:ext uri="{BB962C8B-B14F-4D97-AF65-F5344CB8AC3E}">
        <p14:creationId xmlns:p14="http://schemas.microsoft.com/office/powerpoint/2010/main" val="2315357659"/>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94FCE2-6FA5-4F0E-A040-F3C2564BE203}"/>
              </a:ext>
            </a:extLst>
          </p:cNvPr>
          <p:cNvSpPr>
            <a:spLocks noGrp="1"/>
          </p:cNvSpPr>
          <p:nvPr>
            <p:ph type="title"/>
          </p:nvPr>
        </p:nvSpPr>
        <p:spPr>
          <a:xfrm>
            <a:off x="508001" y="609600"/>
            <a:ext cx="6447501" cy="682488"/>
          </a:xfrm>
        </p:spPr>
        <p:txBody>
          <a:bodyPr/>
          <a:lstStyle/>
          <a:p>
            <a:r>
              <a:rPr lang="en-GB" dirty="0">
                <a:solidFill>
                  <a:schemeClr val="tx1"/>
                </a:solidFill>
                <a:latin typeface="Segoe Print" panose="02000600000000000000" pitchFamily="2" charset="0"/>
              </a:rPr>
              <a:t>What is an adverbial?</a:t>
            </a:r>
          </a:p>
        </p:txBody>
      </p:sp>
      <p:sp>
        <p:nvSpPr>
          <p:cNvPr id="3" name="Content Placeholder 2">
            <a:extLst>
              <a:ext uri="{FF2B5EF4-FFF2-40B4-BE49-F238E27FC236}">
                <a16:creationId xmlns:a16="http://schemas.microsoft.com/office/drawing/2014/main" xmlns="" id="{F08D824F-27AE-4D35-B167-4EBC6244034E}"/>
              </a:ext>
            </a:extLst>
          </p:cNvPr>
          <p:cNvSpPr>
            <a:spLocks noGrp="1"/>
          </p:cNvSpPr>
          <p:nvPr>
            <p:ph idx="1"/>
          </p:nvPr>
        </p:nvSpPr>
        <p:spPr>
          <a:xfrm>
            <a:off x="508000" y="1292088"/>
            <a:ext cx="7999896" cy="5280990"/>
          </a:xfrm>
        </p:spPr>
        <p:txBody>
          <a:bodyPr>
            <a:normAutofit fontScale="92500"/>
          </a:bodyPr>
          <a:lstStyle/>
          <a:p>
            <a:pPr marL="0" indent="0">
              <a:buNone/>
            </a:pPr>
            <a:r>
              <a:rPr lang="en-GB" sz="2400" dirty="0">
                <a:solidFill>
                  <a:schemeClr val="tx1"/>
                </a:solidFill>
                <a:latin typeface="Segoe Print" panose="02000600000000000000" pitchFamily="2" charset="0"/>
              </a:rPr>
              <a:t>Adverbials provide information about someone’s action or tell us more about what happened. Adverbials provide information about time, place and manner. In other words, they give us details which relate to when, where and how. Look at the examples in the table below:</a:t>
            </a: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endParaRPr lang="en-GB" sz="2400" dirty="0">
              <a:solidFill>
                <a:schemeClr val="tx1"/>
              </a:solidFill>
            </a:endParaRPr>
          </a:p>
          <a:p>
            <a:pPr marL="0" indent="0">
              <a:buNone/>
            </a:pPr>
            <a:r>
              <a:rPr lang="en-GB" sz="2400" dirty="0">
                <a:solidFill>
                  <a:schemeClr val="tx1"/>
                </a:solidFill>
                <a:latin typeface="Segoe Print" panose="02000600000000000000" pitchFamily="2" charset="0"/>
              </a:rPr>
              <a:t>Adverbials may consist of just one word (an adverb) or more than one word (an adverbial phrase).</a:t>
            </a:r>
          </a:p>
        </p:txBody>
      </p:sp>
      <p:graphicFrame>
        <p:nvGraphicFramePr>
          <p:cNvPr id="4" name="Table 3">
            <a:extLst>
              <a:ext uri="{FF2B5EF4-FFF2-40B4-BE49-F238E27FC236}">
                <a16:creationId xmlns:a16="http://schemas.microsoft.com/office/drawing/2014/main" xmlns="" id="{B412B9D4-9FE5-4E7C-90FA-905A19A6055C}"/>
              </a:ext>
            </a:extLst>
          </p:cNvPr>
          <p:cNvGraphicFramePr>
            <a:graphicFrameLocks noGrp="1"/>
          </p:cNvGraphicFramePr>
          <p:nvPr>
            <p:extLst>
              <p:ext uri="{D42A27DB-BD31-4B8C-83A1-F6EECF244321}">
                <p14:modId xmlns:p14="http://schemas.microsoft.com/office/powerpoint/2010/main" val="3097016224"/>
              </p:ext>
            </p:extLst>
          </p:nvPr>
        </p:nvGraphicFramePr>
        <p:xfrm>
          <a:off x="391886" y="3085412"/>
          <a:ext cx="8177348" cy="2682308"/>
        </p:xfrm>
        <a:graphic>
          <a:graphicData uri="http://schemas.openxmlformats.org/drawingml/2006/table">
            <a:tbl>
              <a:tblPr firstRow="1" bandRow="1">
                <a:tableStyleId>{5C22544A-7EE6-4342-B048-85BDC9FD1C3A}</a:tableStyleId>
              </a:tblPr>
              <a:tblGrid>
                <a:gridCol w="2499255">
                  <a:extLst>
                    <a:ext uri="{9D8B030D-6E8A-4147-A177-3AD203B41FA5}">
                      <a16:colId xmlns:a16="http://schemas.microsoft.com/office/drawing/2014/main" xmlns="" val="433612638"/>
                    </a:ext>
                  </a:extLst>
                </a:gridCol>
                <a:gridCol w="2499255">
                  <a:extLst>
                    <a:ext uri="{9D8B030D-6E8A-4147-A177-3AD203B41FA5}">
                      <a16:colId xmlns:a16="http://schemas.microsoft.com/office/drawing/2014/main" xmlns="" val="566050322"/>
                    </a:ext>
                  </a:extLst>
                </a:gridCol>
                <a:gridCol w="3178838">
                  <a:extLst>
                    <a:ext uri="{9D8B030D-6E8A-4147-A177-3AD203B41FA5}">
                      <a16:colId xmlns:a16="http://schemas.microsoft.com/office/drawing/2014/main" xmlns="" val="426374204"/>
                    </a:ext>
                  </a:extLst>
                </a:gridCol>
              </a:tblGrid>
              <a:tr h="579188">
                <a:tc>
                  <a:txBody>
                    <a:bodyPr/>
                    <a:lstStyle/>
                    <a:p>
                      <a:r>
                        <a:rPr lang="en-GB" sz="2400" dirty="0">
                          <a:latin typeface="Segoe Print" panose="02000600000000000000" pitchFamily="2" charset="0"/>
                        </a:rPr>
                        <a:t>Time (When)</a:t>
                      </a:r>
                    </a:p>
                  </a:txBody>
                  <a:tcPr marL="68580" marR="68580"/>
                </a:tc>
                <a:tc>
                  <a:txBody>
                    <a:bodyPr/>
                    <a:lstStyle/>
                    <a:p>
                      <a:r>
                        <a:rPr lang="en-GB" sz="2400" dirty="0">
                          <a:latin typeface="Segoe Print" panose="02000600000000000000" pitchFamily="2" charset="0"/>
                        </a:rPr>
                        <a:t>Place (Where)</a:t>
                      </a:r>
                    </a:p>
                  </a:txBody>
                  <a:tcPr marL="68580" marR="68580"/>
                </a:tc>
                <a:tc>
                  <a:txBody>
                    <a:bodyPr/>
                    <a:lstStyle/>
                    <a:p>
                      <a:r>
                        <a:rPr lang="en-GB" sz="2400" dirty="0">
                          <a:latin typeface="Segoe Print" panose="02000600000000000000" pitchFamily="2" charset="0"/>
                        </a:rPr>
                        <a:t>Manner (How)</a:t>
                      </a:r>
                    </a:p>
                  </a:txBody>
                  <a:tcPr marL="68580" marR="68580"/>
                </a:tc>
                <a:extLst>
                  <a:ext uri="{0D108BD9-81ED-4DB2-BD59-A6C34878D82A}">
                    <a16:rowId xmlns:a16="http://schemas.microsoft.com/office/drawing/2014/main" xmlns="" val="2522542037"/>
                  </a:ext>
                </a:extLst>
              </a:tr>
              <a:tr h="423683">
                <a:tc>
                  <a:txBody>
                    <a:bodyPr/>
                    <a:lstStyle/>
                    <a:p>
                      <a:r>
                        <a:rPr lang="en-GB" sz="2400" dirty="0" smtClean="0">
                          <a:latin typeface="Segoe Print" panose="02000600000000000000" pitchFamily="2" charset="0"/>
                        </a:rPr>
                        <a:t>Last</a:t>
                      </a:r>
                      <a:r>
                        <a:rPr lang="en-GB" sz="2400" baseline="0" dirty="0" smtClean="0">
                          <a:latin typeface="Segoe Print" panose="02000600000000000000" pitchFamily="2" charset="0"/>
                        </a:rPr>
                        <a:t> year</a:t>
                      </a:r>
                      <a:endParaRPr lang="en-GB" sz="2400" dirty="0">
                        <a:latin typeface="Segoe Print" panose="02000600000000000000" pitchFamily="2" charset="0"/>
                      </a:endParaRPr>
                    </a:p>
                  </a:txBody>
                  <a:tcPr marL="68580" marR="68580"/>
                </a:tc>
                <a:tc>
                  <a:txBody>
                    <a:bodyPr/>
                    <a:lstStyle/>
                    <a:p>
                      <a:r>
                        <a:rPr lang="en-GB" sz="2400" dirty="0">
                          <a:latin typeface="Segoe Print" panose="02000600000000000000" pitchFamily="2" charset="0"/>
                        </a:rPr>
                        <a:t>In the </a:t>
                      </a:r>
                      <a:r>
                        <a:rPr lang="en-GB" sz="2400" dirty="0" smtClean="0">
                          <a:latin typeface="Segoe Print" panose="02000600000000000000" pitchFamily="2" charset="0"/>
                        </a:rPr>
                        <a:t>forest</a:t>
                      </a:r>
                      <a:endParaRPr lang="en-GB" sz="2400" dirty="0">
                        <a:latin typeface="Segoe Print" panose="02000600000000000000" pitchFamily="2" charset="0"/>
                      </a:endParaRPr>
                    </a:p>
                  </a:txBody>
                  <a:tcPr marL="68580" marR="68580"/>
                </a:tc>
                <a:tc>
                  <a:txBody>
                    <a:bodyPr/>
                    <a:lstStyle/>
                    <a:p>
                      <a:r>
                        <a:rPr lang="en-GB" sz="2400" dirty="0" smtClean="0">
                          <a:latin typeface="Segoe Print" panose="02000600000000000000" pitchFamily="2" charset="0"/>
                        </a:rPr>
                        <a:t>Slowly</a:t>
                      </a:r>
                      <a:endParaRPr lang="en-GB" sz="2400" dirty="0">
                        <a:latin typeface="Segoe Print" panose="02000600000000000000" pitchFamily="2" charset="0"/>
                      </a:endParaRPr>
                    </a:p>
                  </a:txBody>
                  <a:tcPr marL="68580" marR="68580"/>
                </a:tc>
                <a:extLst>
                  <a:ext uri="{0D108BD9-81ED-4DB2-BD59-A6C34878D82A}">
                    <a16:rowId xmlns:a16="http://schemas.microsoft.com/office/drawing/2014/main" xmlns="" val="2041985959"/>
                  </a:ext>
                </a:extLst>
              </a:tr>
              <a:tr h="762630">
                <a:tc>
                  <a:txBody>
                    <a:bodyPr/>
                    <a:lstStyle/>
                    <a:p>
                      <a:r>
                        <a:rPr lang="en-GB" sz="2400" dirty="0">
                          <a:latin typeface="Segoe Print" panose="02000600000000000000" pitchFamily="2" charset="0"/>
                        </a:rPr>
                        <a:t>In the </a:t>
                      </a:r>
                      <a:r>
                        <a:rPr lang="en-GB" sz="2400" dirty="0" smtClean="0">
                          <a:latin typeface="Segoe Print" panose="02000600000000000000" pitchFamily="2" charset="0"/>
                        </a:rPr>
                        <a:t>afternoon</a:t>
                      </a:r>
                      <a:endParaRPr lang="en-GB" sz="2400" dirty="0">
                        <a:latin typeface="Segoe Print" panose="02000600000000000000" pitchFamily="2" charset="0"/>
                      </a:endParaRPr>
                    </a:p>
                  </a:txBody>
                  <a:tcPr marL="68580" marR="68580"/>
                </a:tc>
                <a:tc>
                  <a:txBody>
                    <a:bodyPr/>
                    <a:lstStyle/>
                    <a:p>
                      <a:r>
                        <a:rPr lang="en-GB" sz="2400" dirty="0" smtClean="0">
                          <a:latin typeface="Segoe Print" panose="02000600000000000000" pitchFamily="2" charset="0"/>
                        </a:rPr>
                        <a:t>Inside</a:t>
                      </a:r>
                      <a:endParaRPr lang="en-GB" sz="2400" dirty="0">
                        <a:latin typeface="Segoe Print" panose="02000600000000000000" pitchFamily="2" charset="0"/>
                      </a:endParaRPr>
                    </a:p>
                  </a:txBody>
                  <a:tcPr marL="68580" marR="68580"/>
                </a:tc>
                <a:tc>
                  <a:txBody>
                    <a:bodyPr/>
                    <a:lstStyle/>
                    <a:p>
                      <a:r>
                        <a:rPr lang="en-GB" sz="2400" dirty="0" smtClean="0">
                          <a:latin typeface="Segoe Print" panose="02000600000000000000" pitchFamily="2" charset="0"/>
                        </a:rPr>
                        <a:t>Timidly</a:t>
                      </a:r>
                      <a:endParaRPr lang="en-GB" sz="2400" dirty="0">
                        <a:latin typeface="Segoe Print" panose="02000600000000000000" pitchFamily="2" charset="0"/>
                      </a:endParaRPr>
                    </a:p>
                  </a:txBody>
                  <a:tcPr marL="68580" marR="68580"/>
                </a:tc>
                <a:extLst>
                  <a:ext uri="{0D108BD9-81ED-4DB2-BD59-A6C34878D82A}">
                    <a16:rowId xmlns:a16="http://schemas.microsoft.com/office/drawing/2014/main" xmlns="" val="720975852"/>
                  </a:ext>
                </a:extLst>
              </a:tr>
              <a:tr h="762630">
                <a:tc>
                  <a:txBody>
                    <a:bodyPr/>
                    <a:lstStyle/>
                    <a:p>
                      <a:r>
                        <a:rPr lang="en-GB" sz="2400" dirty="0" smtClean="0">
                          <a:latin typeface="Segoe Print" panose="02000600000000000000" pitchFamily="2" charset="0"/>
                        </a:rPr>
                        <a:t>Hours </a:t>
                      </a:r>
                      <a:r>
                        <a:rPr lang="en-GB" sz="2400" dirty="0">
                          <a:latin typeface="Segoe Print" panose="02000600000000000000" pitchFamily="2" charset="0"/>
                        </a:rPr>
                        <a:t>later</a:t>
                      </a:r>
                    </a:p>
                  </a:txBody>
                  <a:tcPr marL="68580" marR="68580"/>
                </a:tc>
                <a:tc>
                  <a:txBody>
                    <a:bodyPr/>
                    <a:lstStyle/>
                    <a:p>
                      <a:r>
                        <a:rPr lang="en-GB" sz="2400" dirty="0">
                          <a:latin typeface="Segoe Print" panose="02000600000000000000" pitchFamily="2" charset="0"/>
                        </a:rPr>
                        <a:t>Up the </a:t>
                      </a:r>
                      <a:r>
                        <a:rPr lang="en-GB" sz="2400" dirty="0" smtClean="0">
                          <a:latin typeface="Segoe Print" panose="02000600000000000000" pitchFamily="2" charset="0"/>
                        </a:rPr>
                        <a:t>mountain</a:t>
                      </a:r>
                      <a:endParaRPr lang="en-GB" sz="2400" dirty="0">
                        <a:latin typeface="Segoe Print" panose="02000600000000000000" pitchFamily="2" charset="0"/>
                      </a:endParaRPr>
                    </a:p>
                  </a:txBody>
                  <a:tcPr marL="68580" marR="68580"/>
                </a:tc>
                <a:tc>
                  <a:txBody>
                    <a:bodyPr/>
                    <a:lstStyle/>
                    <a:p>
                      <a:r>
                        <a:rPr lang="en-GB" sz="2400" dirty="0" smtClean="0">
                          <a:latin typeface="Segoe Print" panose="02000600000000000000" pitchFamily="2" charset="0"/>
                        </a:rPr>
                        <a:t>Quietly</a:t>
                      </a:r>
                      <a:endParaRPr lang="en-GB" sz="2400" dirty="0">
                        <a:latin typeface="Segoe Print" panose="02000600000000000000" pitchFamily="2" charset="0"/>
                      </a:endParaRPr>
                    </a:p>
                  </a:txBody>
                  <a:tcPr marL="68580" marR="68580"/>
                </a:tc>
                <a:extLst>
                  <a:ext uri="{0D108BD9-81ED-4DB2-BD59-A6C34878D82A}">
                    <a16:rowId xmlns:a16="http://schemas.microsoft.com/office/drawing/2014/main" xmlns="" val="3515881215"/>
                  </a:ext>
                </a:extLst>
              </a:tr>
            </a:tbl>
          </a:graphicData>
        </a:graphic>
      </p:graphicFrame>
    </p:spTree>
    <p:extLst>
      <p:ext uri="{BB962C8B-B14F-4D97-AF65-F5344CB8AC3E}">
        <p14:creationId xmlns:p14="http://schemas.microsoft.com/office/powerpoint/2010/main" val="334139720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3B1B98-CDFB-45F9-A1B7-C5060E4151E3}"/>
              </a:ext>
            </a:extLst>
          </p:cNvPr>
          <p:cNvSpPr>
            <a:spLocks noGrp="1"/>
          </p:cNvSpPr>
          <p:nvPr>
            <p:ph type="title"/>
          </p:nvPr>
        </p:nvSpPr>
        <p:spPr>
          <a:xfrm>
            <a:off x="508001" y="609600"/>
            <a:ext cx="6447501" cy="689113"/>
          </a:xfrm>
        </p:spPr>
        <p:txBody>
          <a:bodyPr>
            <a:normAutofit fontScale="90000"/>
          </a:bodyPr>
          <a:lstStyle/>
          <a:p>
            <a:r>
              <a:rPr lang="en-GB" dirty="0">
                <a:solidFill>
                  <a:schemeClr val="tx1"/>
                </a:solidFill>
                <a:latin typeface="Segoe Print" panose="02000600000000000000" pitchFamily="2" charset="0"/>
              </a:rPr>
              <a:t>What is a fronted adverbial?</a:t>
            </a:r>
          </a:p>
        </p:txBody>
      </p:sp>
      <p:sp>
        <p:nvSpPr>
          <p:cNvPr id="3" name="Content Placeholder 2">
            <a:extLst>
              <a:ext uri="{FF2B5EF4-FFF2-40B4-BE49-F238E27FC236}">
                <a16:creationId xmlns:a16="http://schemas.microsoft.com/office/drawing/2014/main" xmlns="" id="{DFD0C075-7B50-4329-8A46-F822EFA30419}"/>
              </a:ext>
            </a:extLst>
          </p:cNvPr>
          <p:cNvSpPr>
            <a:spLocks noGrp="1"/>
          </p:cNvSpPr>
          <p:nvPr>
            <p:ph idx="1"/>
          </p:nvPr>
        </p:nvSpPr>
        <p:spPr>
          <a:xfrm>
            <a:off x="166256" y="1163782"/>
            <a:ext cx="8798840" cy="5514109"/>
          </a:xfrm>
        </p:spPr>
        <p:txBody>
          <a:bodyPr>
            <a:normAutofit lnSpcReduction="10000"/>
          </a:bodyPr>
          <a:lstStyle/>
          <a:p>
            <a:pPr marL="0" indent="0">
              <a:buNone/>
            </a:pPr>
            <a:r>
              <a:rPr lang="en-GB" sz="2400" dirty="0">
                <a:solidFill>
                  <a:schemeClr val="tx1"/>
                </a:solidFill>
                <a:latin typeface="Segoe Print" panose="02000600000000000000" pitchFamily="2" charset="0"/>
              </a:rPr>
              <a:t>A fronted adverbial is a term used to describe an adverbial that is placed at the beginning of a sentence. When adverbials are placed in this position, they are usually followed by a comma. Moving adverbials to the front of a sentence allows us to create variation in sentence structure. Look at the following examples:*</a:t>
            </a:r>
          </a:p>
          <a:p>
            <a:pPr marL="0" indent="0">
              <a:buNone/>
            </a:pPr>
            <a:endParaRPr lang="en-GB" sz="2400" dirty="0">
              <a:solidFill>
                <a:srgbClr val="FF0000"/>
              </a:solidFill>
              <a:latin typeface="Segoe Print" panose="02000600000000000000" pitchFamily="2" charset="0"/>
            </a:endParaRPr>
          </a:p>
          <a:p>
            <a:pPr marL="0" indent="0">
              <a:buNone/>
            </a:pPr>
            <a:r>
              <a:rPr lang="en-GB" sz="2400" u="sng" dirty="0">
                <a:solidFill>
                  <a:srgbClr val="FF0000"/>
                </a:solidFill>
                <a:latin typeface="Segoe Print" panose="02000600000000000000" pitchFamily="2" charset="0"/>
              </a:rPr>
              <a:t>Before we begin</a:t>
            </a:r>
            <a:r>
              <a:rPr lang="en-GB" sz="2400" dirty="0">
                <a:solidFill>
                  <a:srgbClr val="FF0000"/>
                </a:solidFill>
                <a:latin typeface="Segoe Print" panose="02000600000000000000" pitchFamily="2" charset="0"/>
              </a:rPr>
              <a:t>, make sure you’ve got a pencil.</a:t>
            </a:r>
          </a:p>
          <a:p>
            <a:pPr marL="0" indent="0">
              <a:buNone/>
            </a:pPr>
            <a:r>
              <a:rPr lang="en-GB" sz="2400" dirty="0">
                <a:solidFill>
                  <a:srgbClr val="FF0000"/>
                </a:solidFill>
                <a:latin typeface="Segoe Print" panose="02000600000000000000" pitchFamily="2" charset="0"/>
              </a:rPr>
              <a:t>[Without fronting: Make sure you’ve got a pencil before we begin.]</a:t>
            </a:r>
          </a:p>
          <a:p>
            <a:pPr marL="0" indent="0">
              <a:buNone/>
            </a:pPr>
            <a:endParaRPr lang="en-GB" sz="2400" dirty="0">
              <a:solidFill>
                <a:srgbClr val="FF0000"/>
              </a:solidFill>
              <a:latin typeface="Segoe Print" panose="02000600000000000000" pitchFamily="2" charset="0"/>
            </a:endParaRPr>
          </a:p>
          <a:p>
            <a:pPr marL="0" indent="0">
              <a:buNone/>
            </a:pPr>
            <a:r>
              <a:rPr lang="en-GB" sz="2400" u="sng" dirty="0">
                <a:solidFill>
                  <a:srgbClr val="FF0000"/>
                </a:solidFill>
                <a:latin typeface="Segoe Print" panose="02000600000000000000" pitchFamily="2" charset="0"/>
              </a:rPr>
              <a:t>The day after tomorrow</a:t>
            </a:r>
            <a:r>
              <a:rPr lang="en-GB" sz="2400" dirty="0">
                <a:solidFill>
                  <a:srgbClr val="FF0000"/>
                </a:solidFill>
                <a:latin typeface="Segoe Print" panose="02000600000000000000" pitchFamily="2" charset="0"/>
              </a:rPr>
              <a:t>, I’m visiting my granddad.</a:t>
            </a:r>
          </a:p>
          <a:p>
            <a:pPr marL="0" indent="0">
              <a:buNone/>
            </a:pPr>
            <a:r>
              <a:rPr lang="en-GB" sz="2400" dirty="0">
                <a:solidFill>
                  <a:srgbClr val="FF0000"/>
                </a:solidFill>
                <a:latin typeface="Segoe Print" panose="02000600000000000000" pitchFamily="2" charset="0"/>
              </a:rPr>
              <a:t>[Without fronting: I’m visiting my granddad the day after tomorrow.] </a:t>
            </a:r>
            <a:endParaRPr lang="en-GB" sz="2400" dirty="0">
              <a:solidFill>
                <a:schemeClr val="tx1"/>
              </a:solidFill>
              <a:latin typeface="Segoe Print" panose="02000600000000000000" pitchFamily="2" charset="0"/>
            </a:endParaRPr>
          </a:p>
          <a:p>
            <a:pPr marL="0" indent="0">
              <a:buNone/>
            </a:pPr>
            <a:r>
              <a:rPr lang="en-GB" sz="2400" dirty="0">
                <a:solidFill>
                  <a:schemeClr val="tx1"/>
                </a:solidFill>
                <a:latin typeface="Segoe Print" panose="02000600000000000000" pitchFamily="2" charset="0"/>
              </a:rPr>
              <a:t>*</a:t>
            </a:r>
            <a:r>
              <a:rPr lang="en-GB" sz="1400" dirty="0">
                <a:solidFill>
                  <a:schemeClr val="tx1"/>
                </a:solidFill>
                <a:latin typeface="Segoe Print" panose="02000600000000000000" pitchFamily="2" charset="0"/>
              </a:rPr>
              <a:t>Examples provided from National Curriculum for English glossary</a:t>
            </a:r>
          </a:p>
        </p:txBody>
      </p:sp>
    </p:spTree>
    <p:extLst>
      <p:ext uri="{BB962C8B-B14F-4D97-AF65-F5344CB8AC3E}">
        <p14:creationId xmlns:p14="http://schemas.microsoft.com/office/powerpoint/2010/main" val="326965349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Have a go!</a:t>
            </a:r>
          </a:p>
        </p:txBody>
      </p:sp>
      <p:sp>
        <p:nvSpPr>
          <p:cNvPr id="3" name="Content Placeholder 2"/>
          <p:cNvSpPr>
            <a:spLocks noGrp="1"/>
          </p:cNvSpPr>
          <p:nvPr>
            <p:ph idx="1"/>
          </p:nvPr>
        </p:nvSpPr>
        <p:spPr>
          <a:xfrm>
            <a:off x="508001" y="1358923"/>
            <a:ext cx="8127999" cy="5288620"/>
          </a:xfrm>
        </p:spPr>
        <p:txBody>
          <a:bodyPr>
            <a:normAutofit/>
          </a:bodyPr>
          <a:lstStyle/>
          <a:p>
            <a:pPr marL="0" indent="0">
              <a:buNone/>
            </a:pPr>
            <a:r>
              <a:rPr lang="en-GB" sz="2800" dirty="0">
                <a:solidFill>
                  <a:srgbClr val="002060"/>
                </a:solidFill>
                <a:latin typeface="Segoe Print" panose="02000600000000000000" pitchFamily="2" charset="0"/>
              </a:rPr>
              <a:t>Adjust these sentences so that the adverbials of time are placed at the front.</a:t>
            </a:r>
          </a:p>
          <a:p>
            <a:pPr marL="0" indent="0">
              <a:buNone/>
            </a:pP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I am going to </a:t>
            </a:r>
            <a:r>
              <a:rPr lang="en-GB" sz="2800" dirty="0" smtClean="0">
                <a:solidFill>
                  <a:srgbClr val="002060"/>
                </a:solidFill>
                <a:latin typeface="Segoe Print" panose="02000600000000000000" pitchFamily="2" charset="0"/>
              </a:rPr>
              <a:t>school</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tomorrow morning.</a:t>
            </a:r>
          </a:p>
          <a:p>
            <a:pPr marL="514350" indent="-514350">
              <a:buAutoNum type="arabicPeriod"/>
            </a:pPr>
            <a:r>
              <a:rPr lang="en-GB" sz="2800" dirty="0" smtClean="0">
                <a:solidFill>
                  <a:srgbClr val="002060"/>
                </a:solidFill>
                <a:latin typeface="Segoe Print" panose="02000600000000000000" pitchFamily="2" charset="0"/>
              </a:rPr>
              <a:t>Edward</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is moving to a new house in </a:t>
            </a:r>
            <a:r>
              <a:rPr lang="en-GB" sz="2800" dirty="0" smtClean="0">
                <a:solidFill>
                  <a:srgbClr val="002060"/>
                </a:solidFill>
                <a:latin typeface="Segoe Print" panose="02000600000000000000" pitchFamily="2" charset="0"/>
              </a:rPr>
              <a:t>three</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weeks.</a:t>
            </a:r>
          </a:p>
          <a:p>
            <a:pPr marL="514350" indent="-514350">
              <a:buAutoNum type="arabicPeriod"/>
            </a:pPr>
            <a:r>
              <a:rPr lang="en-GB" sz="2800" dirty="0">
                <a:solidFill>
                  <a:srgbClr val="002060"/>
                </a:solidFill>
                <a:latin typeface="Segoe Print" panose="02000600000000000000" pitchFamily="2" charset="0"/>
              </a:rPr>
              <a:t>It will be </a:t>
            </a:r>
            <a:r>
              <a:rPr lang="en-GB" sz="2800" dirty="0" smtClean="0">
                <a:solidFill>
                  <a:srgbClr val="002060"/>
                </a:solidFill>
                <a:latin typeface="Segoe Print" panose="02000600000000000000" pitchFamily="2" charset="0"/>
              </a:rPr>
              <a:t>lunch-</a:t>
            </a:r>
            <a:r>
              <a:rPr lang="en-GB" sz="2800" dirty="0" smtClean="0">
                <a:solidFill>
                  <a:srgbClr val="002060"/>
                </a:solidFill>
                <a:latin typeface="Segoe Print" panose="02000600000000000000" pitchFamily="2" charset="0"/>
              </a:rPr>
              <a:t>time </a:t>
            </a:r>
            <a:r>
              <a:rPr lang="en-GB" sz="2800" dirty="0">
                <a:solidFill>
                  <a:srgbClr val="002060"/>
                </a:solidFill>
                <a:latin typeface="Segoe Print" panose="02000600000000000000" pitchFamily="2" charset="0"/>
              </a:rPr>
              <a:t>in a few minutes.</a:t>
            </a:r>
          </a:p>
          <a:p>
            <a:pPr marL="514350" indent="-514350">
              <a:buAutoNum type="arabicPeriod"/>
            </a:pPr>
            <a:r>
              <a:rPr lang="en-GB" sz="2800" dirty="0">
                <a:solidFill>
                  <a:srgbClr val="002060"/>
                </a:solidFill>
                <a:latin typeface="Segoe Print" panose="02000600000000000000" pitchFamily="2" charset="0"/>
              </a:rPr>
              <a:t>It is going to </a:t>
            </a:r>
            <a:r>
              <a:rPr lang="en-GB" sz="2800" dirty="0" smtClean="0">
                <a:solidFill>
                  <a:srgbClr val="002060"/>
                </a:solidFill>
                <a:latin typeface="Segoe Print" panose="02000600000000000000" pitchFamily="2" charset="0"/>
              </a:rPr>
              <a:t>snow</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later on.</a:t>
            </a:r>
          </a:p>
          <a:p>
            <a:pPr marL="514350" indent="-514350">
              <a:buAutoNum type="arabicPeriod"/>
            </a:pPr>
            <a:r>
              <a:rPr lang="en-GB" sz="2800" dirty="0" smtClean="0">
                <a:solidFill>
                  <a:srgbClr val="002060"/>
                </a:solidFill>
                <a:latin typeface="Segoe Print" panose="02000600000000000000" pitchFamily="2" charset="0"/>
              </a:rPr>
              <a:t>Aaron </a:t>
            </a:r>
            <a:r>
              <a:rPr lang="en-GB" sz="2800" dirty="0">
                <a:solidFill>
                  <a:srgbClr val="002060"/>
                </a:solidFill>
                <a:latin typeface="Segoe Print" panose="02000600000000000000" pitchFamily="2" charset="0"/>
              </a:rPr>
              <a:t>will be going to </a:t>
            </a:r>
            <a:r>
              <a:rPr lang="en-GB" sz="2800" dirty="0" smtClean="0">
                <a:solidFill>
                  <a:srgbClr val="002060"/>
                </a:solidFill>
                <a:latin typeface="Segoe Print" panose="02000600000000000000" pitchFamily="2" charset="0"/>
              </a:rPr>
              <a:t>football</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club during </a:t>
            </a:r>
            <a:r>
              <a:rPr lang="en-GB" sz="2800" dirty="0" smtClean="0">
                <a:solidFill>
                  <a:srgbClr val="002060"/>
                </a:solidFill>
                <a:latin typeface="Segoe Print" panose="02000600000000000000" pitchFamily="2" charset="0"/>
              </a:rPr>
              <a:t>lunch-time</a:t>
            </a:r>
            <a:r>
              <a:rPr lang="en-GB" sz="2800" dirty="0">
                <a:solidFill>
                  <a:srgbClr val="002060"/>
                </a:solidFill>
                <a:latin typeface="Segoe Print" panose="02000600000000000000" pitchFamily="2" charset="0"/>
              </a:rPr>
              <a:t>. </a:t>
            </a:r>
          </a:p>
          <a:p>
            <a:pPr marL="514350" indent="-514350">
              <a:buAutoNum type="arabicPeriod"/>
            </a:pPr>
            <a:endParaRPr lang="en-GB" sz="2800" dirty="0">
              <a:solidFill>
                <a:schemeClr val="tx1"/>
              </a:solidFill>
            </a:endParaRP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68900190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551BE9-AAAF-4ACD-BEE0-5A368F7C3BFE}"/>
              </a:ext>
            </a:extLst>
          </p:cNvPr>
          <p:cNvSpPr>
            <a:spLocks noGrp="1"/>
          </p:cNvSpPr>
          <p:nvPr>
            <p:ph type="title"/>
          </p:nvPr>
        </p:nvSpPr>
        <p:spPr>
          <a:xfrm>
            <a:off x="508001" y="609601"/>
            <a:ext cx="6447501" cy="861391"/>
          </a:xfrm>
        </p:spPr>
        <p:txBody>
          <a:bodyPr/>
          <a:lstStyle/>
          <a:p>
            <a:r>
              <a:rPr lang="en-GB" dirty="0">
                <a:solidFill>
                  <a:schemeClr val="tx1"/>
                </a:solidFill>
                <a:latin typeface="Segoe Print" panose="02000600000000000000" pitchFamily="2" charset="0"/>
              </a:rPr>
              <a:t>How did you do?</a:t>
            </a:r>
          </a:p>
        </p:txBody>
      </p:sp>
      <p:sp>
        <p:nvSpPr>
          <p:cNvPr id="3" name="Content Placeholder 2">
            <a:extLst>
              <a:ext uri="{FF2B5EF4-FFF2-40B4-BE49-F238E27FC236}">
                <a16:creationId xmlns:a16="http://schemas.microsoft.com/office/drawing/2014/main" xmlns="" id="{59689A6A-B62D-4E87-A8C4-7CA6605A7A8B}"/>
              </a:ext>
            </a:extLst>
          </p:cNvPr>
          <p:cNvSpPr>
            <a:spLocks noGrp="1"/>
          </p:cNvSpPr>
          <p:nvPr>
            <p:ph idx="1"/>
          </p:nvPr>
        </p:nvSpPr>
        <p:spPr>
          <a:xfrm>
            <a:off x="508000" y="1298714"/>
            <a:ext cx="7463183" cy="4742649"/>
          </a:xfrm>
        </p:spPr>
        <p:txBody>
          <a:bodyPr/>
          <a:lstStyle/>
          <a:p>
            <a:pPr marL="514350" indent="-514350">
              <a:buAutoNum type="arabicPeriod"/>
            </a:pPr>
            <a:endParaRPr lang="en-GB" sz="2400" dirty="0">
              <a:solidFill>
                <a:srgbClr val="002060"/>
              </a:solidFill>
            </a:endParaRPr>
          </a:p>
          <a:p>
            <a:pPr marL="514350" indent="-514350">
              <a:buAutoNum type="arabicPeriod"/>
            </a:pPr>
            <a:r>
              <a:rPr lang="en-GB" sz="2400" dirty="0">
                <a:solidFill>
                  <a:srgbClr val="002060"/>
                </a:solidFill>
                <a:latin typeface="Segoe Print" panose="02000600000000000000" pitchFamily="2" charset="0"/>
              </a:rPr>
              <a:t>Tomorrow morning, I am going to </a:t>
            </a:r>
            <a:r>
              <a:rPr lang="en-GB" sz="2400" dirty="0" smtClean="0">
                <a:solidFill>
                  <a:srgbClr val="002060"/>
                </a:solidFill>
                <a:latin typeface="Segoe Print" panose="02000600000000000000" pitchFamily="2" charset="0"/>
              </a:rPr>
              <a:t>school</a:t>
            </a:r>
            <a:r>
              <a:rPr lang="en-GB" sz="2400" dirty="0" smtClean="0">
                <a:solidFill>
                  <a:srgbClr val="002060"/>
                </a:solidFill>
                <a:latin typeface="Segoe Print" panose="02000600000000000000" pitchFamily="2" charset="0"/>
              </a:rPr>
              <a:t>.</a:t>
            </a:r>
            <a:endParaRPr lang="en-GB" sz="2400" dirty="0">
              <a:solidFill>
                <a:srgbClr val="002060"/>
              </a:solidFill>
              <a:latin typeface="Segoe Print" panose="02000600000000000000" pitchFamily="2" charset="0"/>
            </a:endParaRPr>
          </a:p>
          <a:p>
            <a:pPr marL="514350" indent="-514350">
              <a:buAutoNum type="arabicPeriod"/>
            </a:pPr>
            <a:r>
              <a:rPr lang="en-GB" sz="2400" dirty="0">
                <a:solidFill>
                  <a:srgbClr val="002060"/>
                </a:solidFill>
                <a:latin typeface="Segoe Print" panose="02000600000000000000" pitchFamily="2" charset="0"/>
              </a:rPr>
              <a:t>In </a:t>
            </a:r>
            <a:r>
              <a:rPr lang="en-GB" sz="2400" dirty="0" smtClean="0">
                <a:solidFill>
                  <a:srgbClr val="002060"/>
                </a:solidFill>
                <a:latin typeface="Segoe Print" panose="02000600000000000000" pitchFamily="2" charset="0"/>
              </a:rPr>
              <a:t>three </a:t>
            </a:r>
            <a:r>
              <a:rPr lang="en-GB" sz="2400" dirty="0">
                <a:solidFill>
                  <a:srgbClr val="002060"/>
                </a:solidFill>
                <a:latin typeface="Segoe Print" panose="02000600000000000000" pitchFamily="2" charset="0"/>
              </a:rPr>
              <a:t>weeks, </a:t>
            </a:r>
            <a:r>
              <a:rPr lang="en-GB" sz="2400" dirty="0" smtClean="0">
                <a:solidFill>
                  <a:srgbClr val="002060"/>
                </a:solidFill>
                <a:latin typeface="Segoe Print" panose="02000600000000000000" pitchFamily="2" charset="0"/>
              </a:rPr>
              <a:t>Edward</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is moving to a new house.</a:t>
            </a:r>
          </a:p>
          <a:p>
            <a:pPr marL="514350" indent="-514350">
              <a:buAutoNum type="arabicPeriod"/>
            </a:pPr>
            <a:r>
              <a:rPr lang="en-GB" sz="2400" dirty="0">
                <a:solidFill>
                  <a:srgbClr val="002060"/>
                </a:solidFill>
                <a:latin typeface="Segoe Print" panose="02000600000000000000" pitchFamily="2" charset="0"/>
              </a:rPr>
              <a:t>In a few minutes, it will be </a:t>
            </a:r>
            <a:r>
              <a:rPr lang="en-GB" sz="2400" dirty="0" smtClean="0">
                <a:solidFill>
                  <a:srgbClr val="002060"/>
                </a:solidFill>
                <a:latin typeface="Segoe Print" panose="02000600000000000000" pitchFamily="2" charset="0"/>
              </a:rPr>
              <a:t>lunch-time</a:t>
            </a:r>
            <a:r>
              <a:rPr lang="en-GB" sz="2400" dirty="0">
                <a:solidFill>
                  <a:srgbClr val="002060"/>
                </a:solidFill>
                <a:latin typeface="Segoe Print" panose="02000600000000000000" pitchFamily="2" charset="0"/>
              </a:rPr>
              <a:t>.</a:t>
            </a:r>
          </a:p>
          <a:p>
            <a:pPr marL="514350" indent="-514350">
              <a:buAutoNum type="arabicPeriod"/>
            </a:pPr>
            <a:r>
              <a:rPr lang="en-GB" sz="2400" dirty="0">
                <a:solidFill>
                  <a:srgbClr val="002060"/>
                </a:solidFill>
                <a:latin typeface="Segoe Print" panose="02000600000000000000" pitchFamily="2" charset="0"/>
              </a:rPr>
              <a:t>Later on, it is going to </a:t>
            </a:r>
            <a:r>
              <a:rPr lang="en-GB" sz="2400" dirty="0" smtClean="0">
                <a:solidFill>
                  <a:srgbClr val="002060"/>
                </a:solidFill>
                <a:latin typeface="Segoe Print" panose="02000600000000000000" pitchFamily="2" charset="0"/>
              </a:rPr>
              <a:t>snow</a:t>
            </a:r>
            <a:r>
              <a:rPr lang="en-GB" sz="2400" dirty="0" smtClean="0">
                <a:solidFill>
                  <a:srgbClr val="002060"/>
                </a:solidFill>
                <a:latin typeface="Segoe Print" panose="02000600000000000000" pitchFamily="2" charset="0"/>
              </a:rPr>
              <a:t>.</a:t>
            </a:r>
            <a:endParaRPr lang="en-GB" sz="2400" dirty="0">
              <a:solidFill>
                <a:srgbClr val="002060"/>
              </a:solidFill>
              <a:latin typeface="Segoe Print" panose="02000600000000000000" pitchFamily="2" charset="0"/>
            </a:endParaRPr>
          </a:p>
          <a:p>
            <a:pPr marL="514350" indent="-514350">
              <a:buAutoNum type="arabicPeriod"/>
            </a:pPr>
            <a:r>
              <a:rPr lang="en-GB" sz="2400" dirty="0">
                <a:solidFill>
                  <a:srgbClr val="002060"/>
                </a:solidFill>
                <a:latin typeface="Segoe Print" panose="02000600000000000000" pitchFamily="2" charset="0"/>
              </a:rPr>
              <a:t>During lunch-time, </a:t>
            </a:r>
            <a:r>
              <a:rPr lang="en-GB" sz="2400" dirty="0" smtClean="0">
                <a:solidFill>
                  <a:srgbClr val="002060"/>
                </a:solidFill>
                <a:latin typeface="Segoe Print" panose="02000600000000000000" pitchFamily="2" charset="0"/>
              </a:rPr>
              <a:t>Aaron </a:t>
            </a:r>
            <a:r>
              <a:rPr lang="en-GB" sz="2400" dirty="0">
                <a:solidFill>
                  <a:srgbClr val="002060"/>
                </a:solidFill>
                <a:latin typeface="Segoe Print" panose="02000600000000000000" pitchFamily="2" charset="0"/>
              </a:rPr>
              <a:t>will be going to </a:t>
            </a:r>
            <a:r>
              <a:rPr lang="en-GB" sz="2400" dirty="0" smtClean="0">
                <a:solidFill>
                  <a:srgbClr val="002060"/>
                </a:solidFill>
                <a:latin typeface="Segoe Print" panose="02000600000000000000" pitchFamily="2" charset="0"/>
              </a:rPr>
              <a:t>football</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club.</a:t>
            </a:r>
          </a:p>
          <a:p>
            <a:pPr marL="0" indent="0">
              <a:buNone/>
            </a:pPr>
            <a:endParaRPr lang="en-GB" sz="2400" dirty="0">
              <a:solidFill>
                <a:srgbClr val="002060"/>
              </a:solidFill>
            </a:endParaRPr>
          </a:p>
          <a:p>
            <a:pPr marL="0" indent="0">
              <a:buNone/>
            </a:pPr>
            <a:r>
              <a:rPr lang="en-GB" sz="2400" dirty="0">
                <a:solidFill>
                  <a:srgbClr val="FF0000"/>
                </a:solidFill>
                <a:latin typeface="Segoe Print" panose="02000600000000000000" pitchFamily="2" charset="0"/>
              </a:rPr>
              <a:t>Did you remember to place commas after the fronted adverbials? </a:t>
            </a:r>
          </a:p>
          <a:p>
            <a:pPr marL="0" indent="0">
              <a:buNone/>
            </a:pPr>
            <a:endParaRPr lang="en-GB" dirty="0"/>
          </a:p>
        </p:txBody>
      </p:sp>
    </p:spTree>
    <p:extLst>
      <p:ext uri="{BB962C8B-B14F-4D97-AF65-F5344CB8AC3E}">
        <p14:creationId xmlns:p14="http://schemas.microsoft.com/office/powerpoint/2010/main" val="397002893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smtClean="0">
                <a:solidFill>
                  <a:schemeClr val="tx1"/>
                </a:solidFill>
                <a:latin typeface="Segoe Print" panose="02000600000000000000" pitchFamily="2" charset="0"/>
              </a:rPr>
              <a:t>Have</a:t>
            </a:r>
            <a:r>
              <a:rPr lang="en-GB" dirty="0" smtClean="0">
                <a:solidFill>
                  <a:schemeClr val="tx1"/>
                </a:solidFill>
              </a:rPr>
              <a:t> </a:t>
            </a:r>
            <a:r>
              <a:rPr lang="en-GB" dirty="0">
                <a:solidFill>
                  <a:schemeClr val="tx1"/>
                </a:solidFill>
                <a:latin typeface="Segoe Print" panose="02000600000000000000" pitchFamily="2" charset="0"/>
              </a:rPr>
              <a:t>a go!</a:t>
            </a:r>
          </a:p>
        </p:txBody>
      </p:sp>
      <p:sp>
        <p:nvSpPr>
          <p:cNvPr id="3" name="Content Placeholder 2"/>
          <p:cNvSpPr>
            <a:spLocks noGrp="1"/>
          </p:cNvSpPr>
          <p:nvPr>
            <p:ph idx="1"/>
          </p:nvPr>
        </p:nvSpPr>
        <p:spPr>
          <a:xfrm>
            <a:off x="508001" y="1358923"/>
            <a:ext cx="8127999" cy="5288620"/>
          </a:xfrm>
        </p:spPr>
        <p:txBody>
          <a:bodyPr>
            <a:normAutofit/>
          </a:bodyPr>
          <a:lstStyle/>
          <a:p>
            <a:pPr marL="0" indent="0">
              <a:buNone/>
            </a:pPr>
            <a:r>
              <a:rPr lang="en-GB" sz="2800" dirty="0">
                <a:solidFill>
                  <a:srgbClr val="002060"/>
                </a:solidFill>
                <a:latin typeface="Segoe Print" panose="02000600000000000000" pitchFamily="2" charset="0"/>
              </a:rPr>
              <a:t>Adjust these sentences so that the adverbials of place are at the front.</a:t>
            </a:r>
          </a:p>
          <a:p>
            <a:pPr marL="0" indent="0">
              <a:buNone/>
            </a:pP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The </a:t>
            </a:r>
            <a:r>
              <a:rPr lang="en-GB" sz="2800" dirty="0" smtClean="0">
                <a:solidFill>
                  <a:srgbClr val="002060"/>
                </a:solidFill>
                <a:latin typeface="Segoe Print" panose="02000600000000000000" pitchFamily="2" charset="0"/>
              </a:rPr>
              <a:t>trees</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grew beside the </a:t>
            </a:r>
            <a:r>
              <a:rPr lang="en-GB" sz="2800" dirty="0" smtClean="0">
                <a:solidFill>
                  <a:srgbClr val="002060"/>
                </a:solidFill>
                <a:latin typeface="Segoe Print" panose="02000600000000000000" pitchFamily="2" charset="0"/>
              </a:rPr>
              <a:t>river</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There is a </a:t>
            </a:r>
            <a:r>
              <a:rPr lang="en-GB" sz="2800" dirty="0" smtClean="0">
                <a:solidFill>
                  <a:srgbClr val="002060"/>
                </a:solidFill>
                <a:latin typeface="Segoe Print" panose="02000600000000000000" pitchFamily="2" charset="0"/>
              </a:rPr>
              <a:t>shed</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in the garden.</a:t>
            </a:r>
          </a:p>
          <a:p>
            <a:pPr marL="514350" indent="-514350">
              <a:buAutoNum type="arabicPeriod"/>
            </a:pPr>
            <a:r>
              <a:rPr lang="en-GB" sz="2800" dirty="0">
                <a:solidFill>
                  <a:srgbClr val="002060"/>
                </a:solidFill>
                <a:latin typeface="Segoe Print" panose="02000600000000000000" pitchFamily="2" charset="0"/>
              </a:rPr>
              <a:t>There lived a scary </a:t>
            </a:r>
            <a:r>
              <a:rPr lang="en-GB" sz="2800" dirty="0" smtClean="0">
                <a:solidFill>
                  <a:srgbClr val="002060"/>
                </a:solidFill>
                <a:latin typeface="Segoe Print" panose="02000600000000000000" pitchFamily="2" charset="0"/>
              </a:rPr>
              <a:t>monster</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in the land of </a:t>
            </a:r>
            <a:r>
              <a:rPr lang="en-GB" sz="2800" dirty="0" smtClean="0">
                <a:solidFill>
                  <a:srgbClr val="002060"/>
                </a:solidFill>
                <a:latin typeface="Segoe Print" panose="02000600000000000000" pitchFamily="2" charset="0"/>
              </a:rPr>
              <a:t>Make Believe</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smtClean="0">
                <a:solidFill>
                  <a:srgbClr val="002060"/>
                </a:solidFill>
                <a:latin typeface="Segoe Print" panose="02000600000000000000" pitchFamily="2" charset="0"/>
              </a:rPr>
              <a:t>A terrifying dragon </a:t>
            </a:r>
            <a:r>
              <a:rPr lang="en-GB" sz="2800" dirty="0">
                <a:solidFill>
                  <a:srgbClr val="002060"/>
                </a:solidFill>
                <a:latin typeface="Segoe Print" panose="02000600000000000000" pitchFamily="2" charset="0"/>
              </a:rPr>
              <a:t>lived </a:t>
            </a:r>
            <a:r>
              <a:rPr lang="en-GB" sz="2800" dirty="0" smtClean="0">
                <a:solidFill>
                  <a:srgbClr val="002060"/>
                </a:solidFill>
                <a:latin typeface="Segoe Print" panose="02000600000000000000" pitchFamily="2" charset="0"/>
              </a:rPr>
              <a:t>high</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in the </a:t>
            </a:r>
            <a:r>
              <a:rPr lang="en-GB" sz="2800" dirty="0" smtClean="0">
                <a:solidFill>
                  <a:srgbClr val="002060"/>
                </a:solidFill>
                <a:latin typeface="Segoe Print" panose="02000600000000000000" pitchFamily="2" charset="0"/>
              </a:rPr>
              <a:t>mountain</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It is </a:t>
            </a:r>
            <a:r>
              <a:rPr lang="en-GB" sz="2800" dirty="0" smtClean="0">
                <a:solidFill>
                  <a:srgbClr val="002060"/>
                </a:solidFill>
                <a:latin typeface="Segoe Print" panose="02000600000000000000" pitchFamily="2" charset="0"/>
              </a:rPr>
              <a:t>warm</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outside. </a:t>
            </a:r>
          </a:p>
          <a:p>
            <a:pPr marL="514350" indent="-514350">
              <a:buAutoNum type="arabicPeriod"/>
            </a:pPr>
            <a:endParaRPr lang="en-GB" sz="2800" dirty="0">
              <a:solidFill>
                <a:schemeClr val="tx1"/>
              </a:solidFill>
            </a:endParaRP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40673911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How did you do?</a:t>
            </a:r>
          </a:p>
        </p:txBody>
      </p:sp>
      <p:sp>
        <p:nvSpPr>
          <p:cNvPr id="3" name="Content Placeholder 2"/>
          <p:cNvSpPr>
            <a:spLocks noGrp="1"/>
          </p:cNvSpPr>
          <p:nvPr>
            <p:ph idx="1"/>
          </p:nvPr>
        </p:nvSpPr>
        <p:spPr>
          <a:xfrm>
            <a:off x="508001" y="1358923"/>
            <a:ext cx="8127999" cy="5288620"/>
          </a:xfrm>
        </p:spPr>
        <p:txBody>
          <a:bodyPr>
            <a:normAutofit/>
          </a:bodyPr>
          <a:lstStyle/>
          <a:p>
            <a:pPr marL="514350" indent="-514350">
              <a:buAutoNum type="arabicPeriod"/>
            </a:pPr>
            <a:endParaRPr lang="en-GB" sz="2800" dirty="0">
              <a:solidFill>
                <a:srgbClr val="002060"/>
              </a:solidFill>
            </a:endParaRPr>
          </a:p>
          <a:p>
            <a:pPr marL="514350" indent="-514350">
              <a:buAutoNum type="arabicPeriod"/>
            </a:pPr>
            <a:r>
              <a:rPr lang="en-GB" sz="2800" dirty="0">
                <a:solidFill>
                  <a:srgbClr val="002060"/>
                </a:solidFill>
                <a:latin typeface="Segoe Print" panose="02000600000000000000" pitchFamily="2" charset="0"/>
              </a:rPr>
              <a:t>Beside the </a:t>
            </a:r>
            <a:r>
              <a:rPr lang="en-GB" sz="2800" dirty="0" smtClean="0">
                <a:solidFill>
                  <a:srgbClr val="002060"/>
                </a:solidFill>
                <a:latin typeface="Segoe Print" panose="02000600000000000000" pitchFamily="2" charset="0"/>
              </a:rPr>
              <a:t>river</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the </a:t>
            </a:r>
            <a:r>
              <a:rPr lang="en-GB" sz="2800" dirty="0" smtClean="0">
                <a:solidFill>
                  <a:srgbClr val="002060"/>
                </a:solidFill>
                <a:latin typeface="Segoe Print" panose="02000600000000000000" pitchFamily="2" charset="0"/>
              </a:rPr>
              <a:t>trees</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grew.</a:t>
            </a:r>
          </a:p>
          <a:p>
            <a:pPr marL="514350" indent="-514350">
              <a:buAutoNum type="arabicPeriod"/>
            </a:pPr>
            <a:r>
              <a:rPr lang="en-GB" sz="2800" dirty="0">
                <a:solidFill>
                  <a:srgbClr val="002060"/>
                </a:solidFill>
                <a:latin typeface="Segoe Print" panose="02000600000000000000" pitchFamily="2" charset="0"/>
              </a:rPr>
              <a:t>In the garden, there is a </a:t>
            </a:r>
            <a:r>
              <a:rPr lang="en-GB" sz="2800" dirty="0" smtClean="0">
                <a:solidFill>
                  <a:srgbClr val="002060"/>
                </a:solidFill>
                <a:latin typeface="Segoe Print" panose="02000600000000000000" pitchFamily="2" charset="0"/>
              </a:rPr>
              <a:t>shed</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In the land of </a:t>
            </a:r>
            <a:r>
              <a:rPr lang="en-GB" sz="2800" dirty="0" smtClean="0">
                <a:solidFill>
                  <a:srgbClr val="002060"/>
                </a:solidFill>
                <a:latin typeface="Segoe Print" panose="02000600000000000000" pitchFamily="2" charset="0"/>
              </a:rPr>
              <a:t>Make Believe, </a:t>
            </a:r>
            <a:r>
              <a:rPr lang="en-GB" sz="2800" dirty="0">
                <a:solidFill>
                  <a:srgbClr val="002060"/>
                </a:solidFill>
                <a:latin typeface="Segoe Print" panose="02000600000000000000" pitchFamily="2" charset="0"/>
              </a:rPr>
              <a:t>there lived a scary </a:t>
            </a:r>
            <a:r>
              <a:rPr lang="en-GB" sz="2800" dirty="0" smtClean="0">
                <a:solidFill>
                  <a:srgbClr val="002060"/>
                </a:solidFill>
                <a:latin typeface="Segoe Print" panose="02000600000000000000" pitchFamily="2" charset="0"/>
              </a:rPr>
              <a:t>monster</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smtClean="0">
                <a:solidFill>
                  <a:srgbClr val="002060"/>
                </a:solidFill>
                <a:latin typeface="Segoe Print" panose="02000600000000000000" pitchFamily="2" charset="0"/>
              </a:rPr>
              <a:t>High</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in the </a:t>
            </a:r>
            <a:r>
              <a:rPr lang="en-GB" sz="2800" dirty="0" smtClean="0">
                <a:solidFill>
                  <a:srgbClr val="002060"/>
                </a:solidFill>
                <a:latin typeface="Segoe Print" panose="02000600000000000000" pitchFamily="2" charset="0"/>
              </a:rPr>
              <a:t>mountain</a:t>
            </a:r>
            <a:r>
              <a:rPr lang="en-GB" sz="2800" dirty="0" smtClean="0">
                <a:solidFill>
                  <a:srgbClr val="002060"/>
                </a:solidFill>
                <a:latin typeface="Segoe Print" panose="02000600000000000000" pitchFamily="2" charset="0"/>
              </a:rPr>
              <a:t>, a terrifying dragon </a:t>
            </a:r>
            <a:r>
              <a:rPr lang="en-GB" sz="2800" dirty="0">
                <a:solidFill>
                  <a:srgbClr val="002060"/>
                </a:solidFill>
                <a:latin typeface="Segoe Print" panose="02000600000000000000" pitchFamily="2" charset="0"/>
              </a:rPr>
              <a:t>lived.</a:t>
            </a:r>
          </a:p>
          <a:p>
            <a:pPr marL="514350" indent="-514350">
              <a:buAutoNum type="arabicPeriod"/>
            </a:pPr>
            <a:r>
              <a:rPr lang="en-GB" sz="2800" dirty="0">
                <a:solidFill>
                  <a:srgbClr val="002060"/>
                </a:solidFill>
                <a:latin typeface="Segoe Print" panose="02000600000000000000" pitchFamily="2" charset="0"/>
              </a:rPr>
              <a:t>Outside, it is </a:t>
            </a:r>
            <a:r>
              <a:rPr lang="en-GB" sz="2800" dirty="0" smtClean="0">
                <a:solidFill>
                  <a:srgbClr val="002060"/>
                </a:solidFill>
                <a:latin typeface="Segoe Print" panose="02000600000000000000" pitchFamily="2" charset="0"/>
              </a:rPr>
              <a:t>warm</a:t>
            </a:r>
            <a:r>
              <a:rPr lang="en-GB" sz="2800" dirty="0" smtClean="0">
                <a:solidFill>
                  <a:srgbClr val="002060"/>
                </a:solidFill>
                <a:latin typeface="Segoe Print" panose="02000600000000000000" pitchFamily="2" charset="0"/>
              </a:rPr>
              <a:t>. </a:t>
            </a:r>
            <a:endParaRPr lang="en-GB" sz="2800" dirty="0">
              <a:solidFill>
                <a:srgbClr val="002060"/>
              </a:solidFill>
              <a:latin typeface="Segoe Print" panose="02000600000000000000" pitchFamily="2" charset="0"/>
            </a:endParaRPr>
          </a:p>
          <a:p>
            <a:pPr marL="514350" indent="-514350">
              <a:buAutoNum type="arabicPeriod"/>
            </a:pPr>
            <a:endParaRPr lang="en-GB" sz="2800" dirty="0">
              <a:solidFill>
                <a:srgbClr val="002060"/>
              </a:solidFill>
              <a:latin typeface="Segoe Print" panose="02000600000000000000" pitchFamily="2" charset="0"/>
            </a:endParaRPr>
          </a:p>
          <a:p>
            <a:pPr marL="0" indent="0">
              <a:buNone/>
            </a:pPr>
            <a:r>
              <a:rPr lang="en-GB" sz="2800" dirty="0">
                <a:solidFill>
                  <a:srgbClr val="FF0000"/>
                </a:solidFill>
                <a:latin typeface="Segoe Print" panose="02000600000000000000" pitchFamily="2" charset="0"/>
              </a:rPr>
              <a:t>Did you remember to place commas after the fronted adverbials? </a:t>
            </a:r>
          </a:p>
          <a:p>
            <a:pPr marL="0" indent="0">
              <a:buNone/>
            </a:pPr>
            <a:endParaRPr lang="en-GB" sz="2800" dirty="0">
              <a:solidFill>
                <a:srgbClr val="002060"/>
              </a:solidFill>
            </a:endParaRPr>
          </a:p>
          <a:p>
            <a:pPr marL="514350" indent="-514350">
              <a:buAutoNum type="arabicPeriod"/>
            </a:pPr>
            <a:endParaRPr lang="en-GB" sz="2800" dirty="0">
              <a:solidFill>
                <a:schemeClr val="tx1"/>
              </a:solidFill>
            </a:endParaRP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86553078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Have a go!</a:t>
            </a:r>
          </a:p>
        </p:txBody>
      </p:sp>
      <p:sp>
        <p:nvSpPr>
          <p:cNvPr id="3" name="Content Placeholder 2"/>
          <p:cNvSpPr>
            <a:spLocks noGrp="1"/>
          </p:cNvSpPr>
          <p:nvPr>
            <p:ph idx="1"/>
          </p:nvPr>
        </p:nvSpPr>
        <p:spPr>
          <a:xfrm>
            <a:off x="508001" y="1358923"/>
            <a:ext cx="8127999" cy="5288620"/>
          </a:xfrm>
        </p:spPr>
        <p:txBody>
          <a:bodyPr>
            <a:normAutofit/>
          </a:bodyPr>
          <a:lstStyle/>
          <a:p>
            <a:pPr marL="0" indent="0">
              <a:buNone/>
            </a:pPr>
            <a:r>
              <a:rPr lang="en-GB" sz="2800" dirty="0">
                <a:solidFill>
                  <a:srgbClr val="002060"/>
                </a:solidFill>
                <a:latin typeface="Segoe Print" panose="02000600000000000000" pitchFamily="2" charset="0"/>
              </a:rPr>
              <a:t>Adjust these sentences so that the adverbials of manner are placed at the front</a:t>
            </a:r>
          </a:p>
          <a:p>
            <a:pPr marL="0" indent="0">
              <a:buNone/>
            </a:pPr>
            <a:endParaRPr lang="en-GB" sz="2800" dirty="0">
              <a:solidFill>
                <a:srgbClr val="002060"/>
              </a:solidFill>
              <a:latin typeface="Segoe Print" panose="02000600000000000000" pitchFamily="2" charset="0"/>
            </a:endParaRPr>
          </a:p>
          <a:p>
            <a:pPr marL="514350" indent="-514350">
              <a:buAutoNum type="arabicPeriod"/>
            </a:pPr>
            <a:r>
              <a:rPr lang="en-GB" sz="2800" dirty="0" smtClean="0">
                <a:solidFill>
                  <a:srgbClr val="002060"/>
                </a:solidFill>
                <a:latin typeface="Segoe Print" panose="02000600000000000000" pitchFamily="2" charset="0"/>
              </a:rPr>
              <a:t>Susan</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completed the </a:t>
            </a:r>
            <a:r>
              <a:rPr lang="en-GB" sz="2800" dirty="0" smtClean="0">
                <a:solidFill>
                  <a:srgbClr val="002060"/>
                </a:solidFill>
                <a:latin typeface="Segoe Print" panose="02000600000000000000" pitchFamily="2" charset="0"/>
              </a:rPr>
              <a:t>painting</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slowly.</a:t>
            </a:r>
          </a:p>
          <a:p>
            <a:pPr marL="514350" indent="-514350">
              <a:buAutoNum type="arabicPeriod"/>
            </a:pPr>
            <a:r>
              <a:rPr lang="en-GB" sz="2800" dirty="0" smtClean="0">
                <a:solidFill>
                  <a:srgbClr val="002060"/>
                </a:solidFill>
                <a:latin typeface="Segoe Print" panose="02000600000000000000" pitchFamily="2" charset="0"/>
              </a:rPr>
              <a:t>Thomas</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slammed the door </a:t>
            </a:r>
            <a:r>
              <a:rPr lang="en-GB" sz="2800" dirty="0" smtClean="0">
                <a:solidFill>
                  <a:srgbClr val="002060"/>
                </a:solidFill>
                <a:latin typeface="Segoe Print" panose="02000600000000000000" pitchFamily="2" charset="0"/>
              </a:rPr>
              <a:t>crossly</a:t>
            </a:r>
            <a:r>
              <a:rPr lang="en-GB" sz="2800" dirty="0" smtClean="0">
                <a:solidFill>
                  <a:srgbClr val="002060"/>
                </a:solidFill>
                <a:latin typeface="Segoe Print" panose="02000600000000000000" pitchFamily="2" charset="0"/>
              </a:rPr>
              <a:t>. </a:t>
            </a:r>
            <a:endParaRPr lang="en-GB" sz="2800" dirty="0">
              <a:solidFill>
                <a:srgbClr val="002060"/>
              </a:solidFill>
              <a:latin typeface="Segoe Print" panose="02000600000000000000" pitchFamily="2" charset="0"/>
            </a:endParaRPr>
          </a:p>
          <a:p>
            <a:pPr marL="514350" indent="-514350">
              <a:buAutoNum type="arabicPeriod"/>
            </a:pPr>
            <a:r>
              <a:rPr lang="en-GB" sz="2800" dirty="0" smtClean="0">
                <a:solidFill>
                  <a:srgbClr val="002060"/>
                </a:solidFill>
                <a:latin typeface="Segoe Print" panose="02000600000000000000" pitchFamily="2" charset="0"/>
              </a:rPr>
              <a:t>Elijah won </a:t>
            </a:r>
            <a:r>
              <a:rPr lang="en-GB" sz="2800" dirty="0">
                <a:solidFill>
                  <a:srgbClr val="002060"/>
                </a:solidFill>
                <a:latin typeface="Segoe Print" panose="02000600000000000000" pitchFamily="2" charset="0"/>
              </a:rPr>
              <a:t>the race easily. </a:t>
            </a:r>
          </a:p>
          <a:p>
            <a:pPr marL="514350" indent="-514350">
              <a:buAutoNum type="arabicPeriod"/>
            </a:pPr>
            <a:r>
              <a:rPr lang="en-GB" sz="2800" dirty="0">
                <a:solidFill>
                  <a:srgbClr val="002060"/>
                </a:solidFill>
                <a:latin typeface="Segoe Print" panose="02000600000000000000" pitchFamily="2" charset="0"/>
              </a:rPr>
              <a:t>The </a:t>
            </a:r>
            <a:r>
              <a:rPr lang="en-GB" sz="2800" dirty="0" smtClean="0">
                <a:solidFill>
                  <a:srgbClr val="002060"/>
                </a:solidFill>
                <a:latin typeface="Segoe Print" panose="02000600000000000000" pitchFamily="2" charset="0"/>
              </a:rPr>
              <a:t>scaffolding</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came </a:t>
            </a:r>
            <a:r>
              <a:rPr lang="en-GB" sz="2800" dirty="0" smtClean="0">
                <a:solidFill>
                  <a:srgbClr val="002060"/>
                </a:solidFill>
                <a:latin typeface="Segoe Print" panose="02000600000000000000" pitchFamily="2" charset="0"/>
              </a:rPr>
              <a:t>crashing</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down without warning.</a:t>
            </a:r>
          </a:p>
          <a:p>
            <a:pPr marL="514350" indent="-514350">
              <a:buAutoNum type="arabicPeriod"/>
            </a:pPr>
            <a:r>
              <a:rPr lang="en-GB" sz="2800" dirty="0">
                <a:solidFill>
                  <a:srgbClr val="002060"/>
                </a:solidFill>
                <a:latin typeface="Segoe Print" panose="02000600000000000000" pitchFamily="2" charset="0"/>
              </a:rPr>
              <a:t>I </a:t>
            </a:r>
            <a:r>
              <a:rPr lang="en-GB" sz="2800" dirty="0" smtClean="0">
                <a:solidFill>
                  <a:srgbClr val="002060"/>
                </a:solidFill>
                <a:latin typeface="Segoe Print" panose="02000600000000000000" pitchFamily="2" charset="0"/>
              </a:rPr>
              <a:t>drew</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my picture carefully. </a:t>
            </a:r>
          </a:p>
          <a:p>
            <a:pPr marL="514350" indent="-514350">
              <a:buAutoNum type="arabicPeriod"/>
            </a:pPr>
            <a:endParaRPr lang="en-GB" sz="2800" dirty="0">
              <a:solidFill>
                <a:schemeClr val="tx1"/>
              </a:solidFill>
            </a:endParaRP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64307630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749323"/>
          </a:xfrm>
        </p:spPr>
        <p:txBody>
          <a:bodyPr/>
          <a:lstStyle/>
          <a:p>
            <a:r>
              <a:rPr lang="en-GB" dirty="0">
                <a:solidFill>
                  <a:schemeClr val="tx1"/>
                </a:solidFill>
                <a:latin typeface="Segoe Print" panose="02000600000000000000" pitchFamily="2" charset="0"/>
              </a:rPr>
              <a:t>How did you do?</a:t>
            </a:r>
          </a:p>
        </p:txBody>
      </p:sp>
      <p:sp>
        <p:nvSpPr>
          <p:cNvPr id="3" name="Content Placeholder 2"/>
          <p:cNvSpPr>
            <a:spLocks noGrp="1"/>
          </p:cNvSpPr>
          <p:nvPr>
            <p:ph idx="1"/>
          </p:nvPr>
        </p:nvSpPr>
        <p:spPr>
          <a:xfrm>
            <a:off x="508001" y="1358923"/>
            <a:ext cx="8127999" cy="5288620"/>
          </a:xfrm>
        </p:spPr>
        <p:txBody>
          <a:bodyPr>
            <a:normAutofit/>
          </a:bodyPr>
          <a:lstStyle/>
          <a:p>
            <a:pPr marL="0" indent="0">
              <a:buNone/>
            </a:pPr>
            <a:endParaRPr lang="en-GB" sz="2800" dirty="0">
              <a:solidFill>
                <a:srgbClr val="002060"/>
              </a:solidFill>
              <a:latin typeface="Segoe Print" panose="02000600000000000000" pitchFamily="2" charset="0"/>
            </a:endParaRPr>
          </a:p>
          <a:p>
            <a:pPr marL="514350" indent="-514350">
              <a:buAutoNum type="arabicPeriod"/>
            </a:pPr>
            <a:r>
              <a:rPr lang="en-GB" sz="2800" dirty="0">
                <a:solidFill>
                  <a:srgbClr val="002060"/>
                </a:solidFill>
                <a:latin typeface="Segoe Print" panose="02000600000000000000" pitchFamily="2" charset="0"/>
              </a:rPr>
              <a:t>Slowly, </a:t>
            </a:r>
            <a:r>
              <a:rPr lang="en-GB" sz="2800" dirty="0" smtClean="0">
                <a:solidFill>
                  <a:srgbClr val="002060"/>
                </a:solidFill>
                <a:latin typeface="Segoe Print" panose="02000600000000000000" pitchFamily="2" charset="0"/>
              </a:rPr>
              <a:t>Susan</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completed the </a:t>
            </a:r>
            <a:r>
              <a:rPr lang="en-GB" sz="2800" dirty="0" smtClean="0">
                <a:solidFill>
                  <a:srgbClr val="002060"/>
                </a:solidFill>
                <a:latin typeface="Segoe Print" panose="02000600000000000000" pitchFamily="2" charset="0"/>
              </a:rPr>
              <a:t>painting</a:t>
            </a:r>
            <a:r>
              <a:rPr lang="en-GB" sz="2800" dirty="0" smtClean="0">
                <a:solidFill>
                  <a:srgbClr val="002060"/>
                </a:solidFill>
                <a:latin typeface="Segoe Print" panose="02000600000000000000" pitchFamily="2" charset="0"/>
              </a:rPr>
              <a:t>.</a:t>
            </a:r>
            <a:endParaRPr lang="en-GB" sz="2800" dirty="0">
              <a:solidFill>
                <a:srgbClr val="002060"/>
              </a:solidFill>
              <a:latin typeface="Segoe Print" panose="02000600000000000000" pitchFamily="2" charset="0"/>
            </a:endParaRPr>
          </a:p>
          <a:p>
            <a:pPr marL="514350" indent="-514350">
              <a:buAutoNum type="arabicPeriod"/>
            </a:pPr>
            <a:r>
              <a:rPr lang="en-GB" sz="2800" dirty="0" smtClean="0">
                <a:solidFill>
                  <a:srgbClr val="002060"/>
                </a:solidFill>
                <a:latin typeface="Segoe Print" panose="02000600000000000000" pitchFamily="2" charset="0"/>
              </a:rPr>
              <a:t>Cross</a:t>
            </a:r>
            <a:r>
              <a:rPr lang="en-GB" sz="2800" dirty="0" smtClean="0">
                <a:solidFill>
                  <a:srgbClr val="002060"/>
                </a:solidFill>
                <a:latin typeface="Segoe Print" panose="02000600000000000000" pitchFamily="2" charset="0"/>
              </a:rPr>
              <a:t>ly</a:t>
            </a:r>
            <a:r>
              <a:rPr lang="en-GB" sz="2800" dirty="0">
                <a:solidFill>
                  <a:srgbClr val="002060"/>
                </a:solidFill>
                <a:latin typeface="Segoe Print" panose="02000600000000000000" pitchFamily="2" charset="0"/>
              </a:rPr>
              <a:t>, </a:t>
            </a:r>
            <a:r>
              <a:rPr lang="en-GB" sz="2800" dirty="0" smtClean="0">
                <a:solidFill>
                  <a:srgbClr val="002060"/>
                </a:solidFill>
                <a:latin typeface="Segoe Print" panose="02000600000000000000" pitchFamily="2" charset="0"/>
              </a:rPr>
              <a:t>Thomas</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slammed the door. </a:t>
            </a:r>
          </a:p>
          <a:p>
            <a:pPr marL="514350" indent="-514350">
              <a:buAutoNum type="arabicPeriod"/>
            </a:pPr>
            <a:r>
              <a:rPr lang="en-GB" sz="2800" dirty="0">
                <a:solidFill>
                  <a:srgbClr val="002060"/>
                </a:solidFill>
                <a:latin typeface="Segoe Print" panose="02000600000000000000" pitchFamily="2" charset="0"/>
              </a:rPr>
              <a:t>Easily, </a:t>
            </a:r>
            <a:r>
              <a:rPr lang="en-GB" sz="2800" dirty="0" smtClean="0">
                <a:solidFill>
                  <a:srgbClr val="002060"/>
                </a:solidFill>
                <a:latin typeface="Segoe Print" panose="02000600000000000000" pitchFamily="2" charset="0"/>
              </a:rPr>
              <a:t>Elijah</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won the race. </a:t>
            </a:r>
          </a:p>
          <a:p>
            <a:pPr marL="514350" indent="-514350">
              <a:buAutoNum type="arabicPeriod"/>
            </a:pPr>
            <a:r>
              <a:rPr lang="en-GB" sz="2800" dirty="0">
                <a:solidFill>
                  <a:srgbClr val="002060"/>
                </a:solidFill>
                <a:latin typeface="Segoe Print" panose="02000600000000000000" pitchFamily="2" charset="0"/>
              </a:rPr>
              <a:t>Without warning, the </a:t>
            </a:r>
            <a:r>
              <a:rPr lang="en-GB" sz="2800" dirty="0" smtClean="0">
                <a:solidFill>
                  <a:srgbClr val="002060"/>
                </a:solidFill>
                <a:latin typeface="Segoe Print" panose="02000600000000000000" pitchFamily="2" charset="0"/>
              </a:rPr>
              <a:t>scaffolding</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came </a:t>
            </a:r>
            <a:r>
              <a:rPr lang="en-GB" sz="2800" dirty="0" smtClean="0">
                <a:solidFill>
                  <a:srgbClr val="002060"/>
                </a:solidFill>
                <a:latin typeface="Segoe Print" panose="02000600000000000000" pitchFamily="2" charset="0"/>
              </a:rPr>
              <a:t>crashing</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down.</a:t>
            </a:r>
          </a:p>
          <a:p>
            <a:pPr marL="514350" indent="-514350">
              <a:buAutoNum type="arabicPeriod"/>
            </a:pPr>
            <a:r>
              <a:rPr lang="en-GB" sz="2800" dirty="0">
                <a:solidFill>
                  <a:srgbClr val="002060"/>
                </a:solidFill>
                <a:latin typeface="Segoe Print" panose="02000600000000000000" pitchFamily="2" charset="0"/>
              </a:rPr>
              <a:t>Carefully, I </a:t>
            </a:r>
            <a:r>
              <a:rPr lang="en-GB" sz="2800" dirty="0" smtClean="0">
                <a:solidFill>
                  <a:srgbClr val="002060"/>
                </a:solidFill>
                <a:latin typeface="Segoe Print" panose="02000600000000000000" pitchFamily="2" charset="0"/>
              </a:rPr>
              <a:t>drew</a:t>
            </a:r>
            <a:r>
              <a:rPr lang="en-GB" sz="2800" dirty="0" smtClean="0">
                <a:solidFill>
                  <a:srgbClr val="002060"/>
                </a:solidFill>
                <a:latin typeface="Segoe Print" panose="02000600000000000000" pitchFamily="2" charset="0"/>
              </a:rPr>
              <a:t> </a:t>
            </a:r>
            <a:r>
              <a:rPr lang="en-GB" sz="2800" dirty="0">
                <a:solidFill>
                  <a:srgbClr val="002060"/>
                </a:solidFill>
                <a:latin typeface="Segoe Print" panose="02000600000000000000" pitchFamily="2" charset="0"/>
              </a:rPr>
              <a:t>my picture. </a:t>
            </a:r>
          </a:p>
          <a:p>
            <a:pPr marL="514350" indent="-514350">
              <a:buAutoNum type="arabicPeriod"/>
            </a:pPr>
            <a:endParaRPr lang="en-GB" sz="2800" dirty="0">
              <a:solidFill>
                <a:schemeClr val="tx1"/>
              </a:solidFill>
            </a:endParaRPr>
          </a:p>
          <a:p>
            <a:pPr marL="0" indent="0">
              <a:buNone/>
            </a:pPr>
            <a:endParaRPr lang="en-GB" sz="2800" dirty="0">
              <a:solidFill>
                <a:srgbClr val="FF0000"/>
              </a:solidFill>
            </a:endParaRP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09932391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816</TotalTime>
  <Words>879</Words>
  <Application>Microsoft Office PowerPoint</Application>
  <PresentationFormat>On-screen Show (4:3)</PresentationFormat>
  <Paragraphs>152</Paragraphs>
  <Slides>12</Slides>
  <Notes>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Title slide</vt:lpstr>
      <vt:lpstr>Slides</vt:lpstr>
      <vt:lpstr>Year 4 SPAG</vt:lpstr>
      <vt:lpstr>What is an adverbial?</vt:lpstr>
      <vt:lpstr>What is a fronted adverbial?</vt:lpstr>
      <vt:lpstr>Have a go!</vt:lpstr>
      <vt:lpstr>How did you do?</vt:lpstr>
      <vt:lpstr>Have a go!</vt:lpstr>
      <vt:lpstr>How did you do?</vt:lpstr>
      <vt:lpstr>Have a go!</vt:lpstr>
      <vt:lpstr>How did you do?</vt:lpstr>
      <vt:lpstr>Can you spot the fronted adverbials in this text?</vt:lpstr>
      <vt:lpstr>Were you right?</vt:lpstr>
      <vt:lpstr>Reflect and Discuss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visitor</cp:lastModifiedBy>
  <cp:revision>78</cp:revision>
  <dcterms:created xsi:type="dcterms:W3CDTF">2017-06-27T15:09:43Z</dcterms:created>
  <dcterms:modified xsi:type="dcterms:W3CDTF">2018-01-22T11:31:24Z</dcterms:modified>
</cp:coreProperties>
</file>