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gif&amp;ehk=71xpzOPcZnzuOqP"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2" r:id="rId2"/>
  </p:sldMasterIdLst>
  <p:notesMasterIdLst>
    <p:notesMasterId r:id="rId19"/>
  </p:notesMasterIdLst>
  <p:handoutMasterIdLst>
    <p:handoutMasterId r:id="rId20"/>
  </p:handoutMasterIdLst>
  <p:sldIdLst>
    <p:sldId id="260"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8E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6"/>
    <p:restoredTop sz="79137" autoAdjust="0"/>
  </p:normalViewPr>
  <p:slideViewPr>
    <p:cSldViewPr snapToGrid="0" snapToObjects="1">
      <p:cViewPr varScale="1">
        <p:scale>
          <a:sx n="73" d="100"/>
          <a:sy n="73" d="100"/>
        </p:scale>
        <p:origin x="-1290" y="-96"/>
      </p:cViewPr>
      <p:guideLst>
        <p:guide orient="horz" pos="2160"/>
        <p:guide pos="2880"/>
      </p:guideLst>
    </p:cSldViewPr>
  </p:slideViewPr>
  <p:notesTextViewPr>
    <p:cViewPr>
      <p:scale>
        <a:sx n="1" d="1"/>
        <a:sy n="1" d="1"/>
      </p:scale>
      <p:origin x="0" y="0"/>
    </p:cViewPr>
  </p:notesTextViewPr>
  <p:notesViewPr>
    <p:cSldViewPr snapToGrid="0" snapToObjects="1">
      <p:cViewPr varScale="1">
        <p:scale>
          <a:sx n="82" d="100"/>
          <a:sy n="82" d="100"/>
        </p:scale>
        <p:origin x="292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BB06537-7A6D-AE48-8835-DADFC7FA5A71}" type="datetimeFigureOut">
              <a:rPr lang="en-US" smtClean="0"/>
              <a:t>1/22/2018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E469170-F8B4-754D-AD68-32C90554A8F3}" type="slidenum">
              <a:rPr lang="en-US" smtClean="0"/>
              <a:t>‹#›</a:t>
            </a:fld>
            <a:endParaRPr lang="en-US"/>
          </a:p>
        </p:txBody>
      </p:sp>
    </p:spTree>
    <p:extLst>
      <p:ext uri="{BB962C8B-B14F-4D97-AF65-F5344CB8AC3E}">
        <p14:creationId xmlns:p14="http://schemas.microsoft.com/office/powerpoint/2010/main" val="1063856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E4DA8E-9E6D-ED4F-B068-49B17AB22E2E}" type="datetimeFigureOut">
              <a:rPr lang="en-US" smtClean="0"/>
              <a:t>1/22/2018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D82436-5DD0-124E-81ED-DDD3123492E8}" type="slidenum">
              <a:rPr lang="en-US" smtClean="0"/>
              <a:t>‹#›</a:t>
            </a:fld>
            <a:endParaRPr lang="en-US"/>
          </a:p>
        </p:txBody>
      </p:sp>
    </p:spTree>
    <p:extLst>
      <p:ext uri="{BB962C8B-B14F-4D97-AF65-F5344CB8AC3E}">
        <p14:creationId xmlns:p14="http://schemas.microsoft.com/office/powerpoint/2010/main" val="1176404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BBD82436-5DD0-124E-81ED-DDD3123492E8}" type="slidenum">
              <a:rPr lang="en-US" smtClean="0"/>
              <a:t>1</a:t>
            </a:fld>
            <a:endParaRPr lang="en-US"/>
          </a:p>
        </p:txBody>
      </p:sp>
    </p:spTree>
    <p:extLst>
      <p:ext uri="{BB962C8B-B14F-4D97-AF65-F5344CB8AC3E}">
        <p14:creationId xmlns:p14="http://schemas.microsoft.com/office/powerpoint/2010/main" val="2433577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idx="1"/>
          </p:nvPr>
        </p:nvSpPr>
        <p:spPr>
          <a:xfrm>
            <a:off x="628650" y="4063999"/>
            <a:ext cx="7886700" cy="2112963"/>
          </a:xfrm>
          <a:prstGeom prst="rect">
            <a:avLst/>
          </a:prstGeom>
        </p:spPr>
        <p:txBody>
          <a:bodyPr vert="horz" lIns="91440" tIns="45720" rIns="91440" bIns="45720" rtlCol="0">
            <a:normAutofit/>
          </a:bodyPr>
          <a:lstStyle/>
          <a:p>
            <a:pPr lvl="0"/>
            <a:r>
              <a:rPr lang="en-US" smtClean="0"/>
              <a:t>Sub headings</a:t>
            </a:r>
            <a:endParaRPr lang="en-US" dirty="0"/>
          </a:p>
        </p:txBody>
      </p:sp>
    </p:spTree>
    <p:extLst>
      <p:ext uri="{BB962C8B-B14F-4D97-AF65-F5344CB8AC3E}">
        <p14:creationId xmlns:p14="http://schemas.microsoft.com/office/powerpoint/2010/main" val="107980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854077"/>
          </a:xfrm>
        </p:spPr>
        <p:txBody>
          <a:bodyPr anchor="b">
            <a:normAutofit/>
          </a:bodyPr>
          <a:lstStyle>
            <a:lvl1pPr algn="ctr">
              <a:defRPr sz="3200"/>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2">
            <a:alphaModFix amt="35000"/>
            <a:extLst>
              <a:ext uri="{28A0092B-C50C-407E-A947-70E740481C1C}">
                <a14:useLocalDpi xmlns:a14="http://schemas.microsoft.com/office/drawing/2010/main" val="0"/>
              </a:ext>
            </a:extLst>
          </a:blip>
          <a:srcRect b="67963"/>
          <a:stretch/>
        </p:blipFill>
        <p:spPr>
          <a:xfrm>
            <a:off x="-11404" y="0"/>
            <a:ext cx="9178209" cy="2197099"/>
          </a:xfrm>
          <a:prstGeom prst="rect">
            <a:avLst/>
          </a:prstGeom>
        </p:spPr>
      </p:pic>
      <p:pic>
        <p:nvPicPr>
          <p:cNvPr id="8" name="Picture 7"/>
          <p:cNvPicPr>
            <a:picLocks noChangeAspect="1"/>
          </p:cNvPicPr>
          <p:nvPr userDrawn="1"/>
        </p:nvPicPr>
        <p:blipFill rotWithShape="1">
          <a:blip r:embed="rId3">
            <a:alphaModFix amt="35000"/>
            <a:extLst>
              <a:ext uri="{28A0092B-C50C-407E-A947-70E740481C1C}">
                <a14:useLocalDpi xmlns:a14="http://schemas.microsoft.com/office/drawing/2010/main" val="0"/>
              </a:ext>
            </a:extLst>
          </a:blip>
          <a:srcRect t="77222"/>
          <a:stretch/>
        </p:blipFill>
        <p:spPr>
          <a:xfrm>
            <a:off x="0" y="5295901"/>
            <a:ext cx="9166806" cy="1562099"/>
          </a:xfrm>
          <a:prstGeom prst="rect">
            <a:avLst/>
          </a:prstGeom>
        </p:spPr>
      </p:pic>
      <p:pic>
        <p:nvPicPr>
          <p:cNvPr id="9" name="Picture 8"/>
          <p:cNvPicPr>
            <a:picLocks noChangeAspect="1"/>
          </p:cNvPicPr>
          <p:nvPr userDrawn="1"/>
        </p:nvPicPr>
        <p:blipFill>
          <a:blip r:embed="rId4">
            <a:alphaModFix amt="35000"/>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508001" y="2160590"/>
            <a:ext cx="6447501" cy="388077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403850" y="6041363"/>
            <a:ext cx="683954" cy="365125"/>
          </a:xfrm>
          <a:prstGeom prst="rect">
            <a:avLst/>
          </a:prstGeom>
        </p:spPr>
        <p:txBody>
          <a:bodyPr/>
          <a:lstStyle/>
          <a:p>
            <a:fld id="{18278586-ACF9-4E6D-BF4B-8C6F164A0DFC}" type="datetimeFigureOut">
              <a:rPr lang="en-GB" smtClean="0"/>
              <a:t>22/01/2018</a:t>
            </a:fld>
            <a:endParaRPr lang="en-GB"/>
          </a:p>
        </p:txBody>
      </p:sp>
      <p:sp>
        <p:nvSpPr>
          <p:cNvPr id="5" name="Footer Placeholder 4"/>
          <p:cNvSpPr>
            <a:spLocks noGrp="1"/>
          </p:cNvSpPr>
          <p:nvPr>
            <p:ph type="ftr" sz="quarter" idx="11"/>
          </p:nvPr>
        </p:nvSpPr>
        <p:spPr>
          <a:xfrm>
            <a:off x="508001" y="6041363"/>
            <a:ext cx="4723209"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442998" y="6041363"/>
            <a:ext cx="512504" cy="365125"/>
          </a:xfrm>
          <a:prstGeom prst="rect">
            <a:avLst/>
          </a:prstGeom>
        </p:spPr>
        <p:txBody>
          <a:bodyPr/>
          <a:lstStyle/>
          <a:p>
            <a:fld id="{CE8A8F5B-1C58-4F16-B5A3-1AC21E0F1410}" type="slidenum">
              <a:rPr lang="en-GB" smtClean="0"/>
              <a:t>‹#›</a:t>
            </a:fld>
            <a:endParaRPr lang="en-GB"/>
          </a:p>
        </p:txBody>
      </p:sp>
    </p:spTree>
    <p:extLst>
      <p:ext uri="{BB962C8B-B14F-4D97-AF65-F5344CB8AC3E}">
        <p14:creationId xmlns:p14="http://schemas.microsoft.com/office/powerpoint/2010/main" val="2743931738"/>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506809" y="2160983"/>
            <a:ext cx="3139217" cy="576262"/>
          </a:xfrm>
          <a:prstGeom prst="rect">
            <a:avLst/>
          </a:prstGeo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06809" y="2737246"/>
            <a:ext cx="3139217" cy="3304117"/>
          </a:xfrm>
          <a:prstGeom prst="rect">
            <a:avLst/>
          </a:prstGeo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16287" y="2160983"/>
            <a:ext cx="3139214" cy="576262"/>
          </a:xfrm>
          <a:prstGeom prst="rect">
            <a:avLst/>
          </a:prstGeo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16288" y="2737246"/>
            <a:ext cx="3139213" cy="3304117"/>
          </a:xfrm>
          <a:prstGeom prst="rect">
            <a:avLst/>
          </a:prstGeo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403850" y="6041363"/>
            <a:ext cx="683954" cy="365125"/>
          </a:xfrm>
          <a:prstGeom prst="rect">
            <a:avLst/>
          </a:prstGeom>
        </p:spPr>
        <p:txBody>
          <a:bodyPr/>
          <a:lstStyle/>
          <a:p>
            <a:fld id="{18278586-ACF9-4E6D-BF4B-8C6F164A0DFC}" type="datetimeFigureOut">
              <a:rPr lang="en-GB" smtClean="0"/>
              <a:t>22/01/2018</a:t>
            </a:fld>
            <a:endParaRPr lang="en-GB"/>
          </a:p>
        </p:txBody>
      </p:sp>
      <p:sp>
        <p:nvSpPr>
          <p:cNvPr id="8" name="Footer Placeholder 7"/>
          <p:cNvSpPr>
            <a:spLocks noGrp="1"/>
          </p:cNvSpPr>
          <p:nvPr>
            <p:ph type="ftr" sz="quarter" idx="11"/>
          </p:nvPr>
        </p:nvSpPr>
        <p:spPr>
          <a:xfrm>
            <a:off x="508001" y="6041363"/>
            <a:ext cx="4723209"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6442998" y="6041363"/>
            <a:ext cx="512504" cy="365125"/>
          </a:xfrm>
          <a:prstGeom prst="rect">
            <a:avLst/>
          </a:prstGeom>
        </p:spPr>
        <p:txBody>
          <a:bodyPr/>
          <a:lstStyle/>
          <a:p>
            <a:fld id="{CE8A8F5B-1C58-4F16-B5A3-1AC21E0F1410}" type="slidenum">
              <a:rPr lang="en-GB" smtClean="0"/>
              <a:t>‹#›</a:t>
            </a:fld>
            <a:endParaRPr lang="en-GB"/>
          </a:p>
        </p:txBody>
      </p:sp>
    </p:spTree>
    <p:extLst>
      <p:ext uri="{BB962C8B-B14F-4D97-AF65-F5344CB8AC3E}">
        <p14:creationId xmlns:p14="http://schemas.microsoft.com/office/powerpoint/2010/main" val="3922425844"/>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8001" y="2160589"/>
            <a:ext cx="3138026" cy="388077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17477" y="2160590"/>
            <a:ext cx="3138026" cy="388077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403850" y="6041363"/>
            <a:ext cx="683954" cy="365125"/>
          </a:xfrm>
          <a:prstGeom prst="rect">
            <a:avLst/>
          </a:prstGeom>
        </p:spPr>
        <p:txBody>
          <a:bodyPr/>
          <a:lstStyle/>
          <a:p>
            <a:fld id="{18278586-ACF9-4E6D-BF4B-8C6F164A0DFC}" type="datetimeFigureOut">
              <a:rPr lang="en-GB" smtClean="0"/>
              <a:t>22/01/2018</a:t>
            </a:fld>
            <a:endParaRPr lang="en-GB"/>
          </a:p>
        </p:txBody>
      </p:sp>
      <p:sp>
        <p:nvSpPr>
          <p:cNvPr id="6" name="Footer Placeholder 5"/>
          <p:cNvSpPr>
            <a:spLocks noGrp="1"/>
          </p:cNvSpPr>
          <p:nvPr>
            <p:ph type="ftr" sz="quarter" idx="11"/>
          </p:nvPr>
        </p:nvSpPr>
        <p:spPr>
          <a:xfrm>
            <a:off x="508001" y="6041363"/>
            <a:ext cx="4723209"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442998" y="6041363"/>
            <a:ext cx="512504" cy="365125"/>
          </a:xfrm>
          <a:prstGeom prst="rect">
            <a:avLst/>
          </a:prstGeom>
        </p:spPr>
        <p:txBody>
          <a:bodyPr/>
          <a:lstStyle/>
          <a:p>
            <a:fld id="{CE8A8F5B-1C58-4F16-B5A3-1AC21E0F1410}" type="slidenum">
              <a:rPr lang="en-GB" smtClean="0"/>
              <a:t>‹#›</a:t>
            </a:fld>
            <a:endParaRPr lang="en-GB"/>
          </a:p>
        </p:txBody>
      </p:sp>
    </p:spTree>
    <p:extLst>
      <p:ext uri="{BB962C8B-B14F-4D97-AF65-F5344CB8AC3E}">
        <p14:creationId xmlns:p14="http://schemas.microsoft.com/office/powerpoint/2010/main" val="3450116086"/>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emf"/></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theme" Target="../theme/theme2.xml"/><Relationship Id="rId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295526"/>
            <a:ext cx="8128000" cy="1325563"/>
          </a:xfrm>
          <a:prstGeom prst="rect">
            <a:avLst/>
          </a:prstGeom>
        </p:spPr>
        <p:txBody>
          <a:bodyPr vert="horz" lIns="91440" tIns="45720" rIns="91440" bIns="45720" rtlCol="0" anchor="ctr">
            <a:normAutofit/>
          </a:bodyPr>
          <a:lstStyle/>
          <a:p>
            <a:r>
              <a:rPr lang="en-US" dirty="0" smtClean="0"/>
              <a:t>Title</a:t>
            </a:r>
            <a:endParaRPr lang="en-US" dirty="0"/>
          </a:p>
        </p:txBody>
      </p:sp>
      <p:pic>
        <p:nvPicPr>
          <p:cNvPr id="7" name="Picture 6"/>
          <p:cNvPicPr>
            <a:picLocks noChangeAspect="1"/>
          </p:cNvPicPr>
          <p:nvPr userDrawn="1"/>
        </p:nvPicPr>
        <p:blipFill rotWithShape="1">
          <a:blip r:embed="rId7">
            <a:extLst>
              <a:ext uri="{28A0092B-C50C-407E-A947-70E740481C1C}">
                <a14:useLocalDpi xmlns:a14="http://schemas.microsoft.com/office/drawing/2010/main" val="0"/>
              </a:ext>
            </a:extLst>
          </a:blip>
          <a:srcRect b="67963"/>
          <a:stretch/>
        </p:blipFill>
        <p:spPr>
          <a:xfrm>
            <a:off x="-11403" y="0"/>
            <a:ext cx="9166806" cy="2197099"/>
          </a:xfrm>
          <a:prstGeom prst="rect">
            <a:avLst/>
          </a:prstGeom>
        </p:spPr>
      </p:pic>
      <p:pic>
        <p:nvPicPr>
          <p:cNvPr id="8" name="Picture 7"/>
          <p:cNvPicPr>
            <a:picLocks noChangeAspect="1"/>
          </p:cNvPicPr>
          <p:nvPr userDrawn="1"/>
        </p:nvPicPr>
        <p:blipFill rotWithShape="1">
          <a:blip r:embed="rId8">
            <a:extLst>
              <a:ext uri="{28A0092B-C50C-407E-A947-70E740481C1C}">
                <a14:useLocalDpi xmlns:a14="http://schemas.microsoft.com/office/drawing/2010/main" val="0"/>
              </a:ext>
            </a:extLst>
          </a:blip>
          <a:srcRect t="77222"/>
          <a:stretch/>
        </p:blipFill>
        <p:spPr>
          <a:xfrm>
            <a:off x="-11403" y="5295901"/>
            <a:ext cx="9166806" cy="1562099"/>
          </a:xfrm>
          <a:prstGeom prst="rect">
            <a:avLst/>
          </a:prstGeom>
        </p:spPr>
      </p:pic>
      <p:pic>
        <p:nvPicPr>
          <p:cNvPr id="9" name="Picture 8"/>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extLst>
      <p:ext uri="{BB962C8B-B14F-4D97-AF65-F5344CB8AC3E}">
        <p14:creationId xmlns:p14="http://schemas.microsoft.com/office/powerpoint/2010/main" val="355764064"/>
      </p:ext>
    </p:extLst>
  </p:cSld>
  <p:clrMap bg1="lt1" tx1="dk1" bg2="lt2" tx2="dk2" accent1="accent1" accent2="accent2" accent3="accent3" accent4="accent4" accent5="accent5" accent6="accent6" hlink="hlink" folHlink="folHlink"/>
  <p:sldLayoutIdLst>
    <p:sldLayoutId id="2147483663" r:id="rId1"/>
    <p:sldLayoutId id="2147483661" r:id="rId2"/>
    <p:sldLayoutId id="2147483664" r:id="rId3"/>
    <p:sldLayoutId id="2147483665" r:id="rId4"/>
    <p:sldLayoutId id="2147483666" r:id="rId5"/>
  </p:sldLayoutIdLst>
  <p:txStyles>
    <p:titleStyle>
      <a:lvl1pPr algn="ctr" defTabSz="914400" rtl="0" eaLnBrk="1" latinLnBrk="0" hangingPunct="1">
        <a:lnSpc>
          <a:spcPct val="90000"/>
        </a:lnSpc>
        <a:spcBef>
          <a:spcPct val="0"/>
        </a:spcBef>
        <a:buNone/>
        <a:defRPr sz="4400" b="1" i="0" kern="1200">
          <a:solidFill>
            <a:schemeClr val="tx1"/>
          </a:solidFill>
          <a:latin typeface="Gotham" charset="0"/>
          <a:ea typeface="Gotham" charset="0"/>
          <a:cs typeface="Gotham" charset="0"/>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2800" b="0" i="0" kern="1200">
          <a:solidFill>
            <a:schemeClr val="tx1"/>
          </a:solidFill>
          <a:latin typeface="Gotham Book" charset="0"/>
          <a:ea typeface="Gotham Book" charset="0"/>
          <a:cs typeface="Gotham Book"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otham Book" charset="0"/>
          <a:ea typeface="Gotham Book" charset="0"/>
          <a:cs typeface="Gotham Book"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otham Book" charset="0"/>
          <a:ea typeface="Gotham Book" charset="0"/>
          <a:cs typeface="Gotham Book"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charset="0"/>
          <a:ea typeface="Gotham Book" charset="0"/>
          <a:cs typeface="Gotham Book"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charset="0"/>
          <a:ea typeface="Gotham Book" charset="0"/>
          <a:cs typeface="Gotham Book"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alphaModFix amt="35000"/>
            <a:extLst>
              <a:ext uri="{28A0092B-C50C-407E-A947-70E740481C1C}">
                <a14:useLocalDpi xmlns:a14="http://schemas.microsoft.com/office/drawing/2010/main" val="0"/>
              </a:ext>
            </a:extLst>
          </a:blip>
          <a:srcRect b="67963"/>
          <a:stretch/>
        </p:blipFill>
        <p:spPr>
          <a:xfrm>
            <a:off x="-11403" y="0"/>
            <a:ext cx="9144000" cy="2197099"/>
          </a:xfrm>
          <a:prstGeom prst="rect">
            <a:avLst/>
          </a:prstGeom>
        </p:spPr>
      </p:pic>
      <p:pic>
        <p:nvPicPr>
          <p:cNvPr id="8" name="Picture 7"/>
          <p:cNvPicPr>
            <a:picLocks noChangeAspect="1"/>
          </p:cNvPicPr>
          <p:nvPr userDrawn="1"/>
        </p:nvPicPr>
        <p:blipFill rotWithShape="1">
          <a:blip r:embed="rId3">
            <a:alphaModFix amt="35000"/>
            <a:extLst>
              <a:ext uri="{28A0092B-C50C-407E-A947-70E740481C1C}">
                <a14:useLocalDpi xmlns:a14="http://schemas.microsoft.com/office/drawing/2010/main" val="0"/>
              </a:ext>
            </a:extLst>
          </a:blip>
          <a:srcRect t="77222"/>
          <a:stretch/>
        </p:blipFill>
        <p:spPr>
          <a:xfrm>
            <a:off x="-22806" y="5395912"/>
            <a:ext cx="9166806" cy="1562099"/>
          </a:xfrm>
          <a:prstGeom prst="rect">
            <a:avLst/>
          </a:prstGeom>
        </p:spPr>
      </p:pic>
      <p:pic>
        <p:nvPicPr>
          <p:cNvPr id="9" name="Picture 8"/>
          <p:cNvPicPr>
            <a:picLocks noChangeAspect="1"/>
          </p:cNvPicPr>
          <p:nvPr userDrawn="1"/>
        </p:nvPicPr>
        <p:blipFill>
          <a:blip r:embed="rId4">
            <a:alphaModFix amt="35000"/>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extLst>
      <p:ext uri="{BB962C8B-B14F-4D97-AF65-F5344CB8AC3E}">
        <p14:creationId xmlns:p14="http://schemas.microsoft.com/office/powerpoint/2010/main" val="406326725"/>
      </p:ext>
    </p:extLst>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7.png"/><Relationship Id="rId1" Type="http://schemas.openxmlformats.org/officeDocument/2006/relationships/slideLayout" Target="../slideLayouts/slideLayout3.xml"/><Relationship Id="rId5" Type="http://schemas.openxmlformats.org/officeDocument/2006/relationships/image" Target="../media/image7.sv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gif&amp;ehk=71xpzOPcZnzuOqP"/><Relationship Id="rId2" Type="http://schemas.openxmlformats.org/officeDocument/2006/relationships/image" Target="../media/image4.png"/><Relationship Id="rId1" Type="http://schemas.openxmlformats.org/officeDocument/2006/relationships/slideLayout" Target="../slideLayouts/slideLayout4.xml"/><Relationship Id="rId6" Type="http://schemas.openxmlformats.org/officeDocument/2006/relationships/hyperlink" Target="http://dailyclipart.net/clipart/rose-flower-clip-art" TargetMode="External"/><Relationship Id="rId5" Type="http://schemas.openxmlformats.org/officeDocument/2006/relationships/image" Target="../media/image6.jpeg"/><Relationship Id="rId4" Type="http://schemas.openxmlformats.org/officeDocument/2006/relationships/hyperlink" Target="http://stfrancis1.wikispaces.com/Veroniqu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Year 4 SPAG</a:t>
            </a:r>
            <a:endParaRPr lang="en-GB" dirty="0"/>
          </a:p>
        </p:txBody>
      </p:sp>
      <p:sp>
        <p:nvSpPr>
          <p:cNvPr id="5" name="Content Placeholder 4"/>
          <p:cNvSpPr>
            <a:spLocks noGrp="1"/>
          </p:cNvSpPr>
          <p:nvPr>
            <p:ph idx="1"/>
          </p:nvPr>
        </p:nvSpPr>
        <p:spPr/>
        <p:txBody>
          <a:bodyPr>
            <a:normAutofit/>
          </a:bodyPr>
          <a:lstStyle/>
          <a:p>
            <a:r>
              <a:rPr lang="en-GB" sz="3200" i="1" dirty="0" smtClean="0">
                <a:latin typeface="Segoe Print" panose="02000600000000000000" pitchFamily="2" charset="0"/>
                <a:ea typeface="Please write me a song" panose="02000603000000000000" pitchFamily="2" charset="0"/>
                <a:cs typeface="Levenim MT" panose="02010502060101010101" pitchFamily="2" charset="-79"/>
              </a:rPr>
              <a:t>NCLO: </a:t>
            </a:r>
            <a:r>
              <a:rPr lang="en-GB" sz="3200" dirty="0" smtClean="0">
                <a:latin typeface="Segoe Print" panose="02000600000000000000" pitchFamily="2" charset="0"/>
                <a:ea typeface="Please write me a song" panose="02000603000000000000" pitchFamily="2" charset="0"/>
                <a:cs typeface="Levenim MT" panose="02010502060101010101" pitchFamily="2" charset="-79"/>
              </a:rPr>
              <a:t>Grammatical difference between plural and possessive</a:t>
            </a:r>
            <a:endParaRPr lang="en-GB" sz="3200" dirty="0">
              <a:latin typeface="Segoe Print" panose="02000600000000000000" pitchFamily="2" charset="0"/>
            </a:endParaRPr>
          </a:p>
          <a:p>
            <a:r>
              <a:rPr lang="en-GB" sz="3200" i="1" dirty="0" smtClean="0">
                <a:latin typeface="Segoe Print" panose="02000600000000000000" pitchFamily="2" charset="0"/>
                <a:ea typeface="Please write me a song" panose="02000603000000000000" pitchFamily="2" charset="0"/>
                <a:cs typeface="Levenim MT" panose="02010502060101010101" pitchFamily="2" charset="-79"/>
              </a:rPr>
              <a:t>  </a:t>
            </a:r>
          </a:p>
          <a:p>
            <a:endParaRPr lang="en-GB" sz="3200" i="1" dirty="0">
              <a:latin typeface="Segoe Print" panose="02000600000000000000" pitchFamily="2" charset="0"/>
              <a:ea typeface="Please write me a song" panose="02000603000000000000" pitchFamily="2" charset="0"/>
              <a:cs typeface="Levenim MT" panose="02010502060101010101" pitchFamily="2" charset="-79"/>
            </a:endParaRPr>
          </a:p>
        </p:txBody>
      </p:sp>
    </p:spTree>
    <p:extLst>
      <p:ext uri="{BB962C8B-B14F-4D97-AF65-F5344CB8AC3E}">
        <p14:creationId xmlns:p14="http://schemas.microsoft.com/office/powerpoint/2010/main" val="567004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1033670"/>
          </a:xfrm>
        </p:spPr>
        <p:txBody>
          <a:bodyPr/>
          <a:lstStyle/>
          <a:p>
            <a:r>
              <a:rPr lang="en-GB" dirty="0">
                <a:solidFill>
                  <a:schemeClr val="tx1"/>
                </a:solidFill>
                <a:latin typeface="Segoe Print" panose="02000600000000000000" pitchFamily="2" charset="0"/>
              </a:rPr>
              <a:t>Were you right?</a:t>
            </a:r>
          </a:p>
        </p:txBody>
      </p:sp>
      <p:sp>
        <p:nvSpPr>
          <p:cNvPr id="3" name="Content Placeholder 2"/>
          <p:cNvSpPr>
            <a:spLocks noGrp="1"/>
          </p:cNvSpPr>
          <p:nvPr>
            <p:ph idx="1"/>
          </p:nvPr>
        </p:nvSpPr>
        <p:spPr>
          <a:xfrm>
            <a:off x="508001" y="1431235"/>
            <a:ext cx="8127999" cy="4610127"/>
          </a:xfrm>
        </p:spPr>
        <p:txBody>
          <a:bodyPr>
            <a:normAutofit/>
          </a:bodyPr>
          <a:lstStyle/>
          <a:p>
            <a:pPr marL="0" indent="0">
              <a:buNone/>
            </a:pPr>
            <a:endParaRPr lang="en-GB" sz="2800" dirty="0">
              <a:solidFill>
                <a:schemeClr val="tx1"/>
              </a:solidFill>
            </a:endParaRPr>
          </a:p>
          <a:p>
            <a:pPr marL="0" indent="0">
              <a:buNone/>
            </a:pPr>
            <a:r>
              <a:rPr lang="en-GB" sz="2800" dirty="0">
                <a:solidFill>
                  <a:srgbClr val="002060"/>
                </a:solidFill>
                <a:latin typeface="Segoe Print" panose="02000600000000000000" pitchFamily="2" charset="0"/>
              </a:rPr>
              <a:t>1. Jane’s coat was left in the playground.</a:t>
            </a:r>
          </a:p>
          <a:p>
            <a:pPr marL="0" indent="0">
              <a:buNone/>
            </a:pPr>
            <a:r>
              <a:rPr lang="en-GB" sz="2800" dirty="0">
                <a:solidFill>
                  <a:srgbClr val="002060"/>
                </a:solidFill>
                <a:latin typeface="Segoe Print" panose="02000600000000000000" pitchFamily="2" charset="0"/>
              </a:rPr>
              <a:t>2. Asif’s bedroom needed tidying.</a:t>
            </a:r>
          </a:p>
          <a:p>
            <a:pPr marL="0" indent="0">
              <a:buNone/>
            </a:pPr>
            <a:r>
              <a:rPr lang="en-GB" sz="2800" dirty="0">
                <a:solidFill>
                  <a:srgbClr val="002060"/>
                </a:solidFill>
                <a:latin typeface="Segoe Print" panose="02000600000000000000" pitchFamily="2" charset="0"/>
              </a:rPr>
              <a:t>3. The man’s trousers were ripped.</a:t>
            </a:r>
          </a:p>
          <a:p>
            <a:pPr marL="0" indent="0">
              <a:buNone/>
            </a:pPr>
            <a:r>
              <a:rPr lang="en-GB" sz="2800" dirty="0">
                <a:solidFill>
                  <a:srgbClr val="002060"/>
                </a:solidFill>
                <a:latin typeface="Segoe Print" panose="02000600000000000000" pitchFamily="2" charset="0"/>
              </a:rPr>
              <a:t>4. The vampire’s teeth were sharp.</a:t>
            </a:r>
          </a:p>
          <a:p>
            <a:pPr marL="0" indent="0">
              <a:buNone/>
            </a:pPr>
            <a:r>
              <a:rPr lang="en-GB" sz="2800" dirty="0">
                <a:solidFill>
                  <a:srgbClr val="002060"/>
                </a:solidFill>
                <a:latin typeface="Segoe Print" panose="02000600000000000000" pitchFamily="2" charset="0"/>
              </a:rPr>
              <a:t>5.  Antoine’s handwriting is very neat.</a:t>
            </a:r>
          </a:p>
          <a:p>
            <a:pPr marL="0" indent="0">
              <a:buNone/>
            </a:pPr>
            <a:endParaRPr lang="en-GB" sz="3500" dirty="0">
              <a:solidFill>
                <a:srgbClr val="FF0000"/>
              </a:solidFill>
            </a:endParaRPr>
          </a:p>
          <a:p>
            <a:endParaRPr lang="en-GB" sz="2400" dirty="0"/>
          </a:p>
          <a:p>
            <a:endParaRPr lang="en-GB" dirty="0"/>
          </a:p>
          <a:p>
            <a:endParaRPr lang="en-GB" dirty="0"/>
          </a:p>
          <a:p>
            <a:endParaRPr lang="en-GB" dirty="0"/>
          </a:p>
        </p:txBody>
      </p:sp>
    </p:spTree>
    <p:extLst>
      <p:ext uri="{BB962C8B-B14F-4D97-AF65-F5344CB8AC3E}">
        <p14:creationId xmlns:p14="http://schemas.microsoft.com/office/powerpoint/2010/main" val="3646578151"/>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415236"/>
            <a:ext cx="7383670" cy="803965"/>
          </a:xfrm>
        </p:spPr>
        <p:txBody>
          <a:bodyPr>
            <a:normAutofit fontScale="90000"/>
          </a:bodyPr>
          <a:lstStyle/>
          <a:p>
            <a:r>
              <a:rPr lang="en-GB" dirty="0">
                <a:solidFill>
                  <a:schemeClr val="tx1"/>
                </a:solidFill>
                <a:latin typeface="Segoe Print" panose="02000600000000000000" pitchFamily="2" charset="0"/>
              </a:rPr>
              <a:t>The difference between plural and possessive s</a:t>
            </a:r>
          </a:p>
        </p:txBody>
      </p:sp>
      <p:sp>
        <p:nvSpPr>
          <p:cNvPr id="3" name="Content Placeholder 2"/>
          <p:cNvSpPr>
            <a:spLocks noGrp="1"/>
          </p:cNvSpPr>
          <p:nvPr>
            <p:ph idx="1"/>
          </p:nvPr>
        </p:nvSpPr>
        <p:spPr>
          <a:xfrm>
            <a:off x="249582" y="1489213"/>
            <a:ext cx="7900505" cy="4716146"/>
          </a:xfrm>
        </p:spPr>
        <p:txBody>
          <a:bodyPr>
            <a:normAutofit/>
          </a:bodyPr>
          <a:lstStyle/>
          <a:p>
            <a:pPr marL="0" indent="0">
              <a:buNone/>
            </a:pPr>
            <a:r>
              <a:rPr lang="en-GB" sz="2400" dirty="0">
                <a:solidFill>
                  <a:schemeClr val="tx1"/>
                </a:solidFill>
                <a:latin typeface="Segoe Print" panose="02000600000000000000" pitchFamily="2" charset="0"/>
              </a:rPr>
              <a:t>Remember an apostrophe is </a:t>
            </a:r>
            <a:r>
              <a:rPr lang="en-GB" sz="2400" u="sng" dirty="0">
                <a:solidFill>
                  <a:schemeClr val="tx1"/>
                </a:solidFill>
                <a:latin typeface="Segoe Print" panose="02000600000000000000" pitchFamily="2" charset="0"/>
              </a:rPr>
              <a:t>never</a:t>
            </a:r>
            <a:r>
              <a:rPr lang="en-GB" sz="2400" dirty="0">
                <a:solidFill>
                  <a:schemeClr val="tx1"/>
                </a:solidFill>
                <a:latin typeface="Segoe Print" panose="02000600000000000000" pitchFamily="2" charset="0"/>
              </a:rPr>
              <a:t> used to represent a plural noun. Look at the following sentences.</a:t>
            </a:r>
          </a:p>
          <a:p>
            <a:pPr marL="0" indent="0">
              <a:buNone/>
            </a:pPr>
            <a:endParaRPr lang="en-GB" sz="2400" dirty="0">
              <a:solidFill>
                <a:srgbClr val="002060"/>
              </a:solidFill>
              <a:latin typeface="Segoe Print" panose="02000600000000000000" pitchFamily="2" charset="0"/>
            </a:endParaRPr>
          </a:p>
          <a:p>
            <a:pPr marL="0" indent="0">
              <a:buNone/>
            </a:pPr>
            <a:r>
              <a:rPr lang="en-GB" sz="2400" dirty="0">
                <a:solidFill>
                  <a:srgbClr val="002060"/>
                </a:solidFill>
                <a:latin typeface="Segoe Print" panose="02000600000000000000" pitchFamily="2" charset="0"/>
              </a:rPr>
              <a:t>1.The car’s zoomed along the street.</a:t>
            </a:r>
          </a:p>
          <a:p>
            <a:pPr marL="0" indent="0">
              <a:buNone/>
            </a:pPr>
            <a:endParaRPr lang="en-GB" sz="2400" dirty="0">
              <a:solidFill>
                <a:srgbClr val="002060"/>
              </a:solidFill>
              <a:latin typeface="Segoe Print" panose="02000600000000000000" pitchFamily="2" charset="0"/>
            </a:endParaRPr>
          </a:p>
          <a:p>
            <a:pPr marL="0" indent="0">
              <a:buNone/>
            </a:pPr>
            <a:r>
              <a:rPr lang="en-GB" sz="2400" dirty="0">
                <a:solidFill>
                  <a:srgbClr val="002060"/>
                </a:solidFill>
                <a:latin typeface="Segoe Print" panose="02000600000000000000" pitchFamily="2" charset="0"/>
              </a:rPr>
              <a:t>2.The cars zoomed along the street.</a:t>
            </a:r>
          </a:p>
          <a:p>
            <a:pPr marL="0" indent="0">
              <a:buNone/>
            </a:pPr>
            <a:endParaRPr lang="en-GB" sz="2400" dirty="0">
              <a:solidFill>
                <a:srgbClr val="002060"/>
              </a:solidFill>
              <a:latin typeface="Segoe Print" panose="02000600000000000000" pitchFamily="2" charset="0"/>
            </a:endParaRPr>
          </a:p>
          <a:p>
            <a:pPr marL="0" indent="0">
              <a:buNone/>
            </a:pPr>
            <a:r>
              <a:rPr lang="en-GB" sz="2400" dirty="0">
                <a:solidFill>
                  <a:schemeClr val="tx1"/>
                </a:solidFill>
                <a:latin typeface="Segoe Print" panose="02000600000000000000" pitchFamily="2" charset="0"/>
              </a:rPr>
              <a:t>Cars is  plural so an apostrophe is not needed. </a:t>
            </a:r>
          </a:p>
        </p:txBody>
      </p:sp>
      <p:pic>
        <p:nvPicPr>
          <p:cNvPr id="5" name="Graphic 4" descr="Checkmark">
            <a:extLst>
              <a:ext uri="{FF2B5EF4-FFF2-40B4-BE49-F238E27FC236}">
                <a16:creationId xmlns:a16="http://schemas.microsoft.com/office/drawing/2014/main" xmlns="" id="{3E7D2B6E-0637-42BB-A590-93DA76142B2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196767" y="3789333"/>
            <a:ext cx="685800" cy="798443"/>
          </a:xfrm>
          <a:prstGeom prst="rect">
            <a:avLst/>
          </a:prstGeom>
        </p:spPr>
      </p:pic>
      <p:pic>
        <p:nvPicPr>
          <p:cNvPr id="7" name="Graphic 6" descr="Close">
            <a:extLst>
              <a:ext uri="{FF2B5EF4-FFF2-40B4-BE49-F238E27FC236}">
                <a16:creationId xmlns:a16="http://schemas.microsoft.com/office/drawing/2014/main" xmlns="" id="{80B503D9-91CF-4EF5-8B32-6C5E79393DB0}"/>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7196767" y="2705116"/>
            <a:ext cx="685800" cy="914400"/>
          </a:xfrm>
          <a:prstGeom prst="rect">
            <a:avLst/>
          </a:prstGeom>
        </p:spPr>
      </p:pic>
    </p:spTree>
    <p:extLst>
      <p:ext uri="{BB962C8B-B14F-4D97-AF65-F5344CB8AC3E}">
        <p14:creationId xmlns:p14="http://schemas.microsoft.com/office/powerpoint/2010/main" val="3089987699"/>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5FC5E0-8C05-4DC0-AECA-1F924A90D0AC}"/>
              </a:ext>
            </a:extLst>
          </p:cNvPr>
          <p:cNvSpPr>
            <a:spLocks noGrp="1"/>
          </p:cNvSpPr>
          <p:nvPr>
            <p:ph type="title"/>
          </p:nvPr>
        </p:nvSpPr>
        <p:spPr>
          <a:xfrm>
            <a:off x="495300" y="610417"/>
            <a:ext cx="8128000" cy="1325563"/>
          </a:xfrm>
        </p:spPr>
        <p:txBody>
          <a:bodyPr/>
          <a:lstStyle/>
          <a:p>
            <a:r>
              <a:rPr lang="en-GB" dirty="0">
                <a:solidFill>
                  <a:schemeClr val="tx1"/>
                </a:solidFill>
                <a:latin typeface="Segoe Print" panose="02000600000000000000" pitchFamily="2" charset="0"/>
              </a:rPr>
              <a:t>Have a go</a:t>
            </a:r>
            <a:r>
              <a:rPr lang="en-GB" dirty="0">
                <a:solidFill>
                  <a:schemeClr val="tx1"/>
                </a:solidFill>
              </a:rPr>
              <a:t>!</a:t>
            </a:r>
          </a:p>
        </p:txBody>
      </p:sp>
      <p:sp>
        <p:nvSpPr>
          <p:cNvPr id="3" name="Content Placeholder 2">
            <a:extLst>
              <a:ext uri="{FF2B5EF4-FFF2-40B4-BE49-F238E27FC236}">
                <a16:creationId xmlns:a16="http://schemas.microsoft.com/office/drawing/2014/main" xmlns="" id="{DCEE136A-1B9D-4C38-967C-C5CAACC7A4CA}"/>
              </a:ext>
            </a:extLst>
          </p:cNvPr>
          <p:cNvSpPr>
            <a:spLocks noGrp="1"/>
          </p:cNvSpPr>
          <p:nvPr>
            <p:ph idx="1"/>
          </p:nvPr>
        </p:nvSpPr>
        <p:spPr>
          <a:xfrm>
            <a:off x="1043578" y="1698171"/>
            <a:ext cx="6707808" cy="2129700"/>
          </a:xfrm>
        </p:spPr>
        <p:txBody>
          <a:bodyPr/>
          <a:lstStyle/>
          <a:p>
            <a:pPr marL="0" indent="0">
              <a:buNone/>
            </a:pPr>
            <a:r>
              <a:rPr lang="en-GB" sz="2400" dirty="0">
                <a:solidFill>
                  <a:srgbClr val="002060"/>
                </a:solidFill>
                <a:latin typeface="Segoe Print" panose="02000600000000000000" pitchFamily="2" charset="0"/>
              </a:rPr>
              <a:t>Which of these sentences contain inappropriate apostrophes?</a:t>
            </a:r>
          </a:p>
          <a:p>
            <a:pPr marL="0" indent="0">
              <a:buNone/>
            </a:pPr>
            <a:endParaRPr lang="en-GB" sz="2400" dirty="0">
              <a:solidFill>
                <a:srgbClr val="002060"/>
              </a:solidFill>
              <a:latin typeface="Segoe Print" panose="02000600000000000000" pitchFamily="2" charset="0"/>
            </a:endParaRPr>
          </a:p>
          <a:p>
            <a:pPr>
              <a:buAutoNum type="arabicPeriod"/>
            </a:pPr>
            <a:r>
              <a:rPr lang="en-GB" sz="2400" dirty="0">
                <a:solidFill>
                  <a:srgbClr val="002060"/>
                </a:solidFill>
                <a:latin typeface="Segoe Print" panose="02000600000000000000" pitchFamily="2" charset="0"/>
              </a:rPr>
              <a:t>Jane’s car has broken down.</a:t>
            </a:r>
          </a:p>
          <a:p>
            <a:pPr>
              <a:buAutoNum type="arabicPeriod"/>
            </a:pPr>
            <a:r>
              <a:rPr lang="en-GB" sz="2400" dirty="0">
                <a:solidFill>
                  <a:srgbClr val="002060"/>
                </a:solidFill>
                <a:latin typeface="Segoe Print" panose="02000600000000000000" pitchFamily="2" charset="0"/>
              </a:rPr>
              <a:t>I like school dinner’s.</a:t>
            </a:r>
          </a:p>
          <a:p>
            <a:pPr>
              <a:buAutoNum type="arabicPeriod"/>
            </a:pPr>
            <a:r>
              <a:rPr lang="en-GB" sz="2400" dirty="0">
                <a:solidFill>
                  <a:srgbClr val="002060"/>
                </a:solidFill>
                <a:latin typeface="Segoe Print" panose="02000600000000000000" pitchFamily="2" charset="0"/>
              </a:rPr>
              <a:t>I am going to the seaside in the holiday’s.</a:t>
            </a:r>
          </a:p>
          <a:p>
            <a:pPr>
              <a:buAutoNum type="arabicPeriod"/>
            </a:pPr>
            <a:r>
              <a:rPr lang="en-GB" sz="2400" dirty="0">
                <a:solidFill>
                  <a:srgbClr val="002060"/>
                </a:solidFill>
                <a:latin typeface="Segoe Print" panose="02000600000000000000" pitchFamily="2" charset="0"/>
              </a:rPr>
              <a:t>Asif’s bike is brand new.</a:t>
            </a:r>
          </a:p>
          <a:p>
            <a:pPr>
              <a:buAutoNum type="arabicPeriod"/>
            </a:pPr>
            <a:r>
              <a:rPr lang="en-GB" sz="2400" dirty="0">
                <a:solidFill>
                  <a:srgbClr val="002060"/>
                </a:solidFill>
                <a:latin typeface="Segoe Print" panose="02000600000000000000" pitchFamily="2" charset="0"/>
              </a:rPr>
              <a:t>The picture’s in the art gallery are wonderful.</a:t>
            </a:r>
          </a:p>
          <a:p>
            <a:pPr>
              <a:buAutoNum type="arabicPeriod"/>
            </a:pPr>
            <a:r>
              <a:rPr lang="en-GB" sz="2400" dirty="0">
                <a:solidFill>
                  <a:srgbClr val="002060"/>
                </a:solidFill>
                <a:latin typeface="Segoe Print" panose="02000600000000000000" pitchFamily="2" charset="0"/>
              </a:rPr>
              <a:t>I had lots of present’s for my birthday.</a:t>
            </a:r>
          </a:p>
          <a:p>
            <a:pPr>
              <a:buAutoNum type="arabicPeriod"/>
            </a:pPr>
            <a:endParaRPr lang="en-GB" dirty="0"/>
          </a:p>
        </p:txBody>
      </p:sp>
    </p:spTree>
    <p:extLst>
      <p:ext uri="{BB962C8B-B14F-4D97-AF65-F5344CB8AC3E}">
        <p14:creationId xmlns:p14="http://schemas.microsoft.com/office/powerpoint/2010/main" val="350736011"/>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BE645D-E0CB-4F9E-94F9-75E3D5B64DDC}"/>
              </a:ext>
            </a:extLst>
          </p:cNvPr>
          <p:cNvSpPr>
            <a:spLocks noGrp="1"/>
          </p:cNvSpPr>
          <p:nvPr>
            <p:ph type="title"/>
          </p:nvPr>
        </p:nvSpPr>
        <p:spPr>
          <a:xfrm>
            <a:off x="508001" y="609600"/>
            <a:ext cx="6447501" cy="901148"/>
          </a:xfrm>
        </p:spPr>
        <p:txBody>
          <a:bodyPr/>
          <a:lstStyle/>
          <a:p>
            <a:r>
              <a:rPr lang="en-GB" dirty="0">
                <a:solidFill>
                  <a:schemeClr val="tx1"/>
                </a:solidFill>
                <a:latin typeface="Segoe Print" panose="02000600000000000000" pitchFamily="2" charset="0"/>
              </a:rPr>
              <a:t>Were you right?</a:t>
            </a:r>
          </a:p>
        </p:txBody>
      </p:sp>
      <p:sp>
        <p:nvSpPr>
          <p:cNvPr id="3" name="Content Placeholder 2">
            <a:extLst>
              <a:ext uri="{FF2B5EF4-FFF2-40B4-BE49-F238E27FC236}">
                <a16:creationId xmlns:a16="http://schemas.microsoft.com/office/drawing/2014/main" xmlns="" id="{345704B0-18D3-492B-93D7-A5D7A27611F7}"/>
              </a:ext>
            </a:extLst>
          </p:cNvPr>
          <p:cNvSpPr>
            <a:spLocks noGrp="1"/>
          </p:cNvSpPr>
          <p:nvPr>
            <p:ph idx="1"/>
          </p:nvPr>
        </p:nvSpPr>
        <p:spPr>
          <a:xfrm>
            <a:off x="508000" y="1816032"/>
            <a:ext cx="7194826" cy="4432368"/>
          </a:xfrm>
        </p:spPr>
        <p:txBody>
          <a:bodyPr>
            <a:normAutofit lnSpcReduction="10000"/>
          </a:bodyPr>
          <a:lstStyle/>
          <a:p>
            <a:pPr marL="0" indent="0">
              <a:buNone/>
            </a:pPr>
            <a:r>
              <a:rPr lang="en-GB" sz="2400" dirty="0">
                <a:solidFill>
                  <a:srgbClr val="002060"/>
                </a:solidFill>
                <a:latin typeface="Segoe Print" panose="02000600000000000000" pitchFamily="2" charset="0"/>
              </a:rPr>
              <a:t>Sentences 2,3, 5 and 6 contain apostrophes incorrectly used for plurals. Sentences 1 and 4 contain correctly used apostrophes. </a:t>
            </a:r>
          </a:p>
          <a:p>
            <a:pPr marL="0" indent="0">
              <a:buNone/>
            </a:pPr>
            <a:endParaRPr lang="en-GB" sz="2400" dirty="0">
              <a:solidFill>
                <a:srgbClr val="002060"/>
              </a:solidFill>
              <a:latin typeface="Segoe Print" panose="02000600000000000000" pitchFamily="2" charset="0"/>
            </a:endParaRPr>
          </a:p>
          <a:p>
            <a:pPr>
              <a:buAutoNum type="arabicPeriod"/>
            </a:pPr>
            <a:r>
              <a:rPr lang="en-GB" sz="2400" dirty="0">
                <a:solidFill>
                  <a:srgbClr val="002060"/>
                </a:solidFill>
                <a:latin typeface="Segoe Print" panose="02000600000000000000" pitchFamily="2" charset="0"/>
              </a:rPr>
              <a:t>Jane’s car has broken down. </a:t>
            </a:r>
          </a:p>
          <a:p>
            <a:pPr>
              <a:buAutoNum type="arabicPeriod"/>
            </a:pPr>
            <a:r>
              <a:rPr lang="en-GB" sz="2400" strike="sngStrike" dirty="0">
                <a:solidFill>
                  <a:srgbClr val="002060"/>
                </a:solidFill>
                <a:latin typeface="Segoe Print" panose="02000600000000000000" pitchFamily="2" charset="0"/>
              </a:rPr>
              <a:t>I like school dinner’s</a:t>
            </a:r>
            <a:r>
              <a:rPr lang="en-GB" sz="2400" dirty="0">
                <a:solidFill>
                  <a:srgbClr val="002060"/>
                </a:solidFill>
                <a:latin typeface="Segoe Print" panose="02000600000000000000" pitchFamily="2" charset="0"/>
              </a:rPr>
              <a:t>.</a:t>
            </a:r>
          </a:p>
          <a:p>
            <a:pPr>
              <a:buAutoNum type="arabicPeriod"/>
            </a:pPr>
            <a:r>
              <a:rPr lang="en-GB" sz="2400" strike="sngStrike" dirty="0">
                <a:solidFill>
                  <a:srgbClr val="002060"/>
                </a:solidFill>
                <a:latin typeface="Segoe Print" panose="02000600000000000000" pitchFamily="2" charset="0"/>
              </a:rPr>
              <a:t>I am going to the seaside in the holiday’s.</a:t>
            </a:r>
          </a:p>
          <a:p>
            <a:pPr>
              <a:buAutoNum type="arabicPeriod"/>
            </a:pPr>
            <a:r>
              <a:rPr lang="en-GB" sz="2400" dirty="0">
                <a:solidFill>
                  <a:srgbClr val="002060"/>
                </a:solidFill>
                <a:latin typeface="Segoe Print" panose="02000600000000000000" pitchFamily="2" charset="0"/>
              </a:rPr>
              <a:t>Asif’s bike is brand new.</a:t>
            </a:r>
          </a:p>
          <a:p>
            <a:pPr>
              <a:buAutoNum type="arabicPeriod"/>
            </a:pPr>
            <a:r>
              <a:rPr lang="en-GB" sz="2400" strike="sngStrike" dirty="0">
                <a:solidFill>
                  <a:srgbClr val="002060"/>
                </a:solidFill>
                <a:latin typeface="Segoe Print" panose="02000600000000000000" pitchFamily="2" charset="0"/>
              </a:rPr>
              <a:t>The picture’s in the art gallery are wonderful.</a:t>
            </a:r>
          </a:p>
          <a:p>
            <a:pPr>
              <a:buAutoNum type="arabicPeriod"/>
            </a:pPr>
            <a:r>
              <a:rPr lang="en-GB" sz="2400" strike="sngStrike" dirty="0">
                <a:solidFill>
                  <a:srgbClr val="002060"/>
                </a:solidFill>
                <a:latin typeface="Segoe Print" panose="02000600000000000000" pitchFamily="2" charset="0"/>
              </a:rPr>
              <a:t>I had lots of present’s for my birthday.</a:t>
            </a:r>
          </a:p>
          <a:p>
            <a:endParaRPr lang="en-GB" dirty="0"/>
          </a:p>
        </p:txBody>
      </p:sp>
    </p:spTree>
    <p:extLst>
      <p:ext uri="{BB962C8B-B14F-4D97-AF65-F5344CB8AC3E}">
        <p14:creationId xmlns:p14="http://schemas.microsoft.com/office/powerpoint/2010/main" val="2858177059"/>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8D18A5-15B1-49FE-A6B3-EBE95C75140F}"/>
              </a:ext>
            </a:extLst>
          </p:cNvPr>
          <p:cNvSpPr>
            <a:spLocks noGrp="1"/>
          </p:cNvSpPr>
          <p:nvPr>
            <p:ph type="title"/>
          </p:nvPr>
        </p:nvSpPr>
        <p:spPr>
          <a:xfrm>
            <a:off x="495300" y="574767"/>
            <a:ext cx="7551420" cy="822960"/>
          </a:xfrm>
        </p:spPr>
        <p:txBody>
          <a:bodyPr>
            <a:normAutofit fontScale="90000"/>
          </a:bodyPr>
          <a:lstStyle/>
          <a:p>
            <a:r>
              <a:rPr lang="en-GB" dirty="0">
                <a:solidFill>
                  <a:schemeClr val="tx1"/>
                </a:solidFill>
                <a:latin typeface="Segoe Print" panose="02000600000000000000" pitchFamily="2" charset="0"/>
              </a:rPr>
              <a:t>Can you spot the plurals in this text?</a:t>
            </a:r>
          </a:p>
        </p:txBody>
      </p:sp>
      <p:sp>
        <p:nvSpPr>
          <p:cNvPr id="3" name="Content Placeholder 2">
            <a:extLst>
              <a:ext uri="{FF2B5EF4-FFF2-40B4-BE49-F238E27FC236}">
                <a16:creationId xmlns:a16="http://schemas.microsoft.com/office/drawing/2014/main" xmlns="" id="{A20AE157-BFC7-45B1-97B4-ABDD9DF96537}"/>
              </a:ext>
            </a:extLst>
          </p:cNvPr>
          <p:cNvSpPr>
            <a:spLocks noGrp="1"/>
          </p:cNvSpPr>
          <p:nvPr>
            <p:ph idx="1"/>
          </p:nvPr>
        </p:nvSpPr>
        <p:spPr>
          <a:xfrm>
            <a:off x="508001" y="1397727"/>
            <a:ext cx="8127999" cy="4976569"/>
          </a:xfrm>
        </p:spPr>
        <p:txBody>
          <a:bodyPr>
            <a:normAutofit fontScale="92500"/>
          </a:bodyPr>
          <a:lstStyle/>
          <a:p>
            <a:pPr marL="0" indent="0">
              <a:buNone/>
            </a:pPr>
            <a:r>
              <a:rPr lang="en-GB" sz="2400" dirty="0">
                <a:solidFill>
                  <a:schemeClr val="tx1"/>
                </a:solidFill>
                <a:latin typeface="Segoe Print" panose="02000600000000000000" pitchFamily="2" charset="0"/>
              </a:rPr>
              <a:t>It was the day of Emma’s party. She had sent out the invitations last week and ten of her friends had said they were coming. The party was going to be taking place at Emma’s house. It was ten ‘o’clock and the party was due to start at three ‘o’ clock. It was time to make preparations.</a:t>
            </a:r>
          </a:p>
          <a:p>
            <a:pPr marL="0" indent="0">
              <a:buNone/>
            </a:pPr>
            <a:r>
              <a:rPr lang="en-GB" sz="2400" dirty="0">
                <a:solidFill>
                  <a:schemeClr val="tx1"/>
                </a:solidFill>
                <a:latin typeface="Segoe Print" panose="02000600000000000000" pitchFamily="2" charset="0"/>
              </a:rPr>
              <a:t>Emma’s dad took her shopping. He bought party hats, paper plates and plastic knives, forks and spoons. He also bought lots of snacks, cakes, bread and fillings for sandwiches. </a:t>
            </a:r>
          </a:p>
          <a:p>
            <a:pPr marL="0" indent="0">
              <a:buNone/>
            </a:pPr>
            <a:r>
              <a:rPr lang="en-GB" sz="2400" dirty="0">
                <a:solidFill>
                  <a:schemeClr val="tx1"/>
                </a:solidFill>
                <a:latin typeface="Segoe Print" panose="02000600000000000000" pitchFamily="2" charset="0"/>
              </a:rPr>
              <a:t>When Emma and her dad got home, they set out the food and put up some decorations. It was now half past two. Emma was just about to go to her room to put her party dress on when the doorbell rang. One of Emma’s friends had arrived 30 minutes early! </a:t>
            </a:r>
          </a:p>
        </p:txBody>
      </p:sp>
    </p:spTree>
    <p:extLst>
      <p:ext uri="{BB962C8B-B14F-4D97-AF65-F5344CB8AC3E}">
        <p14:creationId xmlns:p14="http://schemas.microsoft.com/office/powerpoint/2010/main" val="1838988886"/>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DE2EBA-3351-4B83-AD15-9EF1246C2AFC}"/>
              </a:ext>
            </a:extLst>
          </p:cNvPr>
          <p:cNvSpPr>
            <a:spLocks noGrp="1"/>
          </p:cNvSpPr>
          <p:nvPr>
            <p:ph type="title"/>
          </p:nvPr>
        </p:nvSpPr>
        <p:spPr>
          <a:xfrm>
            <a:off x="508001" y="609600"/>
            <a:ext cx="6447501" cy="901148"/>
          </a:xfrm>
        </p:spPr>
        <p:txBody>
          <a:bodyPr/>
          <a:lstStyle/>
          <a:p>
            <a:r>
              <a:rPr lang="en-GB" dirty="0">
                <a:solidFill>
                  <a:schemeClr val="tx1"/>
                </a:solidFill>
                <a:latin typeface="Segoe Print" panose="02000600000000000000" pitchFamily="2" charset="0"/>
              </a:rPr>
              <a:t>Were you right?</a:t>
            </a:r>
          </a:p>
        </p:txBody>
      </p:sp>
      <p:sp>
        <p:nvSpPr>
          <p:cNvPr id="3" name="Content Placeholder 2">
            <a:extLst>
              <a:ext uri="{FF2B5EF4-FFF2-40B4-BE49-F238E27FC236}">
                <a16:creationId xmlns:a16="http://schemas.microsoft.com/office/drawing/2014/main" xmlns="" id="{3E4E889B-4DAD-4296-9C84-4F6F4EDE12D7}"/>
              </a:ext>
            </a:extLst>
          </p:cNvPr>
          <p:cNvSpPr>
            <a:spLocks noGrp="1"/>
          </p:cNvSpPr>
          <p:nvPr>
            <p:ph idx="1"/>
          </p:nvPr>
        </p:nvSpPr>
        <p:spPr>
          <a:xfrm>
            <a:off x="508001" y="1219685"/>
            <a:ext cx="8127999" cy="5247376"/>
          </a:xfrm>
        </p:spPr>
        <p:txBody>
          <a:bodyPr>
            <a:normAutofit fontScale="92500" lnSpcReduction="20000"/>
          </a:bodyPr>
          <a:lstStyle/>
          <a:p>
            <a:pPr marL="0" indent="0">
              <a:buNone/>
            </a:pPr>
            <a:r>
              <a:rPr lang="en-GB" sz="2400" dirty="0">
                <a:solidFill>
                  <a:srgbClr val="002060"/>
                </a:solidFill>
                <a:latin typeface="Segoe Print" panose="02000600000000000000" pitchFamily="2" charset="0"/>
              </a:rPr>
              <a:t>It was the day of Emma’s party. She had sent out the </a:t>
            </a:r>
            <a:r>
              <a:rPr lang="en-GB" sz="2400" u="sng" dirty="0">
                <a:solidFill>
                  <a:srgbClr val="002060"/>
                </a:solidFill>
                <a:latin typeface="Segoe Print" panose="02000600000000000000" pitchFamily="2" charset="0"/>
              </a:rPr>
              <a:t>invitations</a:t>
            </a:r>
            <a:r>
              <a:rPr lang="en-GB" sz="2400" dirty="0">
                <a:solidFill>
                  <a:srgbClr val="002060"/>
                </a:solidFill>
                <a:latin typeface="Segoe Print" panose="02000600000000000000" pitchFamily="2" charset="0"/>
              </a:rPr>
              <a:t> last week and ten of her </a:t>
            </a:r>
            <a:r>
              <a:rPr lang="en-GB" sz="2400" u="sng" dirty="0">
                <a:solidFill>
                  <a:srgbClr val="002060"/>
                </a:solidFill>
                <a:latin typeface="Segoe Print" panose="02000600000000000000" pitchFamily="2" charset="0"/>
              </a:rPr>
              <a:t>friends</a:t>
            </a:r>
            <a:r>
              <a:rPr lang="en-GB" sz="2400" dirty="0">
                <a:solidFill>
                  <a:srgbClr val="002060"/>
                </a:solidFill>
                <a:latin typeface="Segoe Print" panose="02000600000000000000" pitchFamily="2" charset="0"/>
              </a:rPr>
              <a:t> had said they were coming. The party was going to be taking place at Emma’s house. It was ten ‘o’clock and the party was due to start at three. </a:t>
            </a:r>
            <a:r>
              <a:rPr lang="en-GB" sz="2400" dirty="0" smtClean="0">
                <a:solidFill>
                  <a:srgbClr val="002060"/>
                </a:solidFill>
                <a:latin typeface="Segoe Print" panose="02000600000000000000" pitchFamily="2" charset="0"/>
              </a:rPr>
              <a:t>It was </a:t>
            </a:r>
            <a:r>
              <a:rPr lang="en-GB" sz="2400" dirty="0">
                <a:solidFill>
                  <a:srgbClr val="002060"/>
                </a:solidFill>
                <a:latin typeface="Segoe Print" panose="02000600000000000000" pitchFamily="2" charset="0"/>
              </a:rPr>
              <a:t>time to make </a:t>
            </a:r>
            <a:r>
              <a:rPr lang="en-GB" sz="2400" u="sng" dirty="0">
                <a:solidFill>
                  <a:srgbClr val="002060"/>
                </a:solidFill>
                <a:latin typeface="Segoe Print" panose="02000600000000000000" pitchFamily="2" charset="0"/>
              </a:rPr>
              <a:t>preparations.</a:t>
            </a:r>
          </a:p>
          <a:p>
            <a:pPr marL="0" indent="0">
              <a:buNone/>
            </a:pPr>
            <a:r>
              <a:rPr lang="en-GB" sz="2400" dirty="0">
                <a:solidFill>
                  <a:srgbClr val="002060"/>
                </a:solidFill>
                <a:latin typeface="Segoe Print" panose="02000600000000000000" pitchFamily="2" charset="0"/>
              </a:rPr>
              <a:t>Emma’s dad took her shopping. He bought party </a:t>
            </a:r>
            <a:r>
              <a:rPr lang="en-GB" sz="2400" u="sng" dirty="0">
                <a:solidFill>
                  <a:srgbClr val="002060"/>
                </a:solidFill>
                <a:latin typeface="Segoe Print" panose="02000600000000000000" pitchFamily="2" charset="0"/>
              </a:rPr>
              <a:t>hats</a:t>
            </a:r>
            <a:r>
              <a:rPr lang="en-GB" sz="2400" dirty="0">
                <a:solidFill>
                  <a:srgbClr val="002060"/>
                </a:solidFill>
                <a:latin typeface="Segoe Print" panose="02000600000000000000" pitchFamily="2" charset="0"/>
              </a:rPr>
              <a:t>, paper </a:t>
            </a:r>
            <a:r>
              <a:rPr lang="en-GB" sz="2400" u="sng" dirty="0">
                <a:solidFill>
                  <a:srgbClr val="002060"/>
                </a:solidFill>
                <a:latin typeface="Segoe Print" panose="02000600000000000000" pitchFamily="2" charset="0"/>
              </a:rPr>
              <a:t>plates</a:t>
            </a:r>
            <a:r>
              <a:rPr lang="en-GB" sz="2400" dirty="0">
                <a:solidFill>
                  <a:srgbClr val="002060"/>
                </a:solidFill>
                <a:latin typeface="Segoe Print" panose="02000600000000000000" pitchFamily="2" charset="0"/>
              </a:rPr>
              <a:t> and plastic </a:t>
            </a:r>
            <a:r>
              <a:rPr lang="en-GB" sz="2400" u="sng" dirty="0">
                <a:solidFill>
                  <a:srgbClr val="002060"/>
                </a:solidFill>
                <a:latin typeface="Segoe Print" panose="02000600000000000000" pitchFamily="2" charset="0"/>
              </a:rPr>
              <a:t>knives</a:t>
            </a:r>
            <a:r>
              <a:rPr lang="en-GB" sz="2400" dirty="0">
                <a:solidFill>
                  <a:srgbClr val="002060"/>
                </a:solidFill>
                <a:latin typeface="Segoe Print" panose="02000600000000000000" pitchFamily="2" charset="0"/>
              </a:rPr>
              <a:t>, </a:t>
            </a:r>
            <a:r>
              <a:rPr lang="en-GB" sz="2400" u="sng" dirty="0">
                <a:solidFill>
                  <a:srgbClr val="002060"/>
                </a:solidFill>
                <a:latin typeface="Segoe Print" panose="02000600000000000000" pitchFamily="2" charset="0"/>
              </a:rPr>
              <a:t>forks</a:t>
            </a:r>
            <a:r>
              <a:rPr lang="en-GB" sz="2400" dirty="0">
                <a:solidFill>
                  <a:srgbClr val="002060"/>
                </a:solidFill>
                <a:latin typeface="Segoe Print" panose="02000600000000000000" pitchFamily="2" charset="0"/>
              </a:rPr>
              <a:t> and </a:t>
            </a:r>
            <a:r>
              <a:rPr lang="en-GB" sz="2400" u="sng" dirty="0">
                <a:solidFill>
                  <a:srgbClr val="002060"/>
                </a:solidFill>
                <a:latin typeface="Segoe Print" panose="02000600000000000000" pitchFamily="2" charset="0"/>
              </a:rPr>
              <a:t>spoons</a:t>
            </a:r>
            <a:r>
              <a:rPr lang="en-GB" sz="2400" dirty="0">
                <a:solidFill>
                  <a:srgbClr val="002060"/>
                </a:solidFill>
                <a:latin typeface="Segoe Print" panose="02000600000000000000" pitchFamily="2" charset="0"/>
              </a:rPr>
              <a:t>. He also bought lots of </a:t>
            </a:r>
            <a:r>
              <a:rPr lang="en-GB" sz="2400" u="sng" dirty="0">
                <a:solidFill>
                  <a:srgbClr val="002060"/>
                </a:solidFill>
                <a:latin typeface="Segoe Print" panose="02000600000000000000" pitchFamily="2" charset="0"/>
              </a:rPr>
              <a:t>snacks</a:t>
            </a:r>
            <a:r>
              <a:rPr lang="en-GB" sz="2400" dirty="0">
                <a:solidFill>
                  <a:srgbClr val="002060"/>
                </a:solidFill>
                <a:latin typeface="Segoe Print" panose="02000600000000000000" pitchFamily="2" charset="0"/>
              </a:rPr>
              <a:t>, </a:t>
            </a:r>
            <a:r>
              <a:rPr lang="en-GB" sz="2400" u="sng" dirty="0">
                <a:solidFill>
                  <a:srgbClr val="002060"/>
                </a:solidFill>
                <a:latin typeface="Segoe Print" panose="02000600000000000000" pitchFamily="2" charset="0"/>
              </a:rPr>
              <a:t>cakes</a:t>
            </a:r>
            <a:r>
              <a:rPr lang="en-GB" sz="2400" dirty="0">
                <a:solidFill>
                  <a:srgbClr val="002060"/>
                </a:solidFill>
                <a:latin typeface="Segoe Print" panose="02000600000000000000" pitchFamily="2" charset="0"/>
              </a:rPr>
              <a:t>, bread and </a:t>
            </a:r>
            <a:r>
              <a:rPr lang="en-GB" sz="2400" u="sng" dirty="0">
                <a:solidFill>
                  <a:srgbClr val="002060"/>
                </a:solidFill>
                <a:latin typeface="Segoe Print" panose="02000600000000000000" pitchFamily="2" charset="0"/>
              </a:rPr>
              <a:t>fillings</a:t>
            </a:r>
            <a:r>
              <a:rPr lang="en-GB" sz="2400" dirty="0">
                <a:solidFill>
                  <a:srgbClr val="002060"/>
                </a:solidFill>
                <a:latin typeface="Segoe Print" panose="02000600000000000000" pitchFamily="2" charset="0"/>
              </a:rPr>
              <a:t> for </a:t>
            </a:r>
            <a:r>
              <a:rPr lang="en-GB" sz="2400" u="sng" dirty="0">
                <a:solidFill>
                  <a:srgbClr val="002060"/>
                </a:solidFill>
                <a:latin typeface="Segoe Print" panose="02000600000000000000" pitchFamily="2" charset="0"/>
              </a:rPr>
              <a:t>sandwiches</a:t>
            </a:r>
            <a:r>
              <a:rPr lang="en-GB" sz="2400" dirty="0">
                <a:solidFill>
                  <a:srgbClr val="002060"/>
                </a:solidFill>
                <a:latin typeface="Segoe Print" panose="02000600000000000000" pitchFamily="2" charset="0"/>
              </a:rPr>
              <a:t>. </a:t>
            </a:r>
          </a:p>
          <a:p>
            <a:pPr marL="0" indent="0">
              <a:buNone/>
            </a:pPr>
            <a:r>
              <a:rPr lang="en-GB" sz="2400" dirty="0">
                <a:solidFill>
                  <a:srgbClr val="002060"/>
                </a:solidFill>
                <a:latin typeface="Segoe Print" panose="02000600000000000000" pitchFamily="2" charset="0"/>
              </a:rPr>
              <a:t>When Emma and her dad got home, they set out the food and put up some </a:t>
            </a:r>
            <a:r>
              <a:rPr lang="en-GB" sz="2400" u="sng" dirty="0">
                <a:solidFill>
                  <a:srgbClr val="002060"/>
                </a:solidFill>
                <a:latin typeface="Segoe Print" panose="02000600000000000000" pitchFamily="2" charset="0"/>
              </a:rPr>
              <a:t>decorations</a:t>
            </a:r>
            <a:r>
              <a:rPr lang="en-GB" sz="2400" dirty="0">
                <a:solidFill>
                  <a:srgbClr val="002060"/>
                </a:solidFill>
                <a:latin typeface="Segoe Print" panose="02000600000000000000" pitchFamily="2" charset="0"/>
              </a:rPr>
              <a:t>. It was now half past two. Emma was just about to go to her room to put her party dress on when the doorbell rang. One of Emma’s </a:t>
            </a:r>
            <a:r>
              <a:rPr lang="en-GB" sz="2400" u="sng" dirty="0">
                <a:solidFill>
                  <a:srgbClr val="002060"/>
                </a:solidFill>
                <a:latin typeface="Segoe Print" panose="02000600000000000000" pitchFamily="2" charset="0"/>
              </a:rPr>
              <a:t>friends</a:t>
            </a:r>
            <a:r>
              <a:rPr lang="en-GB" sz="2400" dirty="0">
                <a:solidFill>
                  <a:srgbClr val="002060"/>
                </a:solidFill>
                <a:latin typeface="Segoe Print" panose="02000600000000000000" pitchFamily="2" charset="0"/>
              </a:rPr>
              <a:t> had arrived 30 </a:t>
            </a:r>
            <a:r>
              <a:rPr lang="en-GB" sz="2400" u="sng" dirty="0">
                <a:solidFill>
                  <a:srgbClr val="002060"/>
                </a:solidFill>
                <a:latin typeface="Segoe Print" panose="02000600000000000000" pitchFamily="2" charset="0"/>
              </a:rPr>
              <a:t>minutes</a:t>
            </a:r>
            <a:r>
              <a:rPr lang="en-GB" sz="2400" dirty="0">
                <a:solidFill>
                  <a:srgbClr val="002060"/>
                </a:solidFill>
                <a:latin typeface="Segoe Print" panose="02000600000000000000" pitchFamily="2" charset="0"/>
              </a:rPr>
              <a:t> early! </a:t>
            </a:r>
          </a:p>
          <a:p>
            <a:pPr marL="0" indent="0">
              <a:buNone/>
            </a:pPr>
            <a:endParaRPr lang="en-GB" sz="2400" dirty="0">
              <a:solidFill>
                <a:schemeClr val="tx1"/>
              </a:solidFill>
              <a:latin typeface="Segoe Print" panose="02000600000000000000" pitchFamily="2" charset="0"/>
            </a:endParaRPr>
          </a:p>
          <a:p>
            <a:pPr marL="0" indent="0">
              <a:buNone/>
            </a:pPr>
            <a:r>
              <a:rPr lang="en-GB" sz="2400" dirty="0">
                <a:solidFill>
                  <a:srgbClr val="FF0000"/>
                </a:solidFill>
                <a:latin typeface="Segoe Print" panose="02000600000000000000" pitchFamily="2" charset="0"/>
              </a:rPr>
              <a:t>Discuss – which words in this text show the use of apostrophes for possession?</a:t>
            </a:r>
            <a:endParaRPr lang="en-GB" dirty="0">
              <a:solidFill>
                <a:srgbClr val="FF0000"/>
              </a:solidFill>
              <a:latin typeface="Segoe Print" panose="02000600000000000000" pitchFamily="2" charset="0"/>
            </a:endParaRPr>
          </a:p>
        </p:txBody>
      </p:sp>
    </p:spTree>
    <p:extLst>
      <p:ext uri="{BB962C8B-B14F-4D97-AF65-F5344CB8AC3E}">
        <p14:creationId xmlns:p14="http://schemas.microsoft.com/office/powerpoint/2010/main" val="1178648616"/>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7199085" cy="487680"/>
          </a:xfrm>
        </p:spPr>
        <p:txBody>
          <a:bodyPr>
            <a:normAutofit fontScale="90000"/>
          </a:bodyPr>
          <a:lstStyle/>
          <a:p>
            <a:r>
              <a:rPr lang="en-GB" dirty="0">
                <a:solidFill>
                  <a:schemeClr val="tx1"/>
                </a:solidFill>
              </a:rPr>
              <a:t/>
            </a:r>
            <a:br>
              <a:rPr lang="en-GB" dirty="0">
                <a:solidFill>
                  <a:schemeClr val="tx1"/>
                </a:solidFill>
              </a:rPr>
            </a:br>
            <a:r>
              <a:rPr lang="en-GB" dirty="0">
                <a:latin typeface="Segoe Print" panose="02000600000000000000" pitchFamily="2" charset="0"/>
              </a:rPr>
              <a:t>Reflect and Discuss</a:t>
            </a:r>
            <a:r>
              <a:rPr lang="en-GB" dirty="0">
                <a:solidFill>
                  <a:schemeClr val="tx1"/>
                </a:solidFill>
              </a:rPr>
              <a:t/>
            </a:r>
            <a:br>
              <a:rPr lang="en-GB" dirty="0">
                <a:solidFill>
                  <a:schemeClr val="tx1"/>
                </a:solidFill>
              </a:rPr>
            </a:br>
            <a:endParaRPr lang="en-GB" dirty="0">
              <a:solidFill>
                <a:schemeClr val="tx1"/>
              </a:solidFill>
            </a:endParaRPr>
          </a:p>
        </p:txBody>
      </p:sp>
      <p:sp>
        <p:nvSpPr>
          <p:cNvPr id="3" name="Content Placeholder 2"/>
          <p:cNvSpPr>
            <a:spLocks noGrp="1"/>
          </p:cNvSpPr>
          <p:nvPr>
            <p:ph idx="1"/>
          </p:nvPr>
        </p:nvSpPr>
        <p:spPr>
          <a:xfrm>
            <a:off x="508000" y="1097280"/>
            <a:ext cx="7906658" cy="5151121"/>
          </a:xfrm>
        </p:spPr>
        <p:txBody>
          <a:bodyPr>
            <a:normAutofit/>
          </a:bodyPr>
          <a:lstStyle/>
          <a:p>
            <a:pPr marL="0" indent="0">
              <a:buNone/>
            </a:pPr>
            <a:endParaRPr lang="en-GB" sz="3600" dirty="0" smtClean="0">
              <a:solidFill>
                <a:srgbClr val="002060"/>
              </a:solidFill>
              <a:latin typeface="Segoe Print" panose="02000600000000000000" pitchFamily="2" charset="0"/>
            </a:endParaRPr>
          </a:p>
          <a:p>
            <a:pPr marL="0" indent="0">
              <a:buNone/>
            </a:pPr>
            <a:r>
              <a:rPr lang="en-GB" sz="3600" dirty="0" smtClean="0">
                <a:solidFill>
                  <a:srgbClr val="002060"/>
                </a:solidFill>
                <a:latin typeface="Segoe Print" panose="02000600000000000000" pitchFamily="2" charset="0"/>
              </a:rPr>
              <a:t>Explain </a:t>
            </a:r>
            <a:r>
              <a:rPr lang="en-GB" sz="3600" dirty="0">
                <a:solidFill>
                  <a:srgbClr val="002060"/>
                </a:solidFill>
                <a:latin typeface="Segoe Print" panose="02000600000000000000" pitchFamily="2" charset="0"/>
              </a:rPr>
              <a:t>what these terms mean</a:t>
            </a:r>
            <a:r>
              <a:rPr lang="en-GB" sz="3600" dirty="0" smtClean="0">
                <a:solidFill>
                  <a:srgbClr val="002060"/>
                </a:solidFill>
                <a:latin typeface="Segoe Print" panose="02000600000000000000" pitchFamily="2" charset="0"/>
              </a:rPr>
              <a:t>:</a:t>
            </a:r>
          </a:p>
          <a:p>
            <a:pPr marL="0" indent="0">
              <a:buNone/>
            </a:pPr>
            <a:endParaRPr lang="en-GB" sz="3600" dirty="0">
              <a:solidFill>
                <a:srgbClr val="002060"/>
              </a:solidFill>
              <a:latin typeface="Segoe Print" panose="02000600000000000000" pitchFamily="2" charset="0"/>
            </a:endParaRPr>
          </a:p>
          <a:p>
            <a:r>
              <a:rPr lang="en-GB" sz="3600" dirty="0">
                <a:solidFill>
                  <a:srgbClr val="002060"/>
                </a:solidFill>
                <a:latin typeface="Segoe Print" panose="02000600000000000000" pitchFamily="2" charset="0"/>
              </a:rPr>
              <a:t>Plural</a:t>
            </a:r>
          </a:p>
          <a:p>
            <a:r>
              <a:rPr lang="en-GB" sz="3600" dirty="0">
                <a:solidFill>
                  <a:srgbClr val="002060"/>
                </a:solidFill>
                <a:latin typeface="Segoe Print" panose="02000600000000000000" pitchFamily="2" charset="0"/>
              </a:rPr>
              <a:t>Possessive apostrophe</a:t>
            </a:r>
          </a:p>
          <a:p>
            <a:endParaRPr lang="en-GB" sz="3600" dirty="0">
              <a:solidFill>
                <a:srgbClr val="002060"/>
              </a:solidFill>
              <a:latin typeface="Segoe Print" panose="02000600000000000000" pitchFamily="2" charset="0"/>
            </a:endParaRPr>
          </a:p>
          <a:p>
            <a:r>
              <a:rPr lang="en-GB" sz="3600" dirty="0">
                <a:solidFill>
                  <a:srgbClr val="002060"/>
                </a:solidFill>
                <a:latin typeface="Segoe Print" panose="02000600000000000000" pitchFamily="2" charset="0"/>
              </a:rPr>
              <a:t>Can you explain the difference between plural and possessive s?</a:t>
            </a:r>
          </a:p>
          <a:p>
            <a:endParaRPr lang="en-GB" sz="2400" dirty="0">
              <a:solidFill>
                <a:srgbClr val="002060"/>
              </a:solidFill>
            </a:endParaRPr>
          </a:p>
          <a:p>
            <a:endParaRPr lang="en-GB" sz="2400" dirty="0">
              <a:solidFill>
                <a:srgbClr val="0070C0"/>
              </a:solidFill>
            </a:endParaRPr>
          </a:p>
          <a:p>
            <a:endParaRPr lang="en-GB" sz="2400" dirty="0">
              <a:solidFill>
                <a:srgbClr val="0070C0"/>
              </a:solidFill>
            </a:endParaRPr>
          </a:p>
          <a:p>
            <a:pPr marL="0" indent="0">
              <a:buNone/>
            </a:pPr>
            <a:endParaRPr lang="en-GB" sz="2400" dirty="0">
              <a:solidFill>
                <a:srgbClr val="0070C0"/>
              </a:solidFill>
            </a:endParaRPr>
          </a:p>
          <a:p>
            <a:pPr marL="0" indent="0">
              <a:buNone/>
            </a:pPr>
            <a:endParaRPr lang="en-GB" sz="2400" dirty="0">
              <a:solidFill>
                <a:srgbClr val="0070C0"/>
              </a:solidFill>
            </a:endParaRPr>
          </a:p>
          <a:p>
            <a:pPr marL="0" indent="0">
              <a:buNone/>
            </a:pPr>
            <a:endParaRPr lang="en-GB" sz="2400" dirty="0">
              <a:solidFill>
                <a:srgbClr val="0070C0"/>
              </a:solidFill>
            </a:endParaRPr>
          </a:p>
          <a:p>
            <a:pPr marL="0" indent="0">
              <a:buNone/>
            </a:pPr>
            <a:endParaRPr lang="en-GB" sz="2400" dirty="0">
              <a:solidFill>
                <a:srgbClr val="0070C0"/>
              </a:solidFill>
            </a:endParaRPr>
          </a:p>
          <a:p>
            <a:pPr marL="0" indent="0">
              <a:buNone/>
            </a:pPr>
            <a:endParaRPr lang="en-GB" sz="2400" dirty="0"/>
          </a:p>
          <a:p>
            <a:pPr marL="0" indent="0">
              <a:buNone/>
            </a:pPr>
            <a:endParaRPr lang="en-GB" sz="2400" dirty="0"/>
          </a:p>
          <a:p>
            <a:pPr marL="0" indent="0">
              <a:buNone/>
            </a:pPr>
            <a:endParaRPr lang="en-GB" sz="2400" dirty="0"/>
          </a:p>
          <a:p>
            <a:pPr marL="0" indent="0">
              <a:buNone/>
            </a:pPr>
            <a:endParaRPr lang="en-GB" dirty="0"/>
          </a:p>
        </p:txBody>
      </p:sp>
    </p:spTree>
    <p:extLst>
      <p:ext uri="{BB962C8B-B14F-4D97-AF65-F5344CB8AC3E}">
        <p14:creationId xmlns:p14="http://schemas.microsoft.com/office/powerpoint/2010/main" val="3176912170"/>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B79D82-EA64-4841-9064-4C63DE4295E0}"/>
              </a:ext>
            </a:extLst>
          </p:cNvPr>
          <p:cNvSpPr>
            <a:spLocks noGrp="1"/>
          </p:cNvSpPr>
          <p:nvPr>
            <p:ph type="title"/>
          </p:nvPr>
        </p:nvSpPr>
        <p:spPr>
          <a:xfrm>
            <a:off x="508001" y="609600"/>
            <a:ext cx="7383669" cy="1320800"/>
          </a:xfrm>
        </p:spPr>
        <p:txBody>
          <a:bodyPr>
            <a:normAutofit fontScale="90000"/>
          </a:bodyPr>
          <a:lstStyle/>
          <a:p>
            <a:r>
              <a:rPr lang="en-GB" dirty="0">
                <a:solidFill>
                  <a:schemeClr val="tx1"/>
                </a:solidFill>
                <a:latin typeface="Segoe Print" panose="02000600000000000000" pitchFamily="2" charset="0"/>
              </a:rPr>
              <a:t>What is meant by plural?</a:t>
            </a:r>
            <a:br>
              <a:rPr lang="en-GB" dirty="0">
                <a:solidFill>
                  <a:schemeClr val="tx1"/>
                </a:solidFill>
                <a:latin typeface="Segoe Print" panose="02000600000000000000" pitchFamily="2" charset="0"/>
              </a:rPr>
            </a:br>
            <a:r>
              <a:rPr lang="en-GB" sz="2700" dirty="0">
                <a:solidFill>
                  <a:srgbClr val="FF0000"/>
                </a:solidFill>
                <a:latin typeface="Segoe Print" panose="02000600000000000000" pitchFamily="2" charset="0"/>
              </a:rPr>
              <a:t>Singular means there is just one. Plural means there is more than one. To make many nouns plural, you simply add an s. </a:t>
            </a:r>
            <a:r>
              <a:rPr lang="en-GB" dirty="0">
                <a:solidFill>
                  <a:schemeClr val="tx1"/>
                </a:solidFill>
                <a:latin typeface="Segoe Print" panose="02000600000000000000" pitchFamily="2" charset="0"/>
              </a:rPr>
              <a:t/>
            </a:r>
            <a:br>
              <a:rPr lang="en-GB" dirty="0">
                <a:solidFill>
                  <a:schemeClr val="tx1"/>
                </a:solidFill>
                <a:latin typeface="Segoe Print" panose="02000600000000000000" pitchFamily="2" charset="0"/>
              </a:rPr>
            </a:br>
            <a:r>
              <a:rPr lang="en-GB" dirty="0" smtClean="0">
                <a:solidFill>
                  <a:schemeClr val="tx1"/>
                </a:solidFill>
                <a:latin typeface="Segoe Print" panose="02000600000000000000" pitchFamily="2" charset="0"/>
              </a:rPr>
              <a:t> </a:t>
            </a:r>
            <a:endParaRPr lang="en-GB" dirty="0">
              <a:solidFill>
                <a:schemeClr val="tx1"/>
              </a:solidFill>
              <a:latin typeface="Segoe Print" panose="02000600000000000000" pitchFamily="2" charset="0"/>
            </a:endParaRPr>
          </a:p>
        </p:txBody>
      </p:sp>
      <p:sp>
        <p:nvSpPr>
          <p:cNvPr id="8" name="Text Placeholder 7">
            <a:extLst>
              <a:ext uri="{FF2B5EF4-FFF2-40B4-BE49-F238E27FC236}">
                <a16:creationId xmlns:a16="http://schemas.microsoft.com/office/drawing/2014/main" xmlns="" id="{BCB7E90F-E63C-4304-BC81-3672EE6B713C}"/>
              </a:ext>
            </a:extLst>
          </p:cNvPr>
          <p:cNvSpPr>
            <a:spLocks noGrp="1"/>
          </p:cNvSpPr>
          <p:nvPr>
            <p:ph type="body" idx="1"/>
          </p:nvPr>
        </p:nvSpPr>
        <p:spPr>
          <a:xfrm>
            <a:off x="438097" y="1894251"/>
            <a:ext cx="3139214" cy="576262"/>
          </a:xfrm>
        </p:spPr>
        <p:txBody>
          <a:bodyPr/>
          <a:lstStyle/>
          <a:p>
            <a:r>
              <a:rPr lang="en-GB" sz="3600" dirty="0">
                <a:solidFill>
                  <a:schemeClr val="tx1"/>
                </a:solidFill>
                <a:latin typeface="Segoe Print" panose="02000600000000000000" pitchFamily="2" charset="0"/>
              </a:rPr>
              <a:t>Singular</a:t>
            </a:r>
          </a:p>
        </p:txBody>
      </p:sp>
      <p:sp>
        <p:nvSpPr>
          <p:cNvPr id="3" name="Content Placeholder 2">
            <a:extLst>
              <a:ext uri="{FF2B5EF4-FFF2-40B4-BE49-F238E27FC236}">
                <a16:creationId xmlns:a16="http://schemas.microsoft.com/office/drawing/2014/main" xmlns="" id="{7252E708-1850-47FF-B8F2-02B520BC28AA}"/>
              </a:ext>
            </a:extLst>
          </p:cNvPr>
          <p:cNvSpPr>
            <a:spLocks noGrp="1"/>
          </p:cNvSpPr>
          <p:nvPr>
            <p:ph sz="half" idx="2"/>
          </p:nvPr>
        </p:nvSpPr>
        <p:spPr>
          <a:xfrm>
            <a:off x="506809" y="2470513"/>
            <a:ext cx="3139217" cy="4034096"/>
          </a:xfrm>
        </p:spPr>
        <p:txBody>
          <a:bodyPr>
            <a:normAutofit lnSpcReduction="10000"/>
          </a:bodyPr>
          <a:lstStyle/>
          <a:p>
            <a:pPr marL="0" indent="0">
              <a:buNone/>
            </a:pPr>
            <a:r>
              <a:rPr lang="en-GB" dirty="0">
                <a:solidFill>
                  <a:schemeClr val="tx1"/>
                </a:solidFill>
                <a:latin typeface="Segoe Print" panose="02000600000000000000" pitchFamily="2" charset="0"/>
              </a:rPr>
              <a:t>Orange</a:t>
            </a:r>
          </a:p>
          <a:p>
            <a:pPr marL="0" indent="0">
              <a:buNone/>
            </a:pPr>
            <a:endParaRPr lang="en-GB" dirty="0">
              <a:solidFill>
                <a:schemeClr val="tx1"/>
              </a:solidFill>
              <a:latin typeface="Segoe Print" panose="02000600000000000000" pitchFamily="2" charset="0"/>
            </a:endParaRPr>
          </a:p>
          <a:p>
            <a:pPr marL="0" indent="0">
              <a:buNone/>
            </a:pPr>
            <a:endParaRPr lang="en-GB" dirty="0">
              <a:solidFill>
                <a:schemeClr val="tx1"/>
              </a:solidFill>
              <a:latin typeface="Segoe Print" panose="02000600000000000000" pitchFamily="2" charset="0"/>
            </a:endParaRPr>
          </a:p>
          <a:p>
            <a:pPr marL="0" indent="0">
              <a:buNone/>
            </a:pPr>
            <a:r>
              <a:rPr lang="en-GB" dirty="0">
                <a:solidFill>
                  <a:schemeClr val="tx1"/>
                </a:solidFill>
                <a:latin typeface="Segoe Print" panose="02000600000000000000" pitchFamily="2" charset="0"/>
              </a:rPr>
              <a:t>Bike</a:t>
            </a:r>
          </a:p>
          <a:p>
            <a:pPr marL="0" indent="0">
              <a:buNone/>
            </a:pPr>
            <a:endParaRPr lang="en-GB" dirty="0">
              <a:solidFill>
                <a:schemeClr val="tx1"/>
              </a:solidFill>
              <a:latin typeface="Segoe Print" panose="02000600000000000000" pitchFamily="2" charset="0"/>
            </a:endParaRPr>
          </a:p>
          <a:p>
            <a:pPr marL="0" indent="0">
              <a:buNone/>
            </a:pPr>
            <a:endParaRPr lang="en-GB" dirty="0">
              <a:solidFill>
                <a:schemeClr val="tx1"/>
              </a:solidFill>
              <a:latin typeface="Segoe Print" panose="02000600000000000000" pitchFamily="2" charset="0"/>
            </a:endParaRPr>
          </a:p>
          <a:p>
            <a:pPr marL="0" indent="0">
              <a:buNone/>
            </a:pPr>
            <a:endParaRPr lang="en-GB" dirty="0">
              <a:solidFill>
                <a:schemeClr val="tx1"/>
              </a:solidFill>
              <a:latin typeface="Segoe Print" panose="02000600000000000000" pitchFamily="2" charset="0"/>
            </a:endParaRPr>
          </a:p>
          <a:p>
            <a:pPr marL="0" indent="0">
              <a:buNone/>
            </a:pPr>
            <a:r>
              <a:rPr lang="en-GB" dirty="0">
                <a:solidFill>
                  <a:schemeClr val="tx1"/>
                </a:solidFill>
                <a:latin typeface="Segoe Print" panose="02000600000000000000" pitchFamily="2" charset="0"/>
              </a:rPr>
              <a:t>Rose</a:t>
            </a:r>
          </a:p>
        </p:txBody>
      </p:sp>
      <p:sp>
        <p:nvSpPr>
          <p:cNvPr id="9" name="Text Placeholder 8">
            <a:extLst>
              <a:ext uri="{FF2B5EF4-FFF2-40B4-BE49-F238E27FC236}">
                <a16:creationId xmlns:a16="http://schemas.microsoft.com/office/drawing/2014/main" xmlns="" id="{6CE9D9BB-8E3E-4465-AB17-E1914AD196F2}"/>
              </a:ext>
            </a:extLst>
          </p:cNvPr>
          <p:cNvSpPr>
            <a:spLocks noGrp="1"/>
          </p:cNvSpPr>
          <p:nvPr>
            <p:ph type="body" sz="quarter" idx="3"/>
          </p:nvPr>
        </p:nvSpPr>
        <p:spPr>
          <a:xfrm>
            <a:off x="3935185" y="1822381"/>
            <a:ext cx="3465255" cy="576262"/>
          </a:xfrm>
        </p:spPr>
        <p:txBody>
          <a:bodyPr/>
          <a:lstStyle/>
          <a:p>
            <a:r>
              <a:rPr lang="en-GB" sz="3600" dirty="0" smtClean="0">
                <a:solidFill>
                  <a:schemeClr val="tx1"/>
                </a:solidFill>
                <a:latin typeface="Segoe Print" panose="02000600000000000000" pitchFamily="2" charset="0"/>
              </a:rPr>
              <a:t>Plural</a:t>
            </a:r>
            <a:endParaRPr lang="en-GB" sz="3600" dirty="0">
              <a:solidFill>
                <a:schemeClr val="tx1"/>
              </a:solidFill>
              <a:latin typeface="Segoe Print" panose="02000600000000000000" pitchFamily="2" charset="0"/>
            </a:endParaRPr>
          </a:p>
        </p:txBody>
      </p:sp>
      <p:sp>
        <p:nvSpPr>
          <p:cNvPr id="10" name="Content Placeholder 9">
            <a:extLst>
              <a:ext uri="{FF2B5EF4-FFF2-40B4-BE49-F238E27FC236}">
                <a16:creationId xmlns:a16="http://schemas.microsoft.com/office/drawing/2014/main" xmlns="" id="{13285E54-6B78-42CA-B180-5017657E2EC6}"/>
              </a:ext>
            </a:extLst>
          </p:cNvPr>
          <p:cNvSpPr>
            <a:spLocks noGrp="1"/>
          </p:cNvSpPr>
          <p:nvPr>
            <p:ph sz="quarter" idx="4"/>
          </p:nvPr>
        </p:nvSpPr>
        <p:spPr>
          <a:xfrm>
            <a:off x="3781981" y="2408103"/>
            <a:ext cx="3767639" cy="3962400"/>
          </a:xfrm>
        </p:spPr>
        <p:txBody>
          <a:bodyPr>
            <a:normAutofit lnSpcReduction="10000"/>
          </a:bodyPr>
          <a:lstStyle/>
          <a:p>
            <a:pPr marL="0" indent="0">
              <a:buNone/>
            </a:pPr>
            <a:r>
              <a:rPr lang="en-GB" dirty="0" smtClean="0">
                <a:latin typeface="Segoe Print" panose="02000600000000000000" pitchFamily="2" charset="0"/>
              </a:rPr>
              <a:t>Oranges</a:t>
            </a:r>
          </a:p>
          <a:p>
            <a:pPr marL="0" indent="0">
              <a:buNone/>
            </a:pPr>
            <a:endParaRPr lang="en-GB" dirty="0">
              <a:latin typeface="Segoe Print" panose="02000600000000000000" pitchFamily="2" charset="0"/>
            </a:endParaRPr>
          </a:p>
          <a:p>
            <a:pPr marL="0" indent="0">
              <a:buNone/>
            </a:pPr>
            <a:endParaRPr lang="en-GB" dirty="0" smtClean="0">
              <a:latin typeface="Segoe Print" panose="02000600000000000000" pitchFamily="2" charset="0"/>
            </a:endParaRPr>
          </a:p>
          <a:p>
            <a:pPr marL="0" indent="0">
              <a:buNone/>
            </a:pPr>
            <a:r>
              <a:rPr lang="en-GB" dirty="0" smtClean="0">
                <a:latin typeface="Segoe Print" panose="02000600000000000000" pitchFamily="2" charset="0"/>
              </a:rPr>
              <a:t>Bikes</a:t>
            </a:r>
          </a:p>
          <a:p>
            <a:pPr marL="0" indent="0">
              <a:buNone/>
            </a:pPr>
            <a:endParaRPr lang="en-GB" dirty="0">
              <a:latin typeface="Segoe Print" panose="02000600000000000000" pitchFamily="2" charset="0"/>
            </a:endParaRPr>
          </a:p>
          <a:p>
            <a:pPr marL="0" indent="0">
              <a:buNone/>
            </a:pPr>
            <a:endParaRPr lang="en-GB" dirty="0" smtClean="0">
              <a:latin typeface="Segoe Print" panose="02000600000000000000" pitchFamily="2" charset="0"/>
            </a:endParaRPr>
          </a:p>
          <a:p>
            <a:pPr marL="0" indent="0">
              <a:buNone/>
            </a:pPr>
            <a:endParaRPr lang="en-GB" dirty="0" smtClean="0">
              <a:latin typeface="Segoe Print" panose="02000600000000000000" pitchFamily="2" charset="0"/>
            </a:endParaRPr>
          </a:p>
          <a:p>
            <a:pPr marL="0" indent="0">
              <a:buNone/>
            </a:pPr>
            <a:r>
              <a:rPr lang="en-GB" dirty="0" smtClean="0">
                <a:latin typeface="Segoe Print" panose="02000600000000000000" pitchFamily="2" charset="0"/>
              </a:rPr>
              <a:t>Roses  </a:t>
            </a:r>
            <a:endParaRPr lang="en-GB" dirty="0">
              <a:latin typeface="Segoe Print" panose="02000600000000000000" pitchFamily="2" charset="0"/>
            </a:endParaRPr>
          </a:p>
        </p:txBody>
      </p:sp>
      <p:pic>
        <p:nvPicPr>
          <p:cNvPr id="11" name="Picture 10">
            <a:extLst>
              <a:ext uri="{FF2B5EF4-FFF2-40B4-BE49-F238E27FC236}">
                <a16:creationId xmlns:a16="http://schemas.microsoft.com/office/drawing/2014/main" xmlns="" id="{959EB155-F4CC-423A-9064-4BDA0F9B14E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34165" y="2248001"/>
            <a:ext cx="815009" cy="1002853"/>
          </a:xfrm>
          <a:prstGeom prst="rect">
            <a:avLst/>
          </a:prstGeom>
        </p:spPr>
      </p:pic>
      <p:pic>
        <p:nvPicPr>
          <p:cNvPr id="16" name="Picture 15">
            <a:extLst>
              <a:ext uri="{FF2B5EF4-FFF2-40B4-BE49-F238E27FC236}">
                <a16:creationId xmlns:a16="http://schemas.microsoft.com/office/drawing/2014/main" xmlns="" id="{8A9FA039-A962-43E1-8289-0E60851FEA6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4611" y="2315487"/>
            <a:ext cx="815009" cy="1002853"/>
          </a:xfrm>
          <a:prstGeom prst="rect">
            <a:avLst/>
          </a:prstGeom>
        </p:spPr>
      </p:pic>
      <p:pic>
        <p:nvPicPr>
          <p:cNvPr id="17" name="Picture 16">
            <a:extLst>
              <a:ext uri="{FF2B5EF4-FFF2-40B4-BE49-F238E27FC236}">
                <a16:creationId xmlns:a16="http://schemas.microsoft.com/office/drawing/2014/main" xmlns="" id="{F61B73D3-B641-4E4D-B65D-9B4916DF2B8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89158" y="2278327"/>
            <a:ext cx="815009" cy="1002853"/>
          </a:xfrm>
          <a:prstGeom prst="rect">
            <a:avLst/>
          </a:prstGeom>
        </p:spPr>
      </p:pic>
      <p:pic>
        <p:nvPicPr>
          <p:cNvPr id="19" name="Picture 18">
            <a:extLst>
              <a:ext uri="{FF2B5EF4-FFF2-40B4-BE49-F238E27FC236}">
                <a16:creationId xmlns:a16="http://schemas.microsoft.com/office/drawing/2014/main" xmlns="" id="{C3FCBCEC-DC87-4719-B31A-26626ADF092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14297" y="2299015"/>
            <a:ext cx="815009" cy="1002853"/>
          </a:xfrm>
          <a:prstGeom prst="rect">
            <a:avLst/>
          </a:prstGeom>
        </p:spPr>
      </p:pic>
      <p:pic>
        <p:nvPicPr>
          <p:cNvPr id="14" name="Picture 13">
            <a:extLst>
              <a:ext uri="{FF2B5EF4-FFF2-40B4-BE49-F238E27FC236}">
                <a16:creationId xmlns:a16="http://schemas.microsoft.com/office/drawing/2014/main" xmlns="" id="{D104BDF4-7FE6-44C0-A548-5624C5CEF14F}"/>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2608281" y="3301868"/>
            <a:ext cx="1123049" cy="1227067"/>
          </a:xfrm>
          <a:prstGeom prst="rect">
            <a:avLst/>
          </a:prstGeom>
        </p:spPr>
      </p:pic>
      <p:pic>
        <p:nvPicPr>
          <p:cNvPr id="22" name="Picture 21">
            <a:extLst>
              <a:ext uri="{FF2B5EF4-FFF2-40B4-BE49-F238E27FC236}">
                <a16:creationId xmlns:a16="http://schemas.microsoft.com/office/drawing/2014/main" xmlns="" id="{C2D370B2-BB98-4FCE-AA4D-3E6EF500E8A9}"/>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6844338" y="3326328"/>
            <a:ext cx="1123049" cy="1227067"/>
          </a:xfrm>
          <a:prstGeom prst="rect">
            <a:avLst/>
          </a:prstGeom>
        </p:spPr>
      </p:pic>
      <p:pic>
        <p:nvPicPr>
          <p:cNvPr id="23" name="Picture 22">
            <a:extLst>
              <a:ext uri="{FF2B5EF4-FFF2-40B4-BE49-F238E27FC236}">
                <a16:creationId xmlns:a16="http://schemas.microsoft.com/office/drawing/2014/main" xmlns="" id="{80F0F611-E50E-4A1C-BD67-3CC6ECD99849}"/>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7891670" y="3326328"/>
            <a:ext cx="1123049" cy="1227067"/>
          </a:xfrm>
          <a:prstGeom prst="rect">
            <a:avLst/>
          </a:prstGeom>
        </p:spPr>
      </p:pic>
      <p:pic>
        <p:nvPicPr>
          <p:cNvPr id="28" name="Picture 27">
            <a:extLst>
              <a:ext uri="{FF2B5EF4-FFF2-40B4-BE49-F238E27FC236}">
                <a16:creationId xmlns:a16="http://schemas.microsoft.com/office/drawing/2014/main" xmlns="" id="{0528B6AD-95E0-42C1-A05E-609B46DE9FED}"/>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xmlns="" r:id="rId6"/>
              </a:ext>
            </a:extLst>
          </a:blip>
          <a:stretch>
            <a:fillRect/>
          </a:stretch>
        </p:blipFill>
        <p:spPr>
          <a:xfrm>
            <a:off x="6347365" y="5299536"/>
            <a:ext cx="794750" cy="1227067"/>
          </a:xfrm>
          <a:prstGeom prst="rect">
            <a:avLst/>
          </a:prstGeom>
        </p:spPr>
      </p:pic>
      <p:pic>
        <p:nvPicPr>
          <p:cNvPr id="30" name="Picture 29">
            <a:extLst>
              <a:ext uri="{FF2B5EF4-FFF2-40B4-BE49-F238E27FC236}">
                <a16:creationId xmlns:a16="http://schemas.microsoft.com/office/drawing/2014/main" xmlns="" id="{BFA0FE3B-6C0B-43CC-AF0A-B496E32465F4}"/>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xmlns="" r:id="rId6"/>
              </a:ext>
            </a:extLst>
          </a:blip>
          <a:stretch>
            <a:fillRect/>
          </a:stretch>
        </p:blipFill>
        <p:spPr>
          <a:xfrm>
            <a:off x="2762302" y="5143436"/>
            <a:ext cx="794750" cy="1227067"/>
          </a:xfrm>
          <a:prstGeom prst="rect">
            <a:avLst/>
          </a:prstGeom>
        </p:spPr>
      </p:pic>
      <p:pic>
        <p:nvPicPr>
          <p:cNvPr id="31" name="Picture 30">
            <a:extLst>
              <a:ext uri="{FF2B5EF4-FFF2-40B4-BE49-F238E27FC236}">
                <a16:creationId xmlns:a16="http://schemas.microsoft.com/office/drawing/2014/main" xmlns="" id="{F859155F-3A68-4885-BED0-E1C594B188F3}"/>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xmlns="" r:id="rId6"/>
              </a:ext>
            </a:extLst>
          </a:blip>
          <a:stretch>
            <a:fillRect/>
          </a:stretch>
        </p:blipFill>
        <p:spPr>
          <a:xfrm>
            <a:off x="6898620" y="4686003"/>
            <a:ext cx="794750" cy="1227067"/>
          </a:xfrm>
          <a:prstGeom prst="rect">
            <a:avLst/>
          </a:prstGeom>
        </p:spPr>
      </p:pic>
      <p:pic>
        <p:nvPicPr>
          <p:cNvPr id="32" name="Picture 31">
            <a:extLst>
              <a:ext uri="{FF2B5EF4-FFF2-40B4-BE49-F238E27FC236}">
                <a16:creationId xmlns:a16="http://schemas.microsoft.com/office/drawing/2014/main" xmlns="" id="{059F411C-C8B1-4013-A8F8-76482FBC0ABE}"/>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xmlns="" r:id="rId6"/>
              </a:ext>
            </a:extLst>
          </a:blip>
          <a:stretch>
            <a:fillRect/>
          </a:stretch>
        </p:blipFill>
        <p:spPr>
          <a:xfrm>
            <a:off x="7967387" y="4734666"/>
            <a:ext cx="794750" cy="1227067"/>
          </a:xfrm>
          <a:prstGeom prst="rect">
            <a:avLst/>
          </a:prstGeom>
        </p:spPr>
      </p:pic>
      <p:pic>
        <p:nvPicPr>
          <p:cNvPr id="33" name="Picture 32">
            <a:extLst>
              <a:ext uri="{FF2B5EF4-FFF2-40B4-BE49-F238E27FC236}">
                <a16:creationId xmlns:a16="http://schemas.microsoft.com/office/drawing/2014/main" xmlns="" id="{0D9C8BD6-1925-4117-9932-D4F1B0C1E399}"/>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xmlns="" r:id="rId6"/>
              </a:ext>
            </a:extLst>
          </a:blip>
          <a:stretch>
            <a:fillRect/>
          </a:stretch>
        </p:blipFill>
        <p:spPr>
          <a:xfrm>
            <a:off x="7400441" y="5108972"/>
            <a:ext cx="794750" cy="1227067"/>
          </a:xfrm>
          <a:prstGeom prst="rect">
            <a:avLst/>
          </a:prstGeom>
        </p:spPr>
      </p:pic>
    </p:spTree>
    <p:extLst>
      <p:ext uri="{BB962C8B-B14F-4D97-AF65-F5344CB8AC3E}">
        <p14:creationId xmlns:p14="http://schemas.microsoft.com/office/powerpoint/2010/main" val="1356332826"/>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4BB9FE-ED35-4402-8CAD-749967F7C910}"/>
              </a:ext>
            </a:extLst>
          </p:cNvPr>
          <p:cNvSpPr>
            <a:spLocks noGrp="1"/>
          </p:cNvSpPr>
          <p:nvPr>
            <p:ph type="title"/>
          </p:nvPr>
        </p:nvSpPr>
        <p:spPr/>
        <p:txBody>
          <a:bodyPr/>
          <a:lstStyle/>
          <a:p>
            <a:r>
              <a:rPr lang="en-GB" dirty="0">
                <a:solidFill>
                  <a:schemeClr val="tx1"/>
                </a:solidFill>
              </a:rPr>
              <a:t>Have a go!</a:t>
            </a:r>
          </a:p>
        </p:txBody>
      </p:sp>
      <p:sp>
        <p:nvSpPr>
          <p:cNvPr id="3" name="Content Placeholder 2">
            <a:extLst>
              <a:ext uri="{FF2B5EF4-FFF2-40B4-BE49-F238E27FC236}">
                <a16:creationId xmlns:a16="http://schemas.microsoft.com/office/drawing/2014/main" xmlns="" id="{50BD8114-1329-447C-B7D3-C572D2D4FDD2}"/>
              </a:ext>
            </a:extLst>
          </p:cNvPr>
          <p:cNvSpPr>
            <a:spLocks noGrp="1"/>
          </p:cNvSpPr>
          <p:nvPr>
            <p:ph idx="1"/>
          </p:nvPr>
        </p:nvSpPr>
        <p:spPr>
          <a:xfrm>
            <a:off x="183480" y="581892"/>
            <a:ext cx="8614156" cy="4811744"/>
          </a:xfrm>
          <a:prstGeom prst="ellipse">
            <a:avLst/>
          </a:prstGeom>
          <a:solidFill>
            <a:schemeClr val="accent1"/>
          </a:solidFill>
        </p:spPr>
        <p:style>
          <a:lnRef idx="2">
            <a:schemeClr val="dk1"/>
          </a:lnRef>
          <a:fillRef idx="1">
            <a:schemeClr val="lt1"/>
          </a:fillRef>
          <a:effectRef idx="0">
            <a:schemeClr val="dk1"/>
          </a:effectRef>
          <a:fontRef idx="minor">
            <a:schemeClr val="dk1"/>
          </a:fontRef>
        </p:style>
        <p:txBody>
          <a:bodyPr>
            <a:noAutofit/>
          </a:bodyPr>
          <a:lstStyle/>
          <a:p>
            <a:pPr marL="0" indent="0" algn="ctr">
              <a:buNone/>
            </a:pPr>
            <a:r>
              <a:rPr lang="en-GB" sz="3200" dirty="0">
                <a:solidFill>
                  <a:srgbClr val="FF0000"/>
                </a:solidFill>
                <a:latin typeface="Segoe Print" panose="02000600000000000000" pitchFamily="2" charset="0"/>
              </a:rPr>
              <a:t>What are the plurals of these words?</a:t>
            </a:r>
          </a:p>
          <a:p>
            <a:pPr marL="0" indent="0" algn="ctr">
              <a:buNone/>
            </a:pPr>
            <a:endParaRPr lang="en-GB" sz="3200" dirty="0">
              <a:solidFill>
                <a:schemeClr val="tx1"/>
              </a:solidFill>
              <a:latin typeface="Segoe Print" panose="02000600000000000000" pitchFamily="2" charset="0"/>
            </a:endParaRPr>
          </a:p>
          <a:p>
            <a:pPr marL="0" indent="0" algn="ctr">
              <a:buNone/>
            </a:pPr>
            <a:r>
              <a:rPr lang="en-GB" sz="3200" dirty="0">
                <a:solidFill>
                  <a:schemeClr val="tx1"/>
                </a:solidFill>
                <a:latin typeface="Segoe Print" panose="02000600000000000000" pitchFamily="2" charset="0"/>
              </a:rPr>
              <a:t>bed    table    cat </a:t>
            </a:r>
            <a:r>
              <a:rPr lang="en-GB" sz="3200" dirty="0" smtClean="0">
                <a:solidFill>
                  <a:schemeClr val="tx1"/>
                </a:solidFill>
                <a:latin typeface="Segoe Print" panose="02000600000000000000" pitchFamily="2" charset="0"/>
              </a:rPr>
              <a:t>  dog</a:t>
            </a:r>
          </a:p>
          <a:p>
            <a:pPr marL="0" indent="0" algn="ctr">
              <a:buNone/>
            </a:pPr>
            <a:r>
              <a:rPr lang="en-GB" sz="3200" dirty="0" smtClean="0">
                <a:solidFill>
                  <a:schemeClr val="tx1"/>
                </a:solidFill>
                <a:latin typeface="Segoe Print" panose="02000600000000000000" pitchFamily="2" charset="0"/>
              </a:rPr>
              <a:t>   </a:t>
            </a:r>
            <a:r>
              <a:rPr lang="en-GB" sz="3200" dirty="0">
                <a:solidFill>
                  <a:schemeClr val="tx1"/>
                </a:solidFill>
                <a:latin typeface="Segoe Print" panose="02000600000000000000" pitchFamily="2" charset="0"/>
              </a:rPr>
              <a:t>hat  </a:t>
            </a:r>
            <a:r>
              <a:rPr lang="en-GB" sz="3200" dirty="0" smtClean="0">
                <a:solidFill>
                  <a:schemeClr val="tx1"/>
                </a:solidFill>
                <a:latin typeface="Segoe Print" panose="02000600000000000000" pitchFamily="2" charset="0"/>
              </a:rPr>
              <a:t>    pencil   </a:t>
            </a:r>
            <a:r>
              <a:rPr lang="en-GB" sz="3200" dirty="0">
                <a:solidFill>
                  <a:schemeClr val="tx1"/>
                </a:solidFill>
                <a:latin typeface="Segoe Print" panose="02000600000000000000" pitchFamily="2" charset="0"/>
              </a:rPr>
              <a:t>computer </a:t>
            </a:r>
            <a:endParaRPr lang="en-GB" sz="3200" dirty="0" smtClean="0">
              <a:solidFill>
                <a:schemeClr val="tx1"/>
              </a:solidFill>
              <a:latin typeface="Segoe Print" panose="02000600000000000000" pitchFamily="2" charset="0"/>
            </a:endParaRPr>
          </a:p>
          <a:p>
            <a:pPr marL="0" indent="0" algn="ctr">
              <a:buNone/>
            </a:pPr>
            <a:r>
              <a:rPr lang="en-GB" sz="3200" dirty="0" smtClean="0">
                <a:solidFill>
                  <a:schemeClr val="tx1"/>
                </a:solidFill>
                <a:latin typeface="Segoe Print" panose="02000600000000000000" pitchFamily="2" charset="0"/>
              </a:rPr>
              <a:t> heater      </a:t>
            </a:r>
            <a:r>
              <a:rPr lang="en-GB" sz="3200" dirty="0">
                <a:solidFill>
                  <a:schemeClr val="tx1"/>
                </a:solidFill>
                <a:latin typeface="Segoe Print" panose="02000600000000000000" pitchFamily="2" charset="0"/>
              </a:rPr>
              <a:t>pan</a:t>
            </a:r>
          </a:p>
          <a:p>
            <a:pPr marL="0" indent="0">
              <a:buNone/>
            </a:pPr>
            <a:endParaRPr lang="en-GB" sz="3200" dirty="0">
              <a:solidFill>
                <a:schemeClr val="tx1"/>
              </a:solidFill>
              <a:latin typeface="Segoe Print" panose="02000600000000000000" pitchFamily="2" charset="0"/>
            </a:endParaRPr>
          </a:p>
        </p:txBody>
      </p:sp>
      <p:sp>
        <p:nvSpPr>
          <p:cNvPr id="4" name="TextBox 3">
            <a:extLst>
              <a:ext uri="{FF2B5EF4-FFF2-40B4-BE49-F238E27FC236}">
                <a16:creationId xmlns:a16="http://schemas.microsoft.com/office/drawing/2014/main" xmlns="" id="{78BBDB99-732F-4103-BF86-36B4C1A04D03}"/>
              </a:ext>
            </a:extLst>
          </p:cNvPr>
          <p:cNvSpPr txBox="1"/>
          <p:nvPr/>
        </p:nvSpPr>
        <p:spPr>
          <a:xfrm>
            <a:off x="735496" y="5393636"/>
            <a:ext cx="7444409" cy="584775"/>
          </a:xfrm>
          <a:prstGeom prst="rect">
            <a:avLst/>
          </a:prstGeom>
          <a:noFill/>
        </p:spPr>
        <p:txBody>
          <a:bodyPr wrap="square" rtlCol="0">
            <a:spAutoFit/>
          </a:bodyPr>
          <a:lstStyle/>
          <a:p>
            <a:r>
              <a:rPr lang="en-GB" sz="3200" dirty="0">
                <a:solidFill>
                  <a:srgbClr val="002060"/>
                </a:solidFill>
                <a:latin typeface="Segoe Print" panose="02000600000000000000" pitchFamily="2" charset="0"/>
              </a:rPr>
              <a:t>Discuss: What does plural mean?</a:t>
            </a:r>
          </a:p>
        </p:txBody>
      </p:sp>
    </p:spTree>
    <p:extLst>
      <p:ext uri="{BB962C8B-B14F-4D97-AF65-F5344CB8AC3E}">
        <p14:creationId xmlns:p14="http://schemas.microsoft.com/office/powerpoint/2010/main" val="1989289919"/>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C1976F4C-A735-43FC-A8E1-10C5A3847D98}"/>
              </a:ext>
            </a:extLst>
          </p:cNvPr>
          <p:cNvSpPr>
            <a:spLocks noGrp="1"/>
          </p:cNvSpPr>
          <p:nvPr>
            <p:ph type="title"/>
          </p:nvPr>
        </p:nvSpPr>
        <p:spPr>
          <a:xfrm>
            <a:off x="508000" y="609601"/>
            <a:ext cx="8327888" cy="1060175"/>
          </a:xfrm>
        </p:spPr>
        <p:txBody>
          <a:bodyPr>
            <a:normAutofit fontScale="90000"/>
          </a:bodyPr>
          <a:lstStyle/>
          <a:p>
            <a:r>
              <a:rPr lang="en-GB" dirty="0">
                <a:solidFill>
                  <a:schemeClr val="tx1"/>
                </a:solidFill>
                <a:latin typeface="Segoe Print" panose="02000600000000000000" pitchFamily="2" charset="0"/>
              </a:rPr>
              <a:t>Examples of Exceptions</a:t>
            </a:r>
            <a:br>
              <a:rPr lang="en-GB" dirty="0">
                <a:solidFill>
                  <a:schemeClr val="tx1"/>
                </a:solidFill>
                <a:latin typeface="Segoe Print" panose="02000600000000000000" pitchFamily="2" charset="0"/>
              </a:rPr>
            </a:br>
            <a:r>
              <a:rPr lang="en-GB" sz="2400" dirty="0">
                <a:solidFill>
                  <a:srgbClr val="002060"/>
                </a:solidFill>
                <a:latin typeface="Segoe Print" panose="02000600000000000000" pitchFamily="2" charset="0"/>
                <a:ea typeface="+mn-ea"/>
                <a:cs typeface="+mn-cs"/>
              </a:rPr>
              <a:t>Look at these exceptions. Can you work out the plural of the last word in each list?</a:t>
            </a:r>
            <a:r>
              <a:rPr lang="en-GB" dirty="0">
                <a:solidFill>
                  <a:schemeClr val="tx1"/>
                </a:solidFill>
                <a:latin typeface="Segoe Print" panose="02000600000000000000" pitchFamily="2" charset="0"/>
              </a:rPr>
              <a:t/>
            </a:r>
            <a:br>
              <a:rPr lang="en-GB" dirty="0">
                <a:solidFill>
                  <a:schemeClr val="tx1"/>
                </a:solidFill>
                <a:latin typeface="Segoe Print" panose="02000600000000000000" pitchFamily="2" charset="0"/>
              </a:rPr>
            </a:br>
            <a:r>
              <a:rPr lang="en-GB" dirty="0">
                <a:solidFill>
                  <a:schemeClr val="tx1"/>
                </a:solidFill>
                <a:latin typeface="Segoe Print" panose="02000600000000000000" pitchFamily="2" charset="0"/>
              </a:rPr>
              <a:t> </a:t>
            </a:r>
          </a:p>
        </p:txBody>
      </p:sp>
      <p:sp>
        <p:nvSpPr>
          <p:cNvPr id="8" name="Content Placeholder 7">
            <a:extLst>
              <a:ext uri="{FF2B5EF4-FFF2-40B4-BE49-F238E27FC236}">
                <a16:creationId xmlns:a16="http://schemas.microsoft.com/office/drawing/2014/main" xmlns="" id="{3650CD48-39CA-4E30-B74C-9C56F4E285D9}"/>
              </a:ext>
            </a:extLst>
          </p:cNvPr>
          <p:cNvSpPr>
            <a:spLocks noGrp="1"/>
          </p:cNvSpPr>
          <p:nvPr>
            <p:ph idx="1"/>
          </p:nvPr>
        </p:nvSpPr>
        <p:spPr>
          <a:xfrm>
            <a:off x="408610" y="1669776"/>
            <a:ext cx="8227391" cy="4684643"/>
          </a:xfrm>
        </p:spPr>
        <p:txBody>
          <a:bodyPr>
            <a:normAutofit fontScale="92500"/>
          </a:bodyPr>
          <a:lstStyle/>
          <a:p>
            <a:pPr marL="0" indent="0">
              <a:buNone/>
            </a:pPr>
            <a:r>
              <a:rPr lang="en-GB" sz="2400" dirty="0">
                <a:solidFill>
                  <a:schemeClr val="tx1"/>
                </a:solidFill>
                <a:latin typeface="Segoe Print" panose="02000600000000000000" pitchFamily="2" charset="0"/>
              </a:rPr>
              <a:t>If a noun ends in a y and the letter preceding the y is a consonant we change the y to an </a:t>
            </a:r>
            <a:r>
              <a:rPr lang="en-GB" sz="2400" dirty="0" err="1">
                <a:solidFill>
                  <a:schemeClr val="tx1"/>
                </a:solidFill>
                <a:latin typeface="Segoe Print" panose="02000600000000000000" pitchFamily="2" charset="0"/>
              </a:rPr>
              <a:t>i</a:t>
            </a:r>
            <a:r>
              <a:rPr lang="en-GB" sz="2400" dirty="0">
                <a:solidFill>
                  <a:schemeClr val="tx1"/>
                </a:solidFill>
                <a:latin typeface="Segoe Print" panose="02000600000000000000" pitchFamily="2" charset="0"/>
              </a:rPr>
              <a:t> and add </a:t>
            </a:r>
            <a:r>
              <a:rPr lang="en-GB" sz="2400" dirty="0" err="1">
                <a:solidFill>
                  <a:schemeClr val="tx1"/>
                </a:solidFill>
                <a:latin typeface="Segoe Print" panose="02000600000000000000" pitchFamily="2" charset="0"/>
              </a:rPr>
              <a:t>es</a:t>
            </a:r>
            <a:r>
              <a:rPr lang="en-GB" sz="2400" dirty="0">
                <a:solidFill>
                  <a:schemeClr val="tx1"/>
                </a:solidFill>
                <a:latin typeface="Segoe Print" panose="02000600000000000000" pitchFamily="2" charset="0"/>
              </a:rPr>
              <a:t>. </a:t>
            </a:r>
          </a:p>
          <a:p>
            <a:r>
              <a:rPr lang="en-GB" sz="2400" dirty="0">
                <a:solidFill>
                  <a:srgbClr val="FF0000"/>
                </a:solidFill>
                <a:latin typeface="Segoe Print" panose="02000600000000000000" pitchFamily="2" charset="0"/>
              </a:rPr>
              <a:t>city – cities    puppy – puppies   baby-babies  </a:t>
            </a:r>
            <a:r>
              <a:rPr lang="en-GB" sz="2400" dirty="0">
                <a:solidFill>
                  <a:srgbClr val="002060"/>
                </a:solidFill>
                <a:latin typeface="Segoe Print" panose="02000600000000000000" pitchFamily="2" charset="0"/>
              </a:rPr>
              <a:t>lady- ?</a:t>
            </a:r>
          </a:p>
          <a:p>
            <a:pPr marL="0" indent="0">
              <a:buNone/>
            </a:pPr>
            <a:r>
              <a:rPr lang="en-GB" sz="2400" dirty="0">
                <a:solidFill>
                  <a:schemeClr val="tx1"/>
                </a:solidFill>
                <a:latin typeface="Segoe Print" panose="02000600000000000000" pitchFamily="2" charset="0"/>
              </a:rPr>
              <a:t>If the noun ends in a y and the letter preceding the y is a vowel we just add a s to make the word plural</a:t>
            </a:r>
          </a:p>
          <a:p>
            <a:r>
              <a:rPr lang="en-GB" sz="2400" dirty="0">
                <a:solidFill>
                  <a:srgbClr val="FF0000"/>
                </a:solidFill>
                <a:latin typeface="Segoe Print" panose="02000600000000000000" pitchFamily="2" charset="0"/>
              </a:rPr>
              <a:t>donkey – donkeys     day- days     toy-toys  </a:t>
            </a:r>
            <a:r>
              <a:rPr lang="en-GB" sz="2400" dirty="0">
                <a:solidFill>
                  <a:srgbClr val="002060"/>
                </a:solidFill>
                <a:latin typeface="Segoe Print" panose="02000600000000000000" pitchFamily="2" charset="0"/>
              </a:rPr>
              <a:t>key- ?</a:t>
            </a:r>
          </a:p>
          <a:p>
            <a:pPr marL="0" indent="0">
              <a:buNone/>
            </a:pPr>
            <a:r>
              <a:rPr lang="en-GB" sz="2400" dirty="0">
                <a:solidFill>
                  <a:schemeClr val="tx1"/>
                </a:solidFill>
                <a:latin typeface="Segoe Print" panose="02000600000000000000" pitchFamily="2" charset="0"/>
              </a:rPr>
              <a:t>If the noun ends in f this is often changed to </a:t>
            </a:r>
            <a:r>
              <a:rPr lang="en-GB" sz="2400" dirty="0" err="1">
                <a:solidFill>
                  <a:schemeClr val="tx1"/>
                </a:solidFill>
                <a:latin typeface="Segoe Print" panose="02000600000000000000" pitchFamily="2" charset="0"/>
              </a:rPr>
              <a:t>ve</a:t>
            </a:r>
            <a:r>
              <a:rPr lang="en-GB" sz="2400" dirty="0">
                <a:solidFill>
                  <a:schemeClr val="tx1"/>
                </a:solidFill>
                <a:latin typeface="Segoe Print" panose="02000600000000000000" pitchFamily="2" charset="0"/>
              </a:rPr>
              <a:t> before adding s</a:t>
            </a:r>
          </a:p>
          <a:p>
            <a:r>
              <a:rPr lang="en-GB" sz="2400" dirty="0">
                <a:solidFill>
                  <a:srgbClr val="FF0000"/>
                </a:solidFill>
                <a:latin typeface="Segoe Print" panose="02000600000000000000" pitchFamily="2" charset="0"/>
              </a:rPr>
              <a:t>wife – wives   wolf –wolves   </a:t>
            </a:r>
            <a:r>
              <a:rPr lang="en-GB" sz="2400" dirty="0">
                <a:solidFill>
                  <a:srgbClr val="002060"/>
                </a:solidFill>
                <a:latin typeface="Segoe Print" panose="02000600000000000000" pitchFamily="2" charset="0"/>
              </a:rPr>
              <a:t>leaf-?</a:t>
            </a:r>
          </a:p>
          <a:p>
            <a:pPr marL="0" indent="0">
              <a:buNone/>
            </a:pPr>
            <a:r>
              <a:rPr lang="en-GB" sz="2400" dirty="0">
                <a:solidFill>
                  <a:schemeClr val="tx1"/>
                </a:solidFill>
                <a:latin typeface="Segoe Print" panose="02000600000000000000" pitchFamily="2" charset="0"/>
              </a:rPr>
              <a:t>If nouns end with </a:t>
            </a:r>
            <a:r>
              <a:rPr lang="en-GB" sz="2400" dirty="0" err="1">
                <a:solidFill>
                  <a:schemeClr val="tx1"/>
                </a:solidFill>
                <a:latin typeface="Segoe Print" panose="02000600000000000000" pitchFamily="2" charset="0"/>
              </a:rPr>
              <a:t>ch</a:t>
            </a:r>
            <a:r>
              <a:rPr lang="en-GB" sz="2400" dirty="0">
                <a:solidFill>
                  <a:schemeClr val="tx1"/>
                </a:solidFill>
                <a:latin typeface="Segoe Print" panose="02000600000000000000" pitchFamily="2" charset="0"/>
              </a:rPr>
              <a:t>, </a:t>
            </a:r>
            <a:r>
              <a:rPr lang="en-GB" sz="2400" dirty="0" err="1">
                <a:solidFill>
                  <a:schemeClr val="tx1"/>
                </a:solidFill>
                <a:latin typeface="Segoe Print" panose="02000600000000000000" pitchFamily="2" charset="0"/>
              </a:rPr>
              <a:t>sh</a:t>
            </a:r>
            <a:r>
              <a:rPr lang="en-GB" sz="2400" dirty="0">
                <a:solidFill>
                  <a:schemeClr val="tx1"/>
                </a:solidFill>
                <a:latin typeface="Segoe Print" panose="02000600000000000000" pitchFamily="2" charset="0"/>
              </a:rPr>
              <a:t>, </a:t>
            </a:r>
            <a:r>
              <a:rPr lang="en-GB" sz="2400" dirty="0" err="1">
                <a:solidFill>
                  <a:schemeClr val="tx1"/>
                </a:solidFill>
                <a:latin typeface="Segoe Print" panose="02000600000000000000" pitchFamily="2" charset="0"/>
              </a:rPr>
              <a:t>ss</a:t>
            </a:r>
            <a:r>
              <a:rPr lang="en-GB" sz="2400" dirty="0">
                <a:solidFill>
                  <a:schemeClr val="tx1"/>
                </a:solidFill>
                <a:latin typeface="Segoe Print" panose="02000600000000000000" pitchFamily="2" charset="0"/>
              </a:rPr>
              <a:t> or x we add </a:t>
            </a:r>
            <a:r>
              <a:rPr lang="en-GB" sz="2400" dirty="0" err="1">
                <a:solidFill>
                  <a:schemeClr val="tx1"/>
                </a:solidFill>
                <a:latin typeface="Segoe Print" panose="02000600000000000000" pitchFamily="2" charset="0"/>
              </a:rPr>
              <a:t>es</a:t>
            </a:r>
            <a:r>
              <a:rPr lang="en-GB" sz="2400" dirty="0">
                <a:solidFill>
                  <a:schemeClr val="tx1"/>
                </a:solidFill>
                <a:latin typeface="Segoe Print" panose="02000600000000000000" pitchFamily="2" charset="0"/>
              </a:rPr>
              <a:t>.</a:t>
            </a:r>
          </a:p>
          <a:p>
            <a:r>
              <a:rPr lang="en-GB" sz="2400" dirty="0">
                <a:solidFill>
                  <a:srgbClr val="FF0000"/>
                </a:solidFill>
                <a:latin typeface="Segoe Print" panose="02000600000000000000" pitchFamily="2" charset="0"/>
              </a:rPr>
              <a:t>church- churches   dish-dishes    fox – foxes   </a:t>
            </a:r>
            <a:r>
              <a:rPr lang="en-GB" sz="2400" dirty="0">
                <a:solidFill>
                  <a:srgbClr val="002060"/>
                </a:solidFill>
                <a:latin typeface="Segoe Print" panose="02000600000000000000" pitchFamily="2" charset="0"/>
              </a:rPr>
              <a:t>brush - ?</a:t>
            </a:r>
          </a:p>
          <a:p>
            <a:endParaRPr lang="en-GB" dirty="0">
              <a:solidFill>
                <a:srgbClr val="FF0000"/>
              </a:solidFill>
              <a:latin typeface="Segoe Print" panose="02000600000000000000" pitchFamily="2" charset="0"/>
            </a:endParaRPr>
          </a:p>
          <a:p>
            <a:endParaRPr lang="en-GB" dirty="0">
              <a:solidFill>
                <a:srgbClr val="FF0000"/>
              </a:solidFill>
            </a:endParaRPr>
          </a:p>
          <a:p>
            <a:endParaRPr lang="en-GB" dirty="0"/>
          </a:p>
        </p:txBody>
      </p:sp>
    </p:spTree>
    <p:extLst>
      <p:ext uri="{BB962C8B-B14F-4D97-AF65-F5344CB8AC3E}">
        <p14:creationId xmlns:p14="http://schemas.microsoft.com/office/powerpoint/2010/main" val="18903828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9FDE35-ADDE-4A51-8A5D-3FD8725641DB}"/>
              </a:ext>
            </a:extLst>
          </p:cNvPr>
          <p:cNvSpPr>
            <a:spLocks noGrp="1"/>
          </p:cNvSpPr>
          <p:nvPr>
            <p:ph type="title"/>
          </p:nvPr>
        </p:nvSpPr>
        <p:spPr>
          <a:xfrm>
            <a:off x="508001" y="609601"/>
            <a:ext cx="6447501" cy="874643"/>
          </a:xfrm>
        </p:spPr>
        <p:txBody>
          <a:bodyPr>
            <a:normAutofit fontScale="90000"/>
          </a:bodyPr>
          <a:lstStyle/>
          <a:p>
            <a:r>
              <a:rPr lang="en-GB" dirty="0">
                <a:solidFill>
                  <a:schemeClr val="tx1"/>
                </a:solidFill>
                <a:latin typeface="Segoe Print" panose="02000600000000000000" pitchFamily="2" charset="0"/>
              </a:rPr>
              <a:t>Plurals which do not end in s</a:t>
            </a:r>
          </a:p>
        </p:txBody>
      </p:sp>
      <p:sp>
        <p:nvSpPr>
          <p:cNvPr id="3" name="Content Placeholder 2">
            <a:extLst>
              <a:ext uri="{FF2B5EF4-FFF2-40B4-BE49-F238E27FC236}">
                <a16:creationId xmlns:a16="http://schemas.microsoft.com/office/drawing/2014/main" xmlns="" id="{00CB10B3-9D16-4611-A39F-BC1465A01B97}"/>
              </a:ext>
            </a:extLst>
          </p:cNvPr>
          <p:cNvSpPr>
            <a:spLocks noGrp="1"/>
          </p:cNvSpPr>
          <p:nvPr>
            <p:ph idx="1"/>
          </p:nvPr>
        </p:nvSpPr>
        <p:spPr>
          <a:xfrm>
            <a:off x="508000" y="1484243"/>
            <a:ext cx="6727687" cy="4664766"/>
          </a:xfrm>
        </p:spPr>
        <p:txBody>
          <a:bodyPr>
            <a:normAutofit/>
          </a:bodyPr>
          <a:lstStyle/>
          <a:p>
            <a:pPr marL="0" indent="0">
              <a:buNone/>
            </a:pPr>
            <a:r>
              <a:rPr lang="en-GB" sz="2400" dirty="0">
                <a:solidFill>
                  <a:schemeClr val="tx1"/>
                </a:solidFill>
                <a:latin typeface="Segoe Print" panose="02000600000000000000" pitchFamily="2" charset="0"/>
              </a:rPr>
              <a:t>All of the examples of plurals we have looked at so far end in s. There are only a few plurals which do not end in s. These plurals are known as irregular plurals. Look at the examples below:</a:t>
            </a:r>
          </a:p>
          <a:p>
            <a:pPr marL="0" indent="0">
              <a:buNone/>
            </a:pPr>
            <a:r>
              <a:rPr lang="en-GB" sz="2400" dirty="0">
                <a:solidFill>
                  <a:srgbClr val="FF0000"/>
                </a:solidFill>
                <a:latin typeface="Segoe Print" panose="02000600000000000000" pitchFamily="2" charset="0"/>
              </a:rPr>
              <a:t>child – children</a:t>
            </a:r>
          </a:p>
          <a:p>
            <a:pPr marL="0" indent="0">
              <a:buNone/>
            </a:pPr>
            <a:r>
              <a:rPr lang="en-GB" sz="2400" dirty="0">
                <a:solidFill>
                  <a:srgbClr val="FF0000"/>
                </a:solidFill>
                <a:latin typeface="Segoe Print" panose="02000600000000000000" pitchFamily="2" charset="0"/>
              </a:rPr>
              <a:t>man-men</a:t>
            </a:r>
          </a:p>
          <a:p>
            <a:pPr marL="0" indent="0">
              <a:buNone/>
            </a:pPr>
            <a:r>
              <a:rPr lang="en-GB" sz="2400" dirty="0">
                <a:solidFill>
                  <a:srgbClr val="FF0000"/>
                </a:solidFill>
                <a:latin typeface="Segoe Print" panose="02000600000000000000" pitchFamily="2" charset="0"/>
              </a:rPr>
              <a:t>woman-women</a:t>
            </a:r>
          </a:p>
          <a:p>
            <a:pPr marL="0" indent="0">
              <a:buNone/>
            </a:pPr>
            <a:r>
              <a:rPr lang="en-GB" sz="2400" dirty="0">
                <a:solidFill>
                  <a:srgbClr val="FF0000"/>
                </a:solidFill>
                <a:latin typeface="Segoe Print" panose="02000600000000000000" pitchFamily="2" charset="0"/>
              </a:rPr>
              <a:t>mouse-mice</a:t>
            </a:r>
          </a:p>
          <a:p>
            <a:pPr marL="0" indent="0">
              <a:buNone/>
            </a:pPr>
            <a:r>
              <a:rPr lang="en-GB" sz="2400" dirty="0">
                <a:solidFill>
                  <a:srgbClr val="FF0000"/>
                </a:solidFill>
                <a:latin typeface="Segoe Print" panose="02000600000000000000" pitchFamily="2" charset="0"/>
              </a:rPr>
              <a:t>tooth –teeth</a:t>
            </a:r>
          </a:p>
          <a:p>
            <a:pPr marL="0" indent="0">
              <a:buNone/>
            </a:pPr>
            <a:r>
              <a:rPr lang="en-GB" sz="2400" dirty="0">
                <a:solidFill>
                  <a:srgbClr val="FF0000"/>
                </a:solidFill>
                <a:latin typeface="Segoe Print" panose="02000600000000000000" pitchFamily="2" charset="0"/>
              </a:rPr>
              <a:t>sheep – sheep</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324251349"/>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4BB9FE-ED35-4402-8CAD-749967F7C910}"/>
              </a:ext>
            </a:extLst>
          </p:cNvPr>
          <p:cNvSpPr>
            <a:spLocks noGrp="1"/>
          </p:cNvSpPr>
          <p:nvPr>
            <p:ph type="title"/>
          </p:nvPr>
        </p:nvSpPr>
        <p:spPr/>
        <p:txBody>
          <a:bodyPr/>
          <a:lstStyle/>
          <a:p>
            <a:r>
              <a:rPr lang="en-GB" dirty="0">
                <a:solidFill>
                  <a:schemeClr val="tx1"/>
                </a:solidFill>
              </a:rPr>
              <a:t>Have a go!</a:t>
            </a:r>
          </a:p>
        </p:txBody>
      </p:sp>
      <p:sp>
        <p:nvSpPr>
          <p:cNvPr id="3" name="Content Placeholder 2">
            <a:extLst>
              <a:ext uri="{FF2B5EF4-FFF2-40B4-BE49-F238E27FC236}">
                <a16:creationId xmlns:a16="http://schemas.microsoft.com/office/drawing/2014/main" xmlns="" id="{50BD8114-1329-447C-B7D3-C572D2D4FDD2}"/>
              </a:ext>
            </a:extLst>
          </p:cNvPr>
          <p:cNvSpPr>
            <a:spLocks noGrp="1"/>
          </p:cNvSpPr>
          <p:nvPr>
            <p:ph idx="1"/>
          </p:nvPr>
        </p:nvSpPr>
        <p:spPr>
          <a:xfrm>
            <a:off x="183480" y="509452"/>
            <a:ext cx="7343914" cy="4884184"/>
          </a:xfrm>
          <a:prstGeom prst="ellipse">
            <a:avLst/>
          </a:prstGeom>
          <a:solidFill>
            <a:schemeClr val="accent1"/>
          </a:solidFill>
        </p:spPr>
        <p:style>
          <a:lnRef idx="2">
            <a:schemeClr val="dk1"/>
          </a:lnRef>
          <a:fillRef idx="1">
            <a:schemeClr val="lt1"/>
          </a:fillRef>
          <a:effectRef idx="0">
            <a:schemeClr val="dk1"/>
          </a:effectRef>
          <a:fontRef idx="minor">
            <a:schemeClr val="dk1"/>
          </a:fontRef>
        </p:style>
        <p:txBody>
          <a:bodyPr>
            <a:normAutofit fontScale="92500" lnSpcReduction="10000"/>
          </a:bodyPr>
          <a:lstStyle/>
          <a:p>
            <a:pPr marL="0" indent="0" algn="ctr">
              <a:buNone/>
            </a:pPr>
            <a:r>
              <a:rPr lang="en-GB" sz="2800" dirty="0">
                <a:solidFill>
                  <a:srgbClr val="FF0000"/>
                </a:solidFill>
                <a:latin typeface="Segoe Print" panose="02000600000000000000" pitchFamily="2" charset="0"/>
              </a:rPr>
              <a:t>What are the plurals of these words</a:t>
            </a:r>
            <a:r>
              <a:rPr lang="en-GB" sz="2800" dirty="0" smtClean="0">
                <a:solidFill>
                  <a:srgbClr val="FF0000"/>
                </a:solidFill>
                <a:latin typeface="Segoe Print" panose="02000600000000000000" pitchFamily="2" charset="0"/>
              </a:rPr>
              <a:t>?</a:t>
            </a:r>
          </a:p>
          <a:p>
            <a:pPr marL="0" indent="0" algn="ctr">
              <a:buNone/>
            </a:pPr>
            <a:endParaRPr lang="en-GB" sz="2800" dirty="0">
              <a:solidFill>
                <a:schemeClr val="tx1"/>
              </a:solidFill>
              <a:latin typeface="Segoe Print" panose="02000600000000000000" pitchFamily="2" charset="0"/>
            </a:endParaRPr>
          </a:p>
          <a:p>
            <a:pPr marL="0" indent="0" algn="ctr">
              <a:buNone/>
            </a:pPr>
            <a:r>
              <a:rPr lang="en-GB" sz="2800" dirty="0">
                <a:solidFill>
                  <a:schemeClr val="tx1"/>
                </a:solidFill>
                <a:latin typeface="Segoe Print" panose="02000600000000000000" pitchFamily="2" charset="0"/>
              </a:rPr>
              <a:t>child   church  </a:t>
            </a:r>
            <a:r>
              <a:rPr lang="en-GB" sz="2800" dirty="0" smtClean="0">
                <a:solidFill>
                  <a:schemeClr val="tx1"/>
                </a:solidFill>
                <a:latin typeface="Segoe Print" panose="02000600000000000000" pitchFamily="2" charset="0"/>
              </a:rPr>
              <a:t>monkey</a:t>
            </a:r>
          </a:p>
          <a:p>
            <a:pPr marL="0" indent="0" algn="ctr">
              <a:buNone/>
            </a:pPr>
            <a:endParaRPr lang="en-GB" sz="2800" dirty="0" smtClean="0">
              <a:solidFill>
                <a:schemeClr val="tx1"/>
              </a:solidFill>
              <a:latin typeface="Segoe Print" panose="02000600000000000000" pitchFamily="2" charset="0"/>
            </a:endParaRPr>
          </a:p>
          <a:p>
            <a:pPr marL="0" indent="0" algn="ctr">
              <a:buNone/>
            </a:pPr>
            <a:r>
              <a:rPr lang="en-GB" sz="2800" dirty="0" smtClean="0">
                <a:solidFill>
                  <a:schemeClr val="tx1"/>
                </a:solidFill>
                <a:latin typeface="Segoe Print" panose="02000600000000000000" pitchFamily="2" charset="0"/>
              </a:rPr>
              <a:t>   day   baby   box   wolf</a:t>
            </a:r>
          </a:p>
          <a:p>
            <a:pPr marL="0" indent="0" algn="ctr">
              <a:buNone/>
            </a:pPr>
            <a:endParaRPr lang="en-GB" dirty="0">
              <a:solidFill>
                <a:schemeClr val="tx1"/>
              </a:solidFill>
              <a:latin typeface="Segoe Print" panose="02000600000000000000" pitchFamily="2" charset="0"/>
            </a:endParaRPr>
          </a:p>
          <a:p>
            <a:pPr marL="0" indent="0" algn="ctr">
              <a:buNone/>
            </a:pPr>
            <a:r>
              <a:rPr lang="en-GB" sz="2800" dirty="0" smtClean="0">
                <a:solidFill>
                  <a:schemeClr val="tx1"/>
                </a:solidFill>
                <a:latin typeface="Segoe Print" panose="02000600000000000000" pitchFamily="2" charset="0"/>
              </a:rPr>
              <a:t>  sheep  </a:t>
            </a:r>
            <a:r>
              <a:rPr lang="en-GB" sz="2800" dirty="0">
                <a:solidFill>
                  <a:schemeClr val="tx1"/>
                </a:solidFill>
                <a:latin typeface="Segoe Print" panose="02000600000000000000" pitchFamily="2" charset="0"/>
              </a:rPr>
              <a:t>puppy person </a:t>
            </a:r>
            <a:endParaRPr lang="en-GB" dirty="0">
              <a:solidFill>
                <a:schemeClr val="tx1"/>
              </a:solidFill>
              <a:latin typeface="Segoe Print" panose="02000600000000000000" pitchFamily="2" charset="0"/>
            </a:endParaRPr>
          </a:p>
          <a:p>
            <a:pPr marL="0" indent="0">
              <a:buNone/>
            </a:pPr>
            <a:endParaRPr lang="en-GB" dirty="0">
              <a:solidFill>
                <a:schemeClr val="tx1"/>
              </a:solidFill>
            </a:endParaRPr>
          </a:p>
        </p:txBody>
      </p:sp>
      <p:sp>
        <p:nvSpPr>
          <p:cNvPr id="4" name="TextBox 3">
            <a:extLst>
              <a:ext uri="{FF2B5EF4-FFF2-40B4-BE49-F238E27FC236}">
                <a16:creationId xmlns:a16="http://schemas.microsoft.com/office/drawing/2014/main" xmlns="" id="{78BBDB99-732F-4103-BF86-36B4C1A04D03}"/>
              </a:ext>
            </a:extLst>
          </p:cNvPr>
          <p:cNvSpPr txBox="1"/>
          <p:nvPr/>
        </p:nvSpPr>
        <p:spPr>
          <a:xfrm>
            <a:off x="735496" y="5393636"/>
            <a:ext cx="7887804" cy="830997"/>
          </a:xfrm>
          <a:prstGeom prst="rect">
            <a:avLst/>
          </a:prstGeom>
          <a:noFill/>
        </p:spPr>
        <p:txBody>
          <a:bodyPr wrap="square" rtlCol="0">
            <a:spAutoFit/>
          </a:bodyPr>
          <a:lstStyle/>
          <a:p>
            <a:r>
              <a:rPr lang="en-GB" sz="2400" dirty="0">
                <a:solidFill>
                  <a:srgbClr val="002060"/>
                </a:solidFill>
                <a:latin typeface="Segoe Print" panose="02000600000000000000" pitchFamily="2" charset="0"/>
              </a:rPr>
              <a:t>Discuss: Tasha says to make a noun plural you just add s. Is she correct?</a:t>
            </a:r>
          </a:p>
        </p:txBody>
      </p:sp>
    </p:spTree>
    <p:extLst>
      <p:ext uri="{BB962C8B-B14F-4D97-AF65-F5344CB8AC3E}">
        <p14:creationId xmlns:p14="http://schemas.microsoft.com/office/powerpoint/2010/main" val="1575292703"/>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6C72B0-6358-4219-9569-FF341649EE6F}"/>
              </a:ext>
            </a:extLst>
          </p:cNvPr>
          <p:cNvSpPr>
            <a:spLocks noGrp="1"/>
          </p:cNvSpPr>
          <p:nvPr>
            <p:ph type="title"/>
          </p:nvPr>
        </p:nvSpPr>
        <p:spPr>
          <a:xfrm>
            <a:off x="325483" y="375286"/>
            <a:ext cx="8128000" cy="1325563"/>
          </a:xfrm>
        </p:spPr>
        <p:txBody>
          <a:bodyPr/>
          <a:lstStyle/>
          <a:p>
            <a:r>
              <a:rPr lang="en-GB" dirty="0">
                <a:solidFill>
                  <a:schemeClr val="tx1"/>
                </a:solidFill>
                <a:latin typeface="Segoe Print" panose="02000600000000000000" pitchFamily="2" charset="0"/>
              </a:rPr>
              <a:t>Were you right?</a:t>
            </a:r>
          </a:p>
        </p:txBody>
      </p:sp>
      <p:sp>
        <p:nvSpPr>
          <p:cNvPr id="3" name="Content Placeholder 2">
            <a:extLst>
              <a:ext uri="{FF2B5EF4-FFF2-40B4-BE49-F238E27FC236}">
                <a16:creationId xmlns:a16="http://schemas.microsoft.com/office/drawing/2014/main" xmlns="" id="{4ACB51AA-80AE-46A9-BDB1-9E2A5B933A57}"/>
              </a:ext>
            </a:extLst>
          </p:cNvPr>
          <p:cNvSpPr>
            <a:spLocks noGrp="1"/>
          </p:cNvSpPr>
          <p:nvPr>
            <p:ph sz="half" idx="1"/>
          </p:nvPr>
        </p:nvSpPr>
        <p:spPr>
          <a:xfrm>
            <a:off x="679450" y="1894113"/>
            <a:ext cx="3138026" cy="1070587"/>
          </a:xfrm>
        </p:spPr>
        <p:txBody>
          <a:bodyPr/>
          <a:lstStyle/>
          <a:p>
            <a:pPr marL="0" indent="0">
              <a:buNone/>
            </a:pPr>
            <a:r>
              <a:rPr lang="en-GB" sz="2400" dirty="0">
                <a:solidFill>
                  <a:schemeClr val="tx1"/>
                </a:solidFill>
                <a:latin typeface="Segoe Print" panose="02000600000000000000" pitchFamily="2" charset="0"/>
              </a:rPr>
              <a:t>child – children</a:t>
            </a:r>
          </a:p>
          <a:p>
            <a:pPr marL="0" indent="0">
              <a:buNone/>
            </a:pPr>
            <a:r>
              <a:rPr lang="en-GB" sz="2400" dirty="0">
                <a:solidFill>
                  <a:schemeClr val="tx1"/>
                </a:solidFill>
                <a:latin typeface="Segoe Print" panose="02000600000000000000" pitchFamily="2" charset="0"/>
              </a:rPr>
              <a:t>church –churches</a:t>
            </a:r>
          </a:p>
          <a:p>
            <a:pPr marL="0" indent="0">
              <a:buNone/>
            </a:pPr>
            <a:r>
              <a:rPr lang="en-GB" sz="2400" dirty="0">
                <a:solidFill>
                  <a:schemeClr val="tx1"/>
                </a:solidFill>
                <a:latin typeface="Segoe Print" panose="02000600000000000000" pitchFamily="2" charset="0"/>
              </a:rPr>
              <a:t>monkey –monkeys</a:t>
            </a:r>
          </a:p>
          <a:p>
            <a:pPr marL="0" indent="0">
              <a:buNone/>
            </a:pPr>
            <a:r>
              <a:rPr lang="en-GB" sz="2400" dirty="0">
                <a:solidFill>
                  <a:schemeClr val="tx1"/>
                </a:solidFill>
                <a:latin typeface="Segoe Print" panose="02000600000000000000" pitchFamily="2" charset="0"/>
              </a:rPr>
              <a:t>day –days</a:t>
            </a:r>
          </a:p>
          <a:p>
            <a:pPr marL="0" indent="0">
              <a:buNone/>
            </a:pPr>
            <a:r>
              <a:rPr lang="en-GB" sz="2400" dirty="0">
                <a:solidFill>
                  <a:schemeClr val="tx1"/>
                </a:solidFill>
                <a:latin typeface="Segoe Print" panose="02000600000000000000" pitchFamily="2" charset="0"/>
              </a:rPr>
              <a:t>baby -babies</a:t>
            </a:r>
          </a:p>
          <a:p>
            <a:pPr marL="0" indent="0">
              <a:buNone/>
            </a:pPr>
            <a:endParaRPr lang="en-GB" dirty="0"/>
          </a:p>
        </p:txBody>
      </p:sp>
      <p:sp>
        <p:nvSpPr>
          <p:cNvPr id="4" name="Content Placeholder 3">
            <a:extLst>
              <a:ext uri="{FF2B5EF4-FFF2-40B4-BE49-F238E27FC236}">
                <a16:creationId xmlns:a16="http://schemas.microsoft.com/office/drawing/2014/main" xmlns="" id="{EDE25805-9574-4621-8D83-E1121C9D6345}"/>
              </a:ext>
            </a:extLst>
          </p:cNvPr>
          <p:cNvSpPr>
            <a:spLocks noGrp="1"/>
          </p:cNvSpPr>
          <p:nvPr>
            <p:ph sz="half" idx="2"/>
          </p:nvPr>
        </p:nvSpPr>
        <p:spPr>
          <a:xfrm>
            <a:off x="4183236" y="1975573"/>
            <a:ext cx="3138026" cy="1070182"/>
          </a:xfrm>
        </p:spPr>
        <p:txBody>
          <a:bodyPr/>
          <a:lstStyle/>
          <a:p>
            <a:pPr marL="0" indent="0">
              <a:buNone/>
            </a:pPr>
            <a:r>
              <a:rPr lang="en-GB" sz="2400" dirty="0">
                <a:solidFill>
                  <a:schemeClr val="tx1"/>
                </a:solidFill>
                <a:latin typeface="Segoe Print" panose="02000600000000000000" pitchFamily="2" charset="0"/>
              </a:rPr>
              <a:t>box –boxes</a:t>
            </a:r>
          </a:p>
          <a:p>
            <a:pPr marL="0" indent="0">
              <a:buNone/>
            </a:pPr>
            <a:r>
              <a:rPr lang="en-GB" sz="2400" dirty="0">
                <a:solidFill>
                  <a:schemeClr val="tx1"/>
                </a:solidFill>
                <a:latin typeface="Segoe Print" panose="02000600000000000000" pitchFamily="2" charset="0"/>
              </a:rPr>
              <a:t>wolf- wolves</a:t>
            </a:r>
          </a:p>
          <a:p>
            <a:pPr marL="0" indent="0">
              <a:buNone/>
            </a:pPr>
            <a:r>
              <a:rPr lang="en-GB" sz="2400" dirty="0">
                <a:solidFill>
                  <a:schemeClr val="tx1"/>
                </a:solidFill>
                <a:latin typeface="Segoe Print" panose="02000600000000000000" pitchFamily="2" charset="0"/>
              </a:rPr>
              <a:t>sheep –sheep</a:t>
            </a:r>
          </a:p>
          <a:p>
            <a:pPr marL="0" indent="0">
              <a:buNone/>
            </a:pPr>
            <a:r>
              <a:rPr lang="en-GB" sz="2400" dirty="0">
                <a:solidFill>
                  <a:schemeClr val="tx1"/>
                </a:solidFill>
                <a:latin typeface="Segoe Print" panose="02000600000000000000" pitchFamily="2" charset="0"/>
              </a:rPr>
              <a:t>puppy – puppies</a:t>
            </a:r>
          </a:p>
          <a:p>
            <a:pPr marL="0" indent="0">
              <a:buNone/>
            </a:pPr>
            <a:r>
              <a:rPr lang="en-GB" sz="2400" dirty="0">
                <a:solidFill>
                  <a:schemeClr val="tx1"/>
                </a:solidFill>
                <a:latin typeface="Segoe Print" panose="02000600000000000000" pitchFamily="2" charset="0"/>
              </a:rPr>
              <a:t>person-people</a:t>
            </a:r>
          </a:p>
          <a:p>
            <a:pPr marL="0" indent="0">
              <a:buNone/>
            </a:pPr>
            <a:endParaRPr lang="en-GB" dirty="0"/>
          </a:p>
        </p:txBody>
      </p:sp>
      <p:sp>
        <p:nvSpPr>
          <p:cNvPr id="5" name="TextBox 4">
            <a:extLst>
              <a:ext uri="{FF2B5EF4-FFF2-40B4-BE49-F238E27FC236}">
                <a16:creationId xmlns:a16="http://schemas.microsoft.com/office/drawing/2014/main" xmlns="" id="{E30C12EB-5D43-4906-9349-A888D27E0746}"/>
              </a:ext>
            </a:extLst>
          </p:cNvPr>
          <p:cNvSpPr txBox="1"/>
          <p:nvPr/>
        </p:nvSpPr>
        <p:spPr>
          <a:xfrm>
            <a:off x="417443" y="5141844"/>
            <a:ext cx="8217106" cy="830997"/>
          </a:xfrm>
          <a:prstGeom prst="rect">
            <a:avLst/>
          </a:prstGeom>
          <a:noFill/>
        </p:spPr>
        <p:txBody>
          <a:bodyPr wrap="square" rtlCol="0">
            <a:spAutoFit/>
          </a:bodyPr>
          <a:lstStyle/>
          <a:p>
            <a:r>
              <a:rPr lang="en-GB" sz="2400" dirty="0">
                <a:solidFill>
                  <a:srgbClr val="002060"/>
                </a:solidFill>
                <a:latin typeface="Segoe Print" panose="02000600000000000000" pitchFamily="2" charset="0"/>
              </a:rPr>
              <a:t>Tasha is wrong. You usually just add s but not always as the examples above show.</a:t>
            </a:r>
          </a:p>
        </p:txBody>
      </p:sp>
    </p:spTree>
    <p:extLst>
      <p:ext uri="{BB962C8B-B14F-4D97-AF65-F5344CB8AC3E}">
        <p14:creationId xmlns:p14="http://schemas.microsoft.com/office/powerpoint/2010/main" val="3160178721"/>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1"/>
            <a:ext cx="7421153" cy="749323"/>
          </a:xfrm>
        </p:spPr>
        <p:txBody>
          <a:bodyPr>
            <a:normAutofit/>
          </a:bodyPr>
          <a:lstStyle/>
          <a:p>
            <a:r>
              <a:rPr lang="en-GB" dirty="0">
                <a:solidFill>
                  <a:schemeClr val="tx1"/>
                </a:solidFill>
                <a:latin typeface="Segoe Print" panose="02000600000000000000" pitchFamily="2" charset="0"/>
              </a:rPr>
              <a:t>What is meant by possessive s?</a:t>
            </a:r>
          </a:p>
        </p:txBody>
      </p:sp>
      <p:sp>
        <p:nvSpPr>
          <p:cNvPr id="3" name="Content Placeholder 2"/>
          <p:cNvSpPr>
            <a:spLocks noGrp="1"/>
          </p:cNvSpPr>
          <p:nvPr>
            <p:ph idx="1"/>
          </p:nvPr>
        </p:nvSpPr>
        <p:spPr>
          <a:xfrm>
            <a:off x="508001" y="1497495"/>
            <a:ext cx="7786913" cy="4750905"/>
          </a:xfrm>
        </p:spPr>
        <p:txBody>
          <a:bodyPr>
            <a:normAutofit/>
          </a:bodyPr>
          <a:lstStyle/>
          <a:p>
            <a:pPr marL="0" indent="0">
              <a:buNone/>
            </a:pPr>
            <a:r>
              <a:rPr lang="en-GB" sz="2800" dirty="0">
                <a:solidFill>
                  <a:schemeClr val="tx1"/>
                </a:solidFill>
                <a:latin typeface="Segoe Print" panose="02000600000000000000" pitchFamily="2" charset="0"/>
              </a:rPr>
              <a:t>Possession means that something belongs to someone or something. Usually we show this by adding a possessive apostrophe and s.</a:t>
            </a:r>
          </a:p>
          <a:p>
            <a:pPr marL="0" indent="0">
              <a:buNone/>
            </a:pPr>
            <a:endParaRPr lang="en-GB" sz="2800" dirty="0">
              <a:solidFill>
                <a:srgbClr val="FF0000"/>
              </a:solidFill>
            </a:endParaRPr>
          </a:p>
          <a:p>
            <a:pPr marL="0" indent="0">
              <a:buNone/>
            </a:pPr>
            <a:r>
              <a:rPr lang="en-GB" sz="2800" dirty="0">
                <a:solidFill>
                  <a:srgbClr val="FF0000"/>
                </a:solidFill>
                <a:latin typeface="Segoe Print" panose="02000600000000000000" pitchFamily="2" charset="0"/>
              </a:rPr>
              <a:t>Emma’s bag</a:t>
            </a:r>
          </a:p>
          <a:p>
            <a:pPr marL="0" indent="0">
              <a:buNone/>
            </a:pPr>
            <a:r>
              <a:rPr lang="en-GB" sz="2800" dirty="0">
                <a:solidFill>
                  <a:srgbClr val="FF0000"/>
                </a:solidFill>
                <a:latin typeface="Segoe Print" panose="02000600000000000000" pitchFamily="2" charset="0"/>
              </a:rPr>
              <a:t>Andrew’s house</a:t>
            </a:r>
          </a:p>
          <a:p>
            <a:pPr marL="0" indent="0">
              <a:buNone/>
            </a:pPr>
            <a:r>
              <a:rPr lang="en-GB" sz="2800" dirty="0">
                <a:solidFill>
                  <a:srgbClr val="FF0000"/>
                </a:solidFill>
                <a:latin typeface="Segoe Print" panose="02000600000000000000" pitchFamily="2" charset="0"/>
              </a:rPr>
              <a:t>The girl’s book</a:t>
            </a:r>
          </a:p>
          <a:p>
            <a:pPr marL="0" indent="0">
              <a:buNone/>
            </a:pPr>
            <a:r>
              <a:rPr lang="en-GB" sz="2800" dirty="0">
                <a:solidFill>
                  <a:srgbClr val="FF0000"/>
                </a:solidFill>
                <a:latin typeface="Segoe Print" panose="02000600000000000000" pitchFamily="2" charset="0"/>
              </a:rPr>
              <a:t>The cat’s tail</a:t>
            </a:r>
            <a:endParaRPr lang="en-GB" sz="2800" dirty="0">
              <a:solidFill>
                <a:schemeClr val="tx1"/>
              </a:solidFill>
              <a:latin typeface="Segoe Print" panose="02000600000000000000" pitchFamily="2" charset="0"/>
            </a:endParaRPr>
          </a:p>
          <a:p>
            <a:pPr marL="0" indent="0">
              <a:buNone/>
            </a:pPr>
            <a:endParaRPr lang="en-GB" sz="2400" dirty="0">
              <a:solidFill>
                <a:srgbClr val="FF0000"/>
              </a:solidFill>
            </a:endParaRPr>
          </a:p>
          <a:p>
            <a:pPr marL="0" indent="0">
              <a:buNone/>
            </a:pPr>
            <a:endParaRPr lang="en-GB" sz="2400" dirty="0"/>
          </a:p>
          <a:p>
            <a:pPr marL="0" indent="0">
              <a:buNone/>
            </a:pPr>
            <a:endParaRPr lang="en-GB" sz="2400" dirty="0"/>
          </a:p>
          <a:p>
            <a:pPr marL="0" indent="0">
              <a:buNone/>
            </a:pPr>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317530903"/>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1033670"/>
          </a:xfrm>
        </p:spPr>
        <p:txBody>
          <a:bodyPr/>
          <a:lstStyle/>
          <a:p>
            <a:r>
              <a:rPr lang="en-GB" dirty="0">
                <a:solidFill>
                  <a:schemeClr val="tx1"/>
                </a:solidFill>
                <a:latin typeface="Segoe Print" panose="02000600000000000000" pitchFamily="2" charset="0"/>
              </a:rPr>
              <a:t>Have a go! </a:t>
            </a:r>
          </a:p>
        </p:txBody>
      </p:sp>
      <p:sp>
        <p:nvSpPr>
          <p:cNvPr id="3" name="Content Placeholder 2"/>
          <p:cNvSpPr>
            <a:spLocks noGrp="1"/>
          </p:cNvSpPr>
          <p:nvPr>
            <p:ph idx="1"/>
          </p:nvPr>
        </p:nvSpPr>
        <p:spPr>
          <a:xfrm>
            <a:off x="508001" y="1431235"/>
            <a:ext cx="8127999" cy="4610127"/>
          </a:xfrm>
        </p:spPr>
        <p:txBody>
          <a:bodyPr>
            <a:normAutofit/>
          </a:bodyPr>
          <a:lstStyle/>
          <a:p>
            <a:pPr marL="0" indent="0">
              <a:buNone/>
            </a:pPr>
            <a:r>
              <a:rPr lang="en-GB" sz="2800" dirty="0">
                <a:solidFill>
                  <a:schemeClr val="tx1"/>
                </a:solidFill>
                <a:latin typeface="Segoe Print" panose="02000600000000000000" pitchFamily="2" charset="0"/>
              </a:rPr>
              <a:t>Where should the apostrophe be placed in these sentences?</a:t>
            </a:r>
          </a:p>
          <a:p>
            <a:pPr marL="0" indent="0">
              <a:buNone/>
            </a:pPr>
            <a:endParaRPr lang="en-GB" sz="2800" dirty="0">
              <a:solidFill>
                <a:schemeClr val="tx1"/>
              </a:solidFill>
              <a:latin typeface="Segoe Print" panose="02000600000000000000" pitchFamily="2" charset="0"/>
            </a:endParaRPr>
          </a:p>
          <a:p>
            <a:pPr marL="0" indent="0">
              <a:buNone/>
            </a:pPr>
            <a:r>
              <a:rPr lang="en-GB" sz="2800" dirty="0">
                <a:solidFill>
                  <a:srgbClr val="002060"/>
                </a:solidFill>
                <a:latin typeface="Segoe Print" panose="02000600000000000000" pitchFamily="2" charset="0"/>
              </a:rPr>
              <a:t>1. </a:t>
            </a:r>
            <a:r>
              <a:rPr lang="en-GB" sz="2800" dirty="0" smtClean="0">
                <a:solidFill>
                  <a:srgbClr val="002060"/>
                </a:solidFill>
                <a:latin typeface="Segoe Print" panose="02000600000000000000" pitchFamily="2" charset="0"/>
              </a:rPr>
              <a:t>Janes coat </a:t>
            </a:r>
            <a:r>
              <a:rPr lang="en-GB" sz="2800" dirty="0">
                <a:solidFill>
                  <a:srgbClr val="002060"/>
                </a:solidFill>
                <a:latin typeface="Segoe Print" panose="02000600000000000000" pitchFamily="2" charset="0"/>
              </a:rPr>
              <a:t>was left in the playground.</a:t>
            </a:r>
          </a:p>
          <a:p>
            <a:pPr marL="0" indent="0">
              <a:buNone/>
            </a:pPr>
            <a:r>
              <a:rPr lang="en-GB" sz="2800" dirty="0">
                <a:solidFill>
                  <a:srgbClr val="002060"/>
                </a:solidFill>
                <a:latin typeface="Segoe Print" panose="02000600000000000000" pitchFamily="2" charset="0"/>
              </a:rPr>
              <a:t>2. </a:t>
            </a:r>
            <a:r>
              <a:rPr lang="en-GB" sz="2800" dirty="0" err="1" smtClean="0">
                <a:solidFill>
                  <a:srgbClr val="002060"/>
                </a:solidFill>
                <a:latin typeface="Segoe Print" panose="02000600000000000000" pitchFamily="2" charset="0"/>
              </a:rPr>
              <a:t>Asifs</a:t>
            </a:r>
            <a:r>
              <a:rPr lang="en-GB" sz="2800" dirty="0" smtClean="0">
                <a:solidFill>
                  <a:srgbClr val="002060"/>
                </a:solidFill>
                <a:latin typeface="Segoe Print" panose="02000600000000000000" pitchFamily="2" charset="0"/>
              </a:rPr>
              <a:t> bedroom </a:t>
            </a:r>
            <a:r>
              <a:rPr lang="en-GB" sz="2800" dirty="0">
                <a:solidFill>
                  <a:srgbClr val="002060"/>
                </a:solidFill>
                <a:latin typeface="Segoe Print" panose="02000600000000000000" pitchFamily="2" charset="0"/>
              </a:rPr>
              <a:t>needed tidying.</a:t>
            </a:r>
          </a:p>
          <a:p>
            <a:pPr marL="0" indent="0">
              <a:buNone/>
            </a:pPr>
            <a:r>
              <a:rPr lang="en-GB" sz="2800" dirty="0">
                <a:solidFill>
                  <a:srgbClr val="002060"/>
                </a:solidFill>
                <a:latin typeface="Segoe Print" panose="02000600000000000000" pitchFamily="2" charset="0"/>
              </a:rPr>
              <a:t>3. The </a:t>
            </a:r>
            <a:r>
              <a:rPr lang="en-GB" sz="2800" dirty="0" smtClean="0">
                <a:solidFill>
                  <a:srgbClr val="002060"/>
                </a:solidFill>
                <a:latin typeface="Segoe Print" panose="02000600000000000000" pitchFamily="2" charset="0"/>
              </a:rPr>
              <a:t>mans trousers </a:t>
            </a:r>
            <a:r>
              <a:rPr lang="en-GB" sz="2800" dirty="0">
                <a:solidFill>
                  <a:srgbClr val="002060"/>
                </a:solidFill>
                <a:latin typeface="Segoe Print" panose="02000600000000000000" pitchFamily="2" charset="0"/>
              </a:rPr>
              <a:t>were ripped.</a:t>
            </a:r>
          </a:p>
          <a:p>
            <a:pPr marL="0" indent="0">
              <a:buNone/>
            </a:pPr>
            <a:r>
              <a:rPr lang="en-GB" sz="2800" dirty="0">
                <a:solidFill>
                  <a:srgbClr val="002060"/>
                </a:solidFill>
                <a:latin typeface="Segoe Print" panose="02000600000000000000" pitchFamily="2" charset="0"/>
              </a:rPr>
              <a:t>4. The </a:t>
            </a:r>
            <a:r>
              <a:rPr lang="en-GB" sz="2800" dirty="0" smtClean="0">
                <a:solidFill>
                  <a:srgbClr val="002060"/>
                </a:solidFill>
                <a:latin typeface="Segoe Print" panose="02000600000000000000" pitchFamily="2" charset="0"/>
              </a:rPr>
              <a:t>vampires  teeth </a:t>
            </a:r>
            <a:r>
              <a:rPr lang="en-GB" sz="2800" dirty="0">
                <a:solidFill>
                  <a:srgbClr val="002060"/>
                </a:solidFill>
                <a:latin typeface="Segoe Print" panose="02000600000000000000" pitchFamily="2" charset="0"/>
              </a:rPr>
              <a:t>were sharp.</a:t>
            </a:r>
          </a:p>
          <a:p>
            <a:pPr marL="0" indent="0">
              <a:buNone/>
            </a:pPr>
            <a:r>
              <a:rPr lang="en-GB" sz="2800" dirty="0">
                <a:solidFill>
                  <a:srgbClr val="002060"/>
                </a:solidFill>
                <a:latin typeface="Segoe Print" panose="02000600000000000000" pitchFamily="2" charset="0"/>
              </a:rPr>
              <a:t>5.  </a:t>
            </a:r>
            <a:r>
              <a:rPr lang="en-GB" sz="2800" dirty="0" err="1" smtClean="0">
                <a:solidFill>
                  <a:srgbClr val="002060"/>
                </a:solidFill>
                <a:latin typeface="Segoe Print" panose="02000600000000000000" pitchFamily="2" charset="0"/>
              </a:rPr>
              <a:t>Antoines</a:t>
            </a:r>
            <a:r>
              <a:rPr lang="en-GB" sz="2800" dirty="0" smtClean="0">
                <a:solidFill>
                  <a:srgbClr val="002060"/>
                </a:solidFill>
                <a:latin typeface="Segoe Print" panose="02000600000000000000" pitchFamily="2" charset="0"/>
              </a:rPr>
              <a:t>  handwriting </a:t>
            </a:r>
            <a:r>
              <a:rPr lang="en-GB" sz="2800" dirty="0">
                <a:solidFill>
                  <a:srgbClr val="002060"/>
                </a:solidFill>
                <a:latin typeface="Segoe Print" panose="02000600000000000000" pitchFamily="2" charset="0"/>
              </a:rPr>
              <a:t>is very neat.</a:t>
            </a:r>
          </a:p>
          <a:p>
            <a:pPr marL="0" indent="0">
              <a:buNone/>
            </a:pPr>
            <a:endParaRPr lang="en-GB" sz="3500" dirty="0">
              <a:solidFill>
                <a:srgbClr val="FF0000"/>
              </a:solidFill>
            </a:endParaRPr>
          </a:p>
          <a:p>
            <a:endParaRPr lang="en-GB" sz="2400" dirty="0"/>
          </a:p>
          <a:p>
            <a:endParaRPr lang="en-GB" dirty="0"/>
          </a:p>
          <a:p>
            <a:endParaRPr lang="en-GB" dirty="0"/>
          </a:p>
          <a:p>
            <a:endParaRPr lang="en-GB" dirty="0"/>
          </a:p>
        </p:txBody>
      </p:sp>
    </p:spTree>
    <p:extLst>
      <p:ext uri="{BB962C8B-B14F-4D97-AF65-F5344CB8AC3E}">
        <p14:creationId xmlns:p14="http://schemas.microsoft.com/office/powerpoint/2010/main" val="3874563067"/>
      </p:ext>
    </p:extLst>
  </p:cSld>
  <p:clrMapOvr>
    <a:masterClrMapping/>
  </p:clrMapOvr>
  <p:transition spd="slow">
    <p:push dir="u"/>
  </p:transition>
</p:sld>
</file>

<file path=ppt/theme/theme1.xml><?xml version="1.0" encoding="utf-8"?>
<a:theme xmlns:a="http://schemas.openxmlformats.org/drawingml/2006/main" name="Title slid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1" id="{A91D87DC-CC0A-A447-94FA-001A51193FBB}" vid="{CC5ADD21-0F54-224E-99B0-3A90D3AF798C}"/>
    </a:ext>
  </a:extLst>
</a:theme>
</file>

<file path=ppt/theme/theme2.xml><?xml version="1.0" encoding="utf-8"?>
<a:theme xmlns:a="http://schemas.openxmlformats.org/drawingml/2006/main" name="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Xavier presentation</Template>
  <TotalTime>865</TotalTime>
  <Words>1004</Words>
  <Application>Microsoft Office PowerPoint</Application>
  <PresentationFormat>On-screen Show (4:3)</PresentationFormat>
  <Paragraphs>158</Paragraphs>
  <Slides>16</Slides>
  <Notes>1</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Title slide</vt:lpstr>
      <vt:lpstr>Slides</vt:lpstr>
      <vt:lpstr>Year 4 SPAG</vt:lpstr>
      <vt:lpstr>What is meant by plural? Singular means there is just one. Plural means there is more than one. To make many nouns plural, you simply add an s.   </vt:lpstr>
      <vt:lpstr>Have a go!</vt:lpstr>
      <vt:lpstr>Examples of Exceptions Look at these exceptions. Can you work out the plural of the last word in each list?  </vt:lpstr>
      <vt:lpstr>Plurals which do not end in s</vt:lpstr>
      <vt:lpstr>Have a go!</vt:lpstr>
      <vt:lpstr>Were you right?</vt:lpstr>
      <vt:lpstr>What is meant by possessive s?</vt:lpstr>
      <vt:lpstr>Have a go! </vt:lpstr>
      <vt:lpstr>Were you right?</vt:lpstr>
      <vt:lpstr>The difference between plural and possessive s</vt:lpstr>
      <vt:lpstr>Have a go!</vt:lpstr>
      <vt:lpstr>Were you right?</vt:lpstr>
      <vt:lpstr>Can you spot the plurals in this text?</vt:lpstr>
      <vt:lpstr>Were you right?</vt:lpstr>
      <vt:lpstr> Reflect and Discuss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Torlop</dc:creator>
  <cp:lastModifiedBy>visitor</cp:lastModifiedBy>
  <cp:revision>85</cp:revision>
  <dcterms:created xsi:type="dcterms:W3CDTF">2017-06-27T15:09:43Z</dcterms:created>
  <dcterms:modified xsi:type="dcterms:W3CDTF">2018-01-22T14:36:10Z</dcterms:modified>
</cp:coreProperties>
</file>