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12"/>
  </p:notesMasterIdLst>
  <p:handoutMasterIdLst>
    <p:handoutMasterId r:id="rId13"/>
  </p:handoutMasterIdLst>
  <p:sldIdLst>
    <p:sldId id="260" r:id="rId3"/>
    <p:sldId id="310" r:id="rId4"/>
    <p:sldId id="311" r:id="rId5"/>
    <p:sldId id="312" r:id="rId6"/>
    <p:sldId id="313" r:id="rId7"/>
    <p:sldId id="314" r:id="rId8"/>
    <p:sldId id="315" r:id="rId9"/>
    <p:sldId id="316" r:id="rId10"/>
    <p:sldId id="31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6"/>
    <p:restoredTop sz="79137" autoAdjust="0"/>
  </p:normalViewPr>
  <p:slideViewPr>
    <p:cSldViewPr snapToGrid="0" snapToObjects="1">
      <p:cViewPr varScale="1">
        <p:scale>
          <a:sx n="73" d="100"/>
          <a:sy n="73" d="100"/>
        </p:scale>
        <p:origin x="-1290" y="-96"/>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243357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7</a:t>
            </a:fld>
            <a:endParaRPr lang="en-US"/>
          </a:p>
        </p:txBody>
      </p:sp>
    </p:spTree>
    <p:extLst>
      <p:ext uri="{BB962C8B-B14F-4D97-AF65-F5344CB8AC3E}">
        <p14:creationId xmlns:p14="http://schemas.microsoft.com/office/powerpoint/2010/main" val="36834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4">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5">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Year </a:t>
            </a:r>
            <a:r>
              <a:rPr lang="en-GB" dirty="0" smtClean="0"/>
              <a:t>4 </a:t>
            </a:r>
            <a:r>
              <a:rPr lang="en-GB" dirty="0" smtClean="0"/>
              <a:t>SPAG</a:t>
            </a:r>
            <a:endParaRPr lang="en-GB" dirty="0"/>
          </a:p>
        </p:txBody>
      </p:sp>
      <p:sp>
        <p:nvSpPr>
          <p:cNvPr id="5" name="Content Placeholder 4"/>
          <p:cNvSpPr>
            <a:spLocks noGrp="1"/>
          </p:cNvSpPr>
          <p:nvPr>
            <p:ph idx="1"/>
          </p:nvPr>
        </p:nvSpPr>
        <p:spPr/>
        <p:txBody>
          <a:bodyPr>
            <a:normAutofit fontScale="92500" lnSpcReduction="20000"/>
          </a:bodyPr>
          <a:lstStyle/>
          <a:p>
            <a:r>
              <a:rPr lang="en-GB" sz="3200" i="1" dirty="0">
                <a:latin typeface="Segoe Print" panose="02000600000000000000" pitchFamily="2" charset="0"/>
                <a:ea typeface="Please write me a song" panose="02000603000000000000" pitchFamily="2" charset="0"/>
                <a:cs typeface="Levenim MT" panose="02010502060101010101" pitchFamily="2" charset="-79"/>
              </a:rPr>
              <a:t>NCLO: </a:t>
            </a:r>
          </a:p>
          <a:p>
            <a:r>
              <a:rPr lang="en-GB" sz="3500" dirty="0" smtClean="0">
                <a:latin typeface="Segoe Print" panose="02000600000000000000" pitchFamily="2" charset="0"/>
              </a:rPr>
              <a:t>Recognise </a:t>
            </a:r>
            <a:r>
              <a:rPr lang="en-GB" sz="3500" dirty="0">
                <a:latin typeface="Segoe Print" panose="02000600000000000000" pitchFamily="2" charset="0"/>
              </a:rPr>
              <a:t>and use noun phrases expanded by the addition of modifying adjectives, nouns and preposition </a:t>
            </a:r>
            <a:r>
              <a:rPr lang="en-GB" sz="3500" dirty="0" smtClean="0">
                <a:latin typeface="Segoe Print" panose="02000600000000000000" pitchFamily="2" charset="0"/>
              </a:rPr>
              <a:t>phrases</a:t>
            </a:r>
            <a:endParaRPr lang="en-GB" sz="3500" dirty="0">
              <a:latin typeface="Segoe Print" panose="02000600000000000000" pitchFamily="2" charset="0"/>
            </a:endParaRPr>
          </a:p>
        </p:txBody>
      </p:sp>
    </p:spTree>
    <p:extLst>
      <p:ext uri="{BB962C8B-B14F-4D97-AF65-F5344CB8AC3E}">
        <p14:creationId xmlns:p14="http://schemas.microsoft.com/office/powerpoint/2010/main" val="56700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What is a noun?</a:t>
            </a:r>
            <a:endParaRPr lang="en-GB" dirty="0">
              <a:latin typeface="Segoe Print" charset="0"/>
              <a:ea typeface="Segoe Print" charset="0"/>
              <a:cs typeface="Segoe Print" charset="0"/>
            </a:endParaRPr>
          </a:p>
        </p:txBody>
      </p:sp>
      <p:sp>
        <p:nvSpPr>
          <p:cNvPr id="3" name="Subtitle 2"/>
          <p:cNvSpPr>
            <a:spLocks noGrp="1"/>
          </p:cNvSpPr>
          <p:nvPr>
            <p:ph type="subTitle" idx="1"/>
          </p:nvPr>
        </p:nvSpPr>
        <p:spPr>
          <a:xfrm>
            <a:off x="802257" y="2503161"/>
            <a:ext cx="7655943" cy="2633870"/>
          </a:xfrm>
        </p:spPr>
        <p:txBody>
          <a:bodyPr/>
          <a:lstStyle/>
          <a:p>
            <a:r>
              <a:rPr lang="en-GB" sz="3200" dirty="0">
                <a:latin typeface="Segoe Print" panose="02000600000000000000" pitchFamily="2" charset="0"/>
              </a:rPr>
              <a:t>Nouns refer to people, places, things or ideas. </a:t>
            </a:r>
            <a:endParaRPr lang="en-GB" sz="3200" dirty="0">
              <a:solidFill>
                <a:srgbClr val="FF0000"/>
              </a:solidFill>
              <a:latin typeface="Segoe Print" panose="02000600000000000000" pitchFamily="2" charset="0"/>
            </a:endParaRPr>
          </a:p>
          <a:p>
            <a:r>
              <a:rPr lang="en-GB" sz="3200" dirty="0">
                <a:solidFill>
                  <a:srgbClr val="FF0000"/>
                </a:solidFill>
                <a:latin typeface="Segoe Print" panose="02000600000000000000" pitchFamily="2" charset="0"/>
              </a:rPr>
              <a:t>Examples: </a:t>
            </a:r>
            <a:r>
              <a:rPr lang="en-GB" sz="3200" dirty="0" smtClean="0">
                <a:solidFill>
                  <a:srgbClr val="FF0000"/>
                </a:solidFill>
                <a:latin typeface="Segoe Print" panose="02000600000000000000" pitchFamily="2" charset="0"/>
              </a:rPr>
              <a:t>Sarah, Australia, car, </a:t>
            </a:r>
            <a:r>
              <a:rPr lang="en-GB" sz="3200" dirty="0">
                <a:solidFill>
                  <a:srgbClr val="FF0000"/>
                </a:solidFill>
                <a:latin typeface="Segoe Print" panose="02000600000000000000" pitchFamily="2" charset="0"/>
              </a:rPr>
              <a:t>beauty, </a:t>
            </a:r>
            <a:r>
              <a:rPr lang="en-GB" sz="3200" dirty="0" smtClean="0">
                <a:solidFill>
                  <a:srgbClr val="FF0000"/>
                </a:solidFill>
                <a:latin typeface="Segoe Print" panose="02000600000000000000" pitchFamily="2" charset="0"/>
              </a:rPr>
              <a:t>hope</a:t>
            </a:r>
            <a:endParaRPr lang="en-GB" sz="3200" dirty="0">
              <a:solidFill>
                <a:srgbClr val="FF0000"/>
              </a:solidFill>
              <a:latin typeface="Segoe Print" panose="02000600000000000000" pitchFamily="2" charset="0"/>
            </a:endParaRPr>
          </a:p>
          <a:p>
            <a:endParaRPr lang="en-GB" sz="3200" dirty="0">
              <a:solidFill>
                <a:srgbClr val="FF0000"/>
              </a:solidFill>
              <a:latin typeface="Segoe Print" panose="02000600000000000000" pitchFamily="2" charset="0"/>
            </a:endParaRPr>
          </a:p>
          <a:p>
            <a:r>
              <a:rPr lang="en-GB" sz="3200" dirty="0">
                <a:solidFill>
                  <a:srgbClr val="002060"/>
                </a:solidFill>
                <a:latin typeface="Segoe Print" panose="02000600000000000000" pitchFamily="2" charset="0"/>
              </a:rPr>
              <a:t>Can you think of other nouns?</a:t>
            </a:r>
          </a:p>
          <a:p>
            <a:endParaRPr lang="en-GB" sz="3200" dirty="0">
              <a:latin typeface="Segoe Print" charset="0"/>
              <a:ea typeface="Segoe Print" charset="0"/>
              <a:cs typeface="Segoe Print" charset="0"/>
            </a:endParaRPr>
          </a:p>
        </p:txBody>
      </p:sp>
    </p:spTree>
    <p:extLst>
      <p:ext uri="{BB962C8B-B14F-4D97-AF65-F5344CB8AC3E}">
        <p14:creationId xmlns:p14="http://schemas.microsoft.com/office/powerpoint/2010/main" val="3690966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708" y="1146626"/>
            <a:ext cx="7027818" cy="4431983"/>
          </a:xfrm>
          <a:prstGeom prst="rect">
            <a:avLst/>
          </a:prstGeom>
        </p:spPr>
        <p:txBody>
          <a:bodyPr wrap="square">
            <a:spAutoFit/>
          </a:bodyPr>
          <a:lstStyle/>
          <a:p>
            <a:r>
              <a:rPr lang="en-GB" sz="2400" dirty="0">
                <a:latin typeface="Segoe Print" panose="02000600000000000000" pitchFamily="2" charset="0"/>
              </a:rPr>
              <a:t>What is a noun phrase</a:t>
            </a:r>
            <a:r>
              <a:rPr lang="en-GB" sz="2400" dirty="0" smtClean="0">
                <a:latin typeface="Segoe Print" panose="02000600000000000000" pitchFamily="2" charset="0"/>
              </a:rPr>
              <a:t>?</a:t>
            </a:r>
            <a:r>
              <a:rPr lang="en-GB" sz="2400" dirty="0">
                <a:latin typeface="Segoe Print" panose="02000600000000000000" pitchFamily="2" charset="0"/>
              </a:rPr>
              <a:t> </a:t>
            </a:r>
            <a:endParaRPr lang="en-GB" sz="2400" dirty="0" smtClean="0">
              <a:latin typeface="Segoe Print" panose="02000600000000000000" pitchFamily="2" charset="0"/>
            </a:endParaRPr>
          </a:p>
          <a:p>
            <a:endParaRPr lang="en-GB" sz="2400" dirty="0">
              <a:latin typeface="Segoe Print" panose="02000600000000000000" pitchFamily="2" charset="0"/>
            </a:endParaRPr>
          </a:p>
          <a:p>
            <a:r>
              <a:rPr lang="en-GB" sz="2400" dirty="0" smtClean="0">
                <a:latin typeface="Segoe Print" panose="02000600000000000000" pitchFamily="2" charset="0"/>
              </a:rPr>
              <a:t>A </a:t>
            </a:r>
            <a:r>
              <a:rPr lang="en-GB" sz="2400" dirty="0">
                <a:latin typeface="Segoe Print" panose="02000600000000000000" pitchFamily="2" charset="0"/>
              </a:rPr>
              <a:t>noun phrase is a group of words built up on a single noun. For example:</a:t>
            </a:r>
          </a:p>
          <a:p>
            <a:pPr>
              <a:buFont typeface="Arial" panose="020B0604020202020204" pitchFamily="34" charset="0"/>
              <a:buChar char="•"/>
            </a:pPr>
            <a:r>
              <a:rPr lang="en-GB" sz="2400" dirty="0">
                <a:solidFill>
                  <a:srgbClr val="FF0000"/>
                </a:solidFill>
                <a:latin typeface="Segoe Print" panose="02000600000000000000" pitchFamily="2" charset="0"/>
              </a:rPr>
              <a:t>The </a:t>
            </a:r>
            <a:r>
              <a:rPr lang="en-GB" sz="2400" u="sng" dirty="0" smtClean="0">
                <a:solidFill>
                  <a:srgbClr val="FF0000"/>
                </a:solidFill>
                <a:latin typeface="Segoe Print" panose="02000600000000000000" pitchFamily="2" charset="0"/>
              </a:rPr>
              <a:t>dog</a:t>
            </a:r>
            <a:endParaRPr lang="en-GB" sz="2400" u="sng" dirty="0">
              <a:solidFill>
                <a:srgbClr val="FF0000"/>
              </a:solidFill>
              <a:latin typeface="Segoe Print" panose="02000600000000000000" pitchFamily="2" charset="0"/>
            </a:endParaRPr>
          </a:p>
          <a:p>
            <a:pPr>
              <a:buFont typeface="Arial" panose="020B0604020202020204" pitchFamily="34" charset="0"/>
              <a:buChar char="•"/>
            </a:pPr>
            <a:r>
              <a:rPr lang="en-GB" sz="2400" dirty="0">
                <a:solidFill>
                  <a:srgbClr val="FF0000"/>
                </a:solidFill>
                <a:latin typeface="Segoe Print" panose="02000600000000000000" pitchFamily="2" charset="0"/>
              </a:rPr>
              <a:t>The old </a:t>
            </a:r>
            <a:r>
              <a:rPr lang="en-GB" sz="2400" u="sng" dirty="0" smtClean="0">
                <a:solidFill>
                  <a:srgbClr val="FF0000"/>
                </a:solidFill>
                <a:latin typeface="Segoe Print" panose="02000600000000000000" pitchFamily="2" charset="0"/>
              </a:rPr>
              <a:t>dog </a:t>
            </a:r>
            <a:endParaRPr lang="en-GB" sz="2400" u="sng" dirty="0">
              <a:solidFill>
                <a:srgbClr val="FF0000"/>
              </a:solidFill>
              <a:latin typeface="Segoe Print" panose="02000600000000000000" pitchFamily="2" charset="0"/>
            </a:endParaRPr>
          </a:p>
          <a:p>
            <a:pPr>
              <a:buFont typeface="Arial" panose="020B0604020202020204" pitchFamily="34" charset="0"/>
              <a:buChar char="•"/>
            </a:pPr>
            <a:r>
              <a:rPr lang="en-GB" sz="2400" dirty="0">
                <a:solidFill>
                  <a:srgbClr val="FF0000"/>
                </a:solidFill>
                <a:latin typeface="Segoe Print" panose="02000600000000000000" pitchFamily="2" charset="0"/>
              </a:rPr>
              <a:t>The </a:t>
            </a:r>
            <a:r>
              <a:rPr lang="en-GB" sz="2400" dirty="0" smtClean="0">
                <a:solidFill>
                  <a:srgbClr val="FF0000"/>
                </a:solidFill>
                <a:latin typeface="Segoe Print" panose="02000600000000000000" pitchFamily="2" charset="0"/>
              </a:rPr>
              <a:t>lame </a:t>
            </a:r>
            <a:r>
              <a:rPr lang="en-GB" sz="2400" dirty="0">
                <a:solidFill>
                  <a:srgbClr val="FF0000"/>
                </a:solidFill>
                <a:latin typeface="Segoe Print" panose="02000600000000000000" pitchFamily="2" charset="0"/>
              </a:rPr>
              <a:t>old </a:t>
            </a:r>
            <a:r>
              <a:rPr lang="en-GB" sz="2400" u="sng" dirty="0" smtClean="0">
                <a:solidFill>
                  <a:srgbClr val="FF0000"/>
                </a:solidFill>
                <a:latin typeface="Segoe Print" panose="02000600000000000000" pitchFamily="2" charset="0"/>
              </a:rPr>
              <a:t>dog</a:t>
            </a:r>
            <a:endParaRPr lang="en-GB" sz="2400" u="sng" dirty="0">
              <a:solidFill>
                <a:srgbClr val="FF0000"/>
              </a:solidFill>
              <a:latin typeface="Segoe Print" panose="02000600000000000000" pitchFamily="2" charset="0"/>
            </a:endParaRPr>
          </a:p>
          <a:p>
            <a:pPr>
              <a:buFont typeface="Arial" panose="020B0604020202020204" pitchFamily="34" charset="0"/>
              <a:buChar char="•"/>
            </a:pPr>
            <a:r>
              <a:rPr lang="en-GB" sz="2400" dirty="0">
                <a:solidFill>
                  <a:srgbClr val="FF0000"/>
                </a:solidFill>
                <a:latin typeface="Segoe Print" panose="02000600000000000000" pitchFamily="2" charset="0"/>
              </a:rPr>
              <a:t>The </a:t>
            </a:r>
            <a:r>
              <a:rPr lang="en-GB" sz="2400" dirty="0" smtClean="0">
                <a:solidFill>
                  <a:srgbClr val="FF0000"/>
                </a:solidFill>
                <a:latin typeface="Segoe Print" panose="02000600000000000000" pitchFamily="2" charset="0"/>
              </a:rPr>
              <a:t>lame </a:t>
            </a:r>
            <a:r>
              <a:rPr lang="en-GB" sz="2400" dirty="0">
                <a:solidFill>
                  <a:srgbClr val="FF0000"/>
                </a:solidFill>
                <a:latin typeface="Segoe Print" panose="02000600000000000000" pitchFamily="2" charset="0"/>
              </a:rPr>
              <a:t>old </a:t>
            </a:r>
            <a:r>
              <a:rPr lang="en-GB" sz="2400" u="sng" dirty="0" smtClean="0">
                <a:solidFill>
                  <a:srgbClr val="FF0000"/>
                </a:solidFill>
                <a:latin typeface="Segoe Print" panose="02000600000000000000" pitchFamily="2" charset="0"/>
              </a:rPr>
              <a:t>dog </a:t>
            </a:r>
            <a:r>
              <a:rPr lang="en-GB" sz="2400" dirty="0">
                <a:solidFill>
                  <a:srgbClr val="FF0000"/>
                </a:solidFill>
                <a:latin typeface="Segoe Print" panose="02000600000000000000" pitchFamily="2" charset="0"/>
              </a:rPr>
              <a:t>with a </a:t>
            </a:r>
            <a:r>
              <a:rPr lang="en-GB" sz="2400" dirty="0" smtClean="0">
                <a:solidFill>
                  <a:srgbClr val="FF0000"/>
                </a:solidFill>
                <a:latin typeface="Segoe Print" panose="02000600000000000000" pitchFamily="2" charset="0"/>
              </a:rPr>
              <a:t>limp</a:t>
            </a:r>
            <a:endParaRPr lang="en-GB" sz="2400" dirty="0">
              <a:solidFill>
                <a:srgbClr val="FF0000"/>
              </a:solidFill>
              <a:latin typeface="Segoe Print" panose="02000600000000000000" pitchFamily="2" charset="0"/>
            </a:endParaRPr>
          </a:p>
          <a:p>
            <a:pPr>
              <a:buFont typeface="Arial" panose="020B0604020202020204" pitchFamily="34" charset="0"/>
              <a:buChar char="•"/>
            </a:pPr>
            <a:endParaRPr lang="en-GB" sz="2400" dirty="0">
              <a:solidFill>
                <a:srgbClr val="FF0000"/>
              </a:solidFill>
              <a:latin typeface="Segoe Print" panose="02000600000000000000" pitchFamily="2" charset="0"/>
            </a:endParaRPr>
          </a:p>
          <a:p>
            <a:r>
              <a:rPr lang="en-GB" sz="2400" dirty="0">
                <a:latin typeface="Segoe Print" panose="02000600000000000000" pitchFamily="2" charset="0"/>
              </a:rPr>
              <a:t>The headword is </a:t>
            </a:r>
            <a:r>
              <a:rPr lang="en-GB" sz="2400" i="1" dirty="0" smtClean="0">
                <a:latin typeface="Segoe Print" panose="02000600000000000000" pitchFamily="2" charset="0"/>
              </a:rPr>
              <a:t>dog. </a:t>
            </a:r>
            <a:r>
              <a:rPr lang="en-GB" sz="2400" dirty="0">
                <a:latin typeface="Segoe Print" panose="02000600000000000000" pitchFamily="2" charset="0"/>
              </a:rPr>
              <a:t>All the other words in these phrases are linked to </a:t>
            </a:r>
            <a:r>
              <a:rPr lang="en-GB" sz="2400" i="1" dirty="0" smtClean="0">
                <a:latin typeface="Segoe Print" panose="02000600000000000000" pitchFamily="2" charset="0"/>
              </a:rPr>
              <a:t>dog.</a:t>
            </a:r>
            <a:endParaRPr lang="en-GB" dirty="0" smtClean="0"/>
          </a:p>
          <a:p>
            <a:endParaRPr lang="en-GB" dirty="0"/>
          </a:p>
        </p:txBody>
      </p:sp>
    </p:spTree>
    <p:extLst>
      <p:ext uri="{BB962C8B-B14F-4D97-AF65-F5344CB8AC3E}">
        <p14:creationId xmlns:p14="http://schemas.microsoft.com/office/powerpoint/2010/main" val="536513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680311"/>
          </a:xfrm>
        </p:spPr>
        <p:txBody>
          <a:bodyPr/>
          <a:lstStyle/>
          <a:p>
            <a:r>
              <a:rPr lang="en-GB" dirty="0" smtClean="0"/>
              <a:t>Pre-modifiers</a:t>
            </a:r>
            <a:endParaRPr lang="en-US" dirty="0"/>
          </a:p>
        </p:txBody>
      </p:sp>
      <p:sp>
        <p:nvSpPr>
          <p:cNvPr id="3" name="Subtitle 2"/>
          <p:cNvSpPr>
            <a:spLocks noGrp="1"/>
          </p:cNvSpPr>
          <p:nvPr>
            <p:ph type="subTitle" idx="1"/>
          </p:nvPr>
        </p:nvSpPr>
        <p:spPr>
          <a:xfrm>
            <a:off x="1077686" y="1990035"/>
            <a:ext cx="6858000" cy="1655762"/>
          </a:xfrm>
        </p:spPr>
        <p:txBody>
          <a:bodyPr/>
          <a:lstStyle/>
          <a:p>
            <a:r>
              <a:rPr lang="en-GB" sz="2000" dirty="0">
                <a:latin typeface="Segoe Print" panose="02000600000000000000" pitchFamily="2" charset="0"/>
              </a:rPr>
              <a:t>Words that go before the headword are known as </a:t>
            </a:r>
            <a:r>
              <a:rPr lang="en-GB" sz="2000" dirty="0" smtClean="0">
                <a:latin typeface="Segoe Print" panose="02000600000000000000" pitchFamily="2" charset="0"/>
              </a:rPr>
              <a:t>pre-modifiers</a:t>
            </a:r>
            <a:r>
              <a:rPr lang="en-GB" sz="2000" dirty="0">
                <a:latin typeface="Segoe Print" panose="02000600000000000000" pitchFamily="2" charset="0"/>
              </a:rPr>
              <a:t>. These include determiners (such as </a:t>
            </a:r>
            <a:r>
              <a:rPr lang="en-GB" sz="2000" i="1" dirty="0">
                <a:latin typeface="Segoe Print" panose="02000600000000000000" pitchFamily="2" charset="0"/>
              </a:rPr>
              <a:t>a, an, the, some, his, her</a:t>
            </a:r>
            <a:r>
              <a:rPr lang="en-GB" sz="2000" dirty="0">
                <a:latin typeface="Segoe Print" panose="02000600000000000000" pitchFamily="2" charset="0"/>
              </a:rPr>
              <a:t>) and adjectives. For example:</a:t>
            </a:r>
          </a:p>
          <a:p>
            <a:r>
              <a:rPr lang="en-GB" sz="2000" dirty="0">
                <a:solidFill>
                  <a:srgbClr val="FF0000"/>
                </a:solidFill>
                <a:latin typeface="Segoe Print" panose="02000600000000000000" pitchFamily="2" charset="0"/>
              </a:rPr>
              <a:t>The </a:t>
            </a:r>
            <a:r>
              <a:rPr lang="en-GB" sz="2000" dirty="0" smtClean="0">
                <a:solidFill>
                  <a:srgbClr val="FF0000"/>
                </a:solidFill>
                <a:latin typeface="Segoe Print" panose="02000600000000000000" pitchFamily="2" charset="0"/>
              </a:rPr>
              <a:t>huge dragon</a:t>
            </a:r>
            <a:endParaRPr lang="en-GB" sz="2000" dirty="0">
              <a:solidFill>
                <a:srgbClr val="FF0000"/>
              </a:solidFill>
              <a:latin typeface="Segoe Print" panose="02000600000000000000" pitchFamily="2" charset="0"/>
            </a:endParaRPr>
          </a:p>
          <a:p>
            <a:r>
              <a:rPr lang="en-GB" sz="2000" dirty="0">
                <a:solidFill>
                  <a:srgbClr val="FF0000"/>
                </a:solidFill>
                <a:latin typeface="Segoe Print" panose="02000600000000000000" pitchFamily="2" charset="0"/>
              </a:rPr>
              <a:t>An </a:t>
            </a:r>
            <a:r>
              <a:rPr lang="en-GB" sz="2000" dirty="0" smtClean="0">
                <a:solidFill>
                  <a:srgbClr val="FF0000"/>
                </a:solidFill>
                <a:latin typeface="Segoe Print" panose="02000600000000000000" pitchFamily="2" charset="0"/>
              </a:rPr>
              <a:t>impressive grand castle</a:t>
            </a:r>
            <a:endParaRPr lang="en-GB" sz="2000" dirty="0">
              <a:solidFill>
                <a:srgbClr val="FF0000"/>
              </a:solidFill>
              <a:latin typeface="Segoe Print" panose="02000600000000000000" pitchFamily="2" charset="0"/>
            </a:endParaRPr>
          </a:p>
          <a:p>
            <a:r>
              <a:rPr lang="en-GB" sz="2000" dirty="0">
                <a:solidFill>
                  <a:srgbClr val="FF0000"/>
                </a:solidFill>
                <a:latin typeface="Segoe Print" panose="02000600000000000000" pitchFamily="2" charset="0"/>
              </a:rPr>
              <a:t>Some </a:t>
            </a:r>
            <a:r>
              <a:rPr lang="en-GB" sz="2000" dirty="0" smtClean="0">
                <a:solidFill>
                  <a:srgbClr val="FF0000"/>
                </a:solidFill>
                <a:latin typeface="Segoe Print" panose="02000600000000000000" pitchFamily="2" charset="0"/>
              </a:rPr>
              <a:t>abandoned bicycles </a:t>
            </a:r>
            <a:endParaRPr lang="en-GB" sz="2000" dirty="0">
              <a:solidFill>
                <a:srgbClr val="FF0000"/>
              </a:solidFill>
              <a:latin typeface="Segoe Print" panose="02000600000000000000" pitchFamily="2" charset="0"/>
            </a:endParaRPr>
          </a:p>
          <a:p>
            <a:r>
              <a:rPr lang="en-GB" sz="2000" dirty="0" smtClean="0">
                <a:solidFill>
                  <a:srgbClr val="FF0000"/>
                </a:solidFill>
                <a:latin typeface="Segoe Print" panose="02000600000000000000" pitchFamily="2" charset="0"/>
              </a:rPr>
              <a:t>Her older brother</a:t>
            </a:r>
            <a:endParaRPr lang="en-GB" sz="2000" dirty="0">
              <a:solidFill>
                <a:srgbClr val="FF0000"/>
              </a:solidFill>
              <a:latin typeface="Segoe Print" panose="02000600000000000000" pitchFamily="2" charset="0"/>
            </a:endParaRPr>
          </a:p>
          <a:p>
            <a:r>
              <a:rPr lang="en-GB" sz="2000" dirty="0">
                <a:solidFill>
                  <a:srgbClr val="002060"/>
                </a:solidFill>
                <a:latin typeface="Segoe Print" panose="02000600000000000000" pitchFamily="2" charset="0"/>
              </a:rPr>
              <a:t>Look at the examples above. Can you identify:</a:t>
            </a:r>
          </a:p>
          <a:p>
            <a:r>
              <a:rPr lang="en-GB" sz="2000" dirty="0">
                <a:solidFill>
                  <a:srgbClr val="002060"/>
                </a:solidFill>
                <a:latin typeface="Segoe Print" panose="02000600000000000000" pitchFamily="2" charset="0"/>
              </a:rPr>
              <a:t>The headwords</a:t>
            </a:r>
          </a:p>
          <a:p>
            <a:r>
              <a:rPr lang="en-GB" sz="2000" dirty="0">
                <a:solidFill>
                  <a:srgbClr val="002060"/>
                </a:solidFill>
                <a:latin typeface="Segoe Print" panose="02000600000000000000" pitchFamily="2" charset="0"/>
              </a:rPr>
              <a:t>The determiners</a:t>
            </a:r>
          </a:p>
          <a:p>
            <a:r>
              <a:rPr lang="en-GB" sz="2000" dirty="0">
                <a:solidFill>
                  <a:srgbClr val="002060"/>
                </a:solidFill>
                <a:latin typeface="Segoe Print" panose="02000600000000000000" pitchFamily="2" charset="0"/>
              </a:rPr>
              <a:t>The adjectives</a:t>
            </a:r>
          </a:p>
          <a:p>
            <a:endParaRPr lang="en-US" dirty="0"/>
          </a:p>
        </p:txBody>
      </p:sp>
    </p:spTree>
    <p:extLst>
      <p:ext uri="{BB962C8B-B14F-4D97-AF65-F5344CB8AC3E}">
        <p14:creationId xmlns:p14="http://schemas.microsoft.com/office/powerpoint/2010/main" val="503800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subTitle" idx="1"/>
          </p:nvPr>
        </p:nvSpPr>
        <p:spPr>
          <a:xfrm>
            <a:off x="574764" y="1541417"/>
            <a:ext cx="6858000" cy="3572691"/>
          </a:xfrm>
        </p:spPr>
        <p:txBody>
          <a:bodyPr>
            <a:normAutofit fontScale="77500" lnSpcReduction="20000"/>
          </a:bodyPr>
          <a:lstStyle/>
          <a:p>
            <a:pPr marL="0" indent="0">
              <a:buNone/>
            </a:pPr>
            <a:r>
              <a:rPr lang="en-GB" sz="3500" dirty="0">
                <a:solidFill>
                  <a:schemeClr val="tx1"/>
                </a:solidFill>
                <a:latin typeface="Segoe Print" panose="02000600000000000000" pitchFamily="2" charset="0"/>
              </a:rPr>
              <a:t>Add pre-modifiers to the nouns below to create expanded noun phrases:</a:t>
            </a:r>
          </a:p>
          <a:p>
            <a:pPr marL="0" indent="0">
              <a:buNone/>
            </a:pPr>
            <a:endParaRPr lang="en-GB" sz="3500" dirty="0">
              <a:solidFill>
                <a:schemeClr val="accent2"/>
              </a:solidFill>
              <a:latin typeface="Segoe Print" panose="02000600000000000000" pitchFamily="2" charset="0"/>
            </a:endParaRPr>
          </a:p>
          <a:p>
            <a:pPr marL="0" indent="0">
              <a:buNone/>
            </a:pPr>
            <a:r>
              <a:rPr lang="en-GB" sz="3500" dirty="0">
                <a:solidFill>
                  <a:srgbClr val="002060"/>
                </a:solidFill>
                <a:latin typeface="Segoe Print" panose="02000600000000000000" pitchFamily="2" charset="0"/>
              </a:rPr>
              <a:t>1.The __________ </a:t>
            </a:r>
            <a:r>
              <a:rPr lang="en-GB" sz="3500" dirty="0" smtClean="0">
                <a:solidFill>
                  <a:srgbClr val="002060"/>
                </a:solidFill>
                <a:latin typeface="Segoe Print" panose="02000600000000000000" pitchFamily="2" charset="0"/>
              </a:rPr>
              <a:t>boy</a:t>
            </a:r>
            <a:endParaRPr lang="en-GB" sz="3500" dirty="0">
              <a:solidFill>
                <a:srgbClr val="002060"/>
              </a:solidFill>
              <a:latin typeface="Segoe Print" panose="02000600000000000000" pitchFamily="2" charset="0"/>
            </a:endParaRPr>
          </a:p>
          <a:p>
            <a:pPr marL="0" indent="0">
              <a:buNone/>
            </a:pPr>
            <a:r>
              <a:rPr lang="en-GB" sz="3500" dirty="0">
                <a:solidFill>
                  <a:srgbClr val="002060"/>
                </a:solidFill>
                <a:latin typeface="Segoe Print" panose="02000600000000000000" pitchFamily="2" charset="0"/>
              </a:rPr>
              <a:t>2. A ____________ </a:t>
            </a:r>
            <a:r>
              <a:rPr lang="en-GB" sz="3500" dirty="0" smtClean="0">
                <a:solidFill>
                  <a:srgbClr val="002060"/>
                </a:solidFill>
                <a:latin typeface="Segoe Print" panose="02000600000000000000" pitchFamily="2" charset="0"/>
              </a:rPr>
              <a:t>bungalow</a:t>
            </a:r>
            <a:endParaRPr lang="en-GB" sz="3500" dirty="0">
              <a:solidFill>
                <a:srgbClr val="002060"/>
              </a:solidFill>
              <a:latin typeface="Segoe Print" panose="02000600000000000000" pitchFamily="2" charset="0"/>
            </a:endParaRPr>
          </a:p>
          <a:p>
            <a:pPr marL="0" indent="0">
              <a:buNone/>
            </a:pPr>
            <a:r>
              <a:rPr lang="en-GB" sz="3500" dirty="0">
                <a:solidFill>
                  <a:srgbClr val="002060"/>
                </a:solidFill>
                <a:latin typeface="Segoe Print" panose="02000600000000000000" pitchFamily="2" charset="0"/>
              </a:rPr>
              <a:t>3. The ________________ </a:t>
            </a:r>
            <a:r>
              <a:rPr lang="en-GB" sz="3500" dirty="0" smtClean="0">
                <a:solidFill>
                  <a:srgbClr val="002060"/>
                </a:solidFill>
                <a:latin typeface="Segoe Print" panose="02000600000000000000" pitchFamily="2" charset="0"/>
              </a:rPr>
              <a:t>wood</a:t>
            </a:r>
            <a:endParaRPr lang="en-GB" sz="3500" dirty="0">
              <a:solidFill>
                <a:srgbClr val="002060"/>
              </a:solidFill>
              <a:latin typeface="Segoe Print" panose="02000600000000000000" pitchFamily="2" charset="0"/>
            </a:endParaRPr>
          </a:p>
          <a:p>
            <a:pPr marL="0" indent="0">
              <a:buNone/>
            </a:pPr>
            <a:r>
              <a:rPr lang="en-GB" sz="3500" dirty="0">
                <a:solidFill>
                  <a:srgbClr val="002060"/>
                </a:solidFill>
                <a:latin typeface="Segoe Print" panose="02000600000000000000" pitchFamily="2" charset="0"/>
              </a:rPr>
              <a:t>4. The _________ </a:t>
            </a:r>
            <a:r>
              <a:rPr lang="en-GB" sz="3500" dirty="0" smtClean="0">
                <a:solidFill>
                  <a:srgbClr val="002060"/>
                </a:solidFill>
                <a:latin typeface="Segoe Print" panose="02000600000000000000" pitchFamily="2" charset="0"/>
              </a:rPr>
              <a:t>horse</a:t>
            </a:r>
            <a:endParaRPr lang="en-GB" sz="3500" dirty="0">
              <a:solidFill>
                <a:srgbClr val="002060"/>
              </a:solidFill>
              <a:latin typeface="Segoe Print" panose="02000600000000000000" pitchFamily="2" charset="0"/>
            </a:endParaRPr>
          </a:p>
          <a:p>
            <a:pPr marL="0" indent="0">
              <a:buNone/>
            </a:pPr>
            <a:r>
              <a:rPr lang="en-GB" sz="3500" dirty="0">
                <a:solidFill>
                  <a:srgbClr val="002060"/>
                </a:solidFill>
                <a:latin typeface="Segoe Print" panose="02000600000000000000" pitchFamily="2" charset="0"/>
              </a:rPr>
              <a:t>5. An  ________ </a:t>
            </a:r>
            <a:r>
              <a:rPr lang="en-GB" sz="3500" dirty="0" smtClean="0">
                <a:solidFill>
                  <a:srgbClr val="002060"/>
                </a:solidFill>
                <a:latin typeface="Segoe Print" panose="02000600000000000000" pitchFamily="2" charset="0"/>
              </a:rPr>
              <a:t>yacht</a:t>
            </a:r>
            <a:endParaRPr lang="en-GB" sz="3500" dirty="0">
              <a:solidFill>
                <a:srgbClr val="002060"/>
              </a:solidFill>
              <a:latin typeface="Segoe Print" panose="02000600000000000000" pitchFamily="2" charset="0"/>
            </a:endParaRPr>
          </a:p>
          <a:p>
            <a:endParaRPr lang="en-GB" sz="3500" dirty="0">
              <a:solidFill>
                <a:schemeClr val="accent2"/>
              </a:solidFill>
            </a:endParaRPr>
          </a:p>
          <a:p>
            <a:pPr marL="0" indent="0">
              <a:buNone/>
            </a:pPr>
            <a:endParaRPr lang="en-GB" sz="3500" dirty="0">
              <a:solidFill>
                <a:srgbClr val="FF0000"/>
              </a:solidFill>
            </a:endParaRPr>
          </a:p>
          <a:p>
            <a:endParaRPr lang="en-GB" sz="2400" dirty="0"/>
          </a:p>
          <a:p>
            <a:endParaRPr lang="en-GB" dirty="0"/>
          </a:p>
          <a:p>
            <a:endParaRPr lang="en-GB" dirty="0"/>
          </a:p>
          <a:p>
            <a:endParaRPr lang="en-GB" dirty="0"/>
          </a:p>
        </p:txBody>
      </p:sp>
      <p:sp>
        <p:nvSpPr>
          <p:cNvPr id="7" name="Content Placeholder 3"/>
          <p:cNvSpPr txBox="1">
            <a:spLocks/>
          </p:cNvSpPr>
          <p:nvPr/>
        </p:nvSpPr>
        <p:spPr>
          <a:xfrm>
            <a:off x="5233283" y="4062955"/>
            <a:ext cx="4359966" cy="3104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r>
              <a:rPr lang="en-GB" sz="3400" smtClean="0">
                <a:solidFill>
                  <a:schemeClr val="tx1"/>
                </a:solidFill>
              </a:rPr>
              <a:t>Note: You may use more than one adjective as a premodifier</a:t>
            </a:r>
            <a:endParaRPr lang="en-GB" sz="3400" smtClean="0"/>
          </a:p>
          <a:p>
            <a:endParaRPr lang="en-GB" dirty="0"/>
          </a:p>
        </p:txBody>
      </p:sp>
      <p:sp>
        <p:nvSpPr>
          <p:cNvPr id="8" name="TextBox 7"/>
          <p:cNvSpPr txBox="1"/>
          <p:nvPr/>
        </p:nvSpPr>
        <p:spPr>
          <a:xfrm>
            <a:off x="1162593" y="694117"/>
            <a:ext cx="6400801" cy="707886"/>
          </a:xfrm>
          <a:prstGeom prst="rect">
            <a:avLst/>
          </a:prstGeom>
          <a:noFill/>
        </p:spPr>
        <p:txBody>
          <a:bodyPr wrap="square" rtlCol="0">
            <a:spAutoFit/>
          </a:bodyPr>
          <a:lstStyle/>
          <a:p>
            <a:r>
              <a:rPr lang="en-GB" sz="4000" dirty="0" smtClean="0">
                <a:latin typeface="Segoe Print" panose="02000600000000000000" pitchFamily="2" charset="0"/>
              </a:rPr>
              <a:t>Have a go!</a:t>
            </a:r>
            <a:endParaRPr lang="en-GB" sz="4000" dirty="0">
              <a:latin typeface="Segoe Print" panose="02000600000000000000" pitchFamily="2" charset="0"/>
            </a:endParaRPr>
          </a:p>
        </p:txBody>
      </p:sp>
    </p:spTree>
    <p:extLst>
      <p:ext uri="{BB962C8B-B14F-4D97-AF65-F5344CB8AC3E}">
        <p14:creationId xmlns:p14="http://schemas.microsoft.com/office/powerpoint/2010/main" val="851804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9919" y="3100"/>
            <a:ext cx="7772400" cy="854077"/>
          </a:xfrm>
        </p:spPr>
        <p:txBody>
          <a:bodyPr/>
          <a:lstStyle/>
          <a:p>
            <a:r>
              <a:rPr lang="en-GB" dirty="0"/>
              <a:t>Post-modifiers</a:t>
            </a:r>
            <a:endParaRPr lang="en-US" dirty="0">
              <a:latin typeface="Segoe Print" charset="0"/>
              <a:ea typeface="Segoe Print" charset="0"/>
              <a:cs typeface="Segoe Print" charset="0"/>
            </a:endParaRPr>
          </a:p>
        </p:txBody>
      </p:sp>
      <p:sp>
        <p:nvSpPr>
          <p:cNvPr id="3" name="Subtitle 2"/>
          <p:cNvSpPr>
            <a:spLocks noGrp="1"/>
          </p:cNvSpPr>
          <p:nvPr>
            <p:ph type="subTitle" idx="1"/>
          </p:nvPr>
        </p:nvSpPr>
        <p:spPr>
          <a:xfrm>
            <a:off x="258790" y="887996"/>
            <a:ext cx="8574657" cy="1655762"/>
          </a:xfrm>
        </p:spPr>
        <p:txBody>
          <a:bodyPr/>
          <a:lstStyle/>
          <a:p>
            <a:r>
              <a:rPr lang="en-GB" dirty="0">
                <a:latin typeface="Segoe Print" panose="02000600000000000000" pitchFamily="2" charset="0"/>
              </a:rPr>
              <a:t>Words that go after the headword are known as post-modifiers. These include prepositional phrases </a:t>
            </a:r>
            <a:endParaRPr lang="en-GB" dirty="0" smtClean="0">
              <a:latin typeface="Segoe Print" panose="02000600000000000000" pitchFamily="2" charset="0"/>
            </a:endParaRPr>
          </a:p>
          <a:p>
            <a:r>
              <a:rPr lang="en-GB" dirty="0" smtClean="0">
                <a:latin typeface="Segoe Print" panose="02000600000000000000" pitchFamily="2" charset="0"/>
              </a:rPr>
              <a:t>( </a:t>
            </a:r>
            <a:r>
              <a:rPr lang="en-GB" dirty="0">
                <a:latin typeface="Segoe Print" panose="02000600000000000000" pitchFamily="2" charset="0"/>
              </a:rPr>
              <a:t>a noun phrase with a preposition in front of it) and subordinate clauses beginning with words such as: who, which or that. For example:</a:t>
            </a:r>
          </a:p>
          <a:p>
            <a:r>
              <a:rPr lang="en-GB" dirty="0">
                <a:solidFill>
                  <a:srgbClr val="FF0000"/>
                </a:solidFill>
                <a:latin typeface="Segoe Print" panose="02000600000000000000" pitchFamily="2" charset="0"/>
              </a:rPr>
              <a:t>The </a:t>
            </a:r>
            <a:r>
              <a:rPr lang="en-GB" dirty="0" smtClean="0">
                <a:solidFill>
                  <a:srgbClr val="FF0000"/>
                </a:solidFill>
                <a:latin typeface="Segoe Print" panose="02000600000000000000" pitchFamily="2" charset="0"/>
              </a:rPr>
              <a:t>room </a:t>
            </a:r>
            <a:r>
              <a:rPr lang="en-GB" dirty="0">
                <a:solidFill>
                  <a:srgbClr val="FF0000"/>
                </a:solidFill>
                <a:latin typeface="Segoe Print" panose="02000600000000000000" pitchFamily="2" charset="0"/>
              </a:rPr>
              <a:t>above the </a:t>
            </a:r>
            <a:r>
              <a:rPr lang="en-GB" dirty="0" smtClean="0">
                <a:solidFill>
                  <a:srgbClr val="FF0000"/>
                </a:solidFill>
                <a:latin typeface="Segoe Print" panose="02000600000000000000" pitchFamily="2" charset="0"/>
              </a:rPr>
              <a:t>restaurant</a:t>
            </a:r>
            <a:endParaRPr lang="en-GB" dirty="0">
              <a:solidFill>
                <a:srgbClr val="FF0000"/>
              </a:solidFill>
              <a:latin typeface="Segoe Print" panose="02000600000000000000" pitchFamily="2" charset="0"/>
            </a:endParaRPr>
          </a:p>
          <a:p>
            <a:r>
              <a:rPr lang="en-GB" dirty="0">
                <a:solidFill>
                  <a:srgbClr val="FF0000"/>
                </a:solidFill>
                <a:latin typeface="Segoe Print" panose="02000600000000000000" pitchFamily="2" charset="0"/>
              </a:rPr>
              <a:t>The </a:t>
            </a:r>
            <a:r>
              <a:rPr lang="en-GB" dirty="0" smtClean="0">
                <a:solidFill>
                  <a:srgbClr val="FF0000"/>
                </a:solidFill>
                <a:latin typeface="Segoe Print" panose="02000600000000000000" pitchFamily="2" charset="0"/>
              </a:rPr>
              <a:t>house </a:t>
            </a:r>
            <a:r>
              <a:rPr lang="en-GB" dirty="0">
                <a:solidFill>
                  <a:srgbClr val="FF0000"/>
                </a:solidFill>
                <a:latin typeface="Segoe Print" panose="02000600000000000000" pitchFamily="2" charset="0"/>
              </a:rPr>
              <a:t>in the </a:t>
            </a:r>
            <a:r>
              <a:rPr lang="en-GB" dirty="0" smtClean="0">
                <a:solidFill>
                  <a:srgbClr val="FF0000"/>
                </a:solidFill>
                <a:latin typeface="Segoe Print" panose="02000600000000000000" pitchFamily="2" charset="0"/>
              </a:rPr>
              <a:t>city</a:t>
            </a:r>
            <a:endParaRPr lang="en-GB" dirty="0">
              <a:solidFill>
                <a:srgbClr val="FF0000"/>
              </a:solidFill>
              <a:latin typeface="Segoe Print" panose="02000600000000000000" pitchFamily="2" charset="0"/>
            </a:endParaRPr>
          </a:p>
          <a:p>
            <a:r>
              <a:rPr lang="en-GB" dirty="0">
                <a:solidFill>
                  <a:srgbClr val="FF0000"/>
                </a:solidFill>
                <a:latin typeface="Segoe Print" panose="02000600000000000000" pitchFamily="2" charset="0"/>
              </a:rPr>
              <a:t>The </a:t>
            </a:r>
            <a:r>
              <a:rPr lang="en-GB" dirty="0" smtClean="0">
                <a:solidFill>
                  <a:srgbClr val="FF0000"/>
                </a:solidFill>
                <a:latin typeface="Segoe Print" panose="02000600000000000000" pitchFamily="2" charset="0"/>
              </a:rPr>
              <a:t>stream </a:t>
            </a:r>
            <a:r>
              <a:rPr lang="en-GB" dirty="0">
                <a:solidFill>
                  <a:srgbClr val="FF0000"/>
                </a:solidFill>
                <a:latin typeface="Segoe Print" panose="02000600000000000000" pitchFamily="2" charset="0"/>
              </a:rPr>
              <a:t>by the </a:t>
            </a:r>
            <a:r>
              <a:rPr lang="en-GB" dirty="0" smtClean="0">
                <a:solidFill>
                  <a:srgbClr val="FF0000"/>
                </a:solidFill>
                <a:latin typeface="Segoe Print" panose="02000600000000000000" pitchFamily="2" charset="0"/>
              </a:rPr>
              <a:t>cottage</a:t>
            </a:r>
            <a:endParaRPr lang="en-GB" dirty="0">
              <a:solidFill>
                <a:srgbClr val="FF0000"/>
              </a:solidFill>
              <a:latin typeface="Segoe Print" panose="02000600000000000000" pitchFamily="2" charset="0"/>
            </a:endParaRPr>
          </a:p>
          <a:p>
            <a:r>
              <a:rPr lang="en-GB" dirty="0">
                <a:solidFill>
                  <a:srgbClr val="FF0000"/>
                </a:solidFill>
                <a:latin typeface="Segoe Print" panose="02000600000000000000" pitchFamily="2" charset="0"/>
              </a:rPr>
              <a:t>The </a:t>
            </a:r>
            <a:r>
              <a:rPr lang="en-GB" dirty="0" smtClean="0">
                <a:solidFill>
                  <a:srgbClr val="FF0000"/>
                </a:solidFill>
                <a:latin typeface="Segoe Print" panose="02000600000000000000" pitchFamily="2" charset="0"/>
              </a:rPr>
              <a:t>women </a:t>
            </a:r>
            <a:r>
              <a:rPr lang="en-GB" dirty="0">
                <a:solidFill>
                  <a:srgbClr val="FF0000"/>
                </a:solidFill>
                <a:latin typeface="Segoe Print" panose="02000600000000000000" pitchFamily="2" charset="0"/>
              </a:rPr>
              <a:t>who had been playing </a:t>
            </a:r>
            <a:r>
              <a:rPr lang="en-GB" dirty="0" smtClean="0">
                <a:solidFill>
                  <a:srgbClr val="FF0000"/>
                </a:solidFill>
                <a:latin typeface="Segoe Print" panose="02000600000000000000" pitchFamily="2" charset="0"/>
              </a:rPr>
              <a:t>hockey</a:t>
            </a:r>
            <a:endParaRPr lang="en-GB" dirty="0">
              <a:solidFill>
                <a:srgbClr val="FF0000"/>
              </a:solidFill>
              <a:latin typeface="Segoe Print" panose="02000600000000000000" pitchFamily="2" charset="0"/>
            </a:endParaRPr>
          </a:p>
          <a:p>
            <a:r>
              <a:rPr lang="en-GB" dirty="0">
                <a:solidFill>
                  <a:srgbClr val="FF0000"/>
                </a:solidFill>
                <a:latin typeface="Segoe Print" panose="02000600000000000000" pitchFamily="2" charset="0"/>
              </a:rPr>
              <a:t>The </a:t>
            </a:r>
            <a:r>
              <a:rPr lang="en-GB" dirty="0" smtClean="0">
                <a:solidFill>
                  <a:srgbClr val="FF0000"/>
                </a:solidFill>
                <a:latin typeface="Segoe Print" panose="02000600000000000000" pitchFamily="2" charset="0"/>
              </a:rPr>
              <a:t>pig </a:t>
            </a:r>
            <a:r>
              <a:rPr lang="en-GB" dirty="0">
                <a:solidFill>
                  <a:srgbClr val="FF0000"/>
                </a:solidFill>
                <a:latin typeface="Segoe Print" panose="02000600000000000000" pitchFamily="2" charset="0"/>
              </a:rPr>
              <a:t>that had no </a:t>
            </a:r>
            <a:r>
              <a:rPr lang="en-GB" dirty="0" smtClean="0">
                <a:solidFill>
                  <a:srgbClr val="FF0000"/>
                </a:solidFill>
                <a:latin typeface="Segoe Print" panose="02000600000000000000" pitchFamily="2" charset="0"/>
              </a:rPr>
              <a:t>tail</a:t>
            </a:r>
            <a:endParaRPr lang="en-GB" dirty="0">
              <a:solidFill>
                <a:srgbClr val="FF0000"/>
              </a:solidFill>
              <a:latin typeface="Segoe Print" panose="02000600000000000000" pitchFamily="2" charset="0"/>
            </a:endParaRPr>
          </a:p>
          <a:p>
            <a:r>
              <a:rPr lang="en-GB" dirty="0">
                <a:solidFill>
                  <a:srgbClr val="002060"/>
                </a:solidFill>
                <a:latin typeface="Segoe Print" panose="02000600000000000000" pitchFamily="2" charset="0"/>
              </a:rPr>
              <a:t>Can you identify the headword in each of these phrases?</a:t>
            </a:r>
          </a:p>
          <a:p>
            <a:r>
              <a:rPr lang="en-GB" dirty="0">
                <a:solidFill>
                  <a:srgbClr val="002060"/>
                </a:solidFill>
                <a:latin typeface="Segoe Print" panose="02000600000000000000" pitchFamily="2" charset="0"/>
              </a:rPr>
              <a:t>Can you identify the post-modifiers?</a:t>
            </a:r>
          </a:p>
          <a:p>
            <a:endParaRPr lang="en-US" dirty="0">
              <a:latin typeface="Segoe Print" charset="0"/>
              <a:ea typeface="Segoe Print" charset="0"/>
              <a:cs typeface="Segoe Print" charset="0"/>
            </a:endParaRPr>
          </a:p>
        </p:txBody>
      </p:sp>
    </p:spTree>
    <p:extLst>
      <p:ext uri="{BB962C8B-B14F-4D97-AF65-F5344CB8AC3E}">
        <p14:creationId xmlns:p14="http://schemas.microsoft.com/office/powerpoint/2010/main" val="732958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84177"/>
            <a:ext cx="7772400" cy="1889943"/>
          </a:xfrm>
        </p:spPr>
        <p:txBody>
          <a:bodyPr>
            <a:normAutofit fontScale="90000"/>
          </a:bodyPr>
          <a:lstStyle/>
          <a:p>
            <a:pPr marL="0" indent="0"/>
            <a:r>
              <a:rPr lang="en-GB" sz="2400" dirty="0">
                <a:latin typeface="Segoe Print" panose="02000600000000000000" pitchFamily="2" charset="0"/>
              </a:rPr>
              <a:t>Add post modifiers to the nouns below to create expanded noun phrases:</a:t>
            </a:r>
            <a:br>
              <a:rPr lang="en-GB" sz="2400" dirty="0">
                <a:latin typeface="Segoe Print" panose="02000600000000000000" pitchFamily="2" charset="0"/>
              </a:rPr>
            </a:br>
            <a:r>
              <a:rPr lang="en-GB" sz="2400" dirty="0">
                <a:solidFill>
                  <a:schemeClr val="accent2"/>
                </a:solidFill>
                <a:latin typeface="Segoe Print" panose="02000600000000000000" pitchFamily="2" charset="0"/>
              </a:rPr>
              <a:t/>
            </a:r>
            <a:br>
              <a:rPr lang="en-GB" sz="2400" dirty="0">
                <a:solidFill>
                  <a:schemeClr val="accent2"/>
                </a:solidFill>
                <a:latin typeface="Segoe Print" panose="02000600000000000000" pitchFamily="2" charset="0"/>
              </a:rPr>
            </a:br>
            <a:r>
              <a:rPr lang="en-GB" sz="2400" dirty="0">
                <a:solidFill>
                  <a:srgbClr val="FF0000"/>
                </a:solidFill>
                <a:latin typeface="Segoe Print" panose="02000600000000000000" pitchFamily="2" charset="0"/>
              </a:rPr>
              <a:t>1. The </a:t>
            </a:r>
            <a:r>
              <a:rPr lang="en-GB" sz="2400" dirty="0" smtClean="0">
                <a:solidFill>
                  <a:srgbClr val="FF0000"/>
                </a:solidFill>
                <a:latin typeface="Segoe Print" panose="02000600000000000000" pitchFamily="2" charset="0"/>
              </a:rPr>
              <a:t>cat </a:t>
            </a:r>
            <a:r>
              <a:rPr lang="en-GB" sz="2400" dirty="0">
                <a:solidFill>
                  <a:srgbClr val="FF0000"/>
                </a:solidFill>
                <a:latin typeface="Segoe Print" panose="02000600000000000000" pitchFamily="2" charset="0"/>
              </a:rPr>
              <a:t>_____________________</a:t>
            </a:r>
            <a:br>
              <a:rPr lang="en-GB" sz="2400" dirty="0">
                <a:solidFill>
                  <a:srgbClr val="FF0000"/>
                </a:solidFill>
                <a:latin typeface="Segoe Print" panose="02000600000000000000" pitchFamily="2" charset="0"/>
              </a:rPr>
            </a:br>
            <a:r>
              <a:rPr lang="en-GB" sz="2400" dirty="0">
                <a:solidFill>
                  <a:srgbClr val="FF0000"/>
                </a:solidFill>
                <a:latin typeface="Segoe Print" panose="02000600000000000000" pitchFamily="2" charset="0"/>
              </a:rPr>
              <a:t>2. The </a:t>
            </a:r>
            <a:r>
              <a:rPr lang="en-GB" sz="2400" dirty="0" smtClean="0">
                <a:solidFill>
                  <a:srgbClr val="FF0000"/>
                </a:solidFill>
                <a:latin typeface="Segoe Print" panose="02000600000000000000" pitchFamily="2" charset="0"/>
              </a:rPr>
              <a:t>mansion </a:t>
            </a:r>
            <a:r>
              <a:rPr lang="en-GB" sz="2400" dirty="0">
                <a:solidFill>
                  <a:srgbClr val="FF0000"/>
                </a:solidFill>
                <a:latin typeface="Segoe Print" panose="02000600000000000000" pitchFamily="2" charset="0"/>
              </a:rPr>
              <a:t>_________________</a:t>
            </a:r>
            <a:br>
              <a:rPr lang="en-GB" sz="2400" dirty="0">
                <a:solidFill>
                  <a:srgbClr val="FF0000"/>
                </a:solidFill>
                <a:latin typeface="Segoe Print" panose="02000600000000000000" pitchFamily="2" charset="0"/>
              </a:rPr>
            </a:br>
            <a:r>
              <a:rPr lang="en-GB" sz="2400" dirty="0">
                <a:solidFill>
                  <a:srgbClr val="FF0000"/>
                </a:solidFill>
                <a:latin typeface="Segoe Print" panose="02000600000000000000" pitchFamily="2" charset="0"/>
              </a:rPr>
              <a:t>3. The </a:t>
            </a:r>
            <a:r>
              <a:rPr lang="en-GB" sz="2400" dirty="0" smtClean="0">
                <a:solidFill>
                  <a:srgbClr val="FF0000"/>
                </a:solidFill>
                <a:latin typeface="Segoe Print" panose="02000600000000000000" pitchFamily="2" charset="0"/>
              </a:rPr>
              <a:t>wood </a:t>
            </a:r>
            <a:r>
              <a:rPr lang="en-GB" sz="2400" dirty="0">
                <a:solidFill>
                  <a:srgbClr val="FF0000"/>
                </a:solidFill>
                <a:latin typeface="Segoe Print" panose="02000600000000000000" pitchFamily="2" charset="0"/>
              </a:rPr>
              <a:t>__________________</a:t>
            </a:r>
            <a:br>
              <a:rPr lang="en-GB" sz="2400" dirty="0">
                <a:solidFill>
                  <a:srgbClr val="FF0000"/>
                </a:solidFill>
                <a:latin typeface="Segoe Print" panose="02000600000000000000" pitchFamily="2" charset="0"/>
              </a:rPr>
            </a:br>
            <a:r>
              <a:rPr lang="en-GB" sz="2400" dirty="0">
                <a:solidFill>
                  <a:srgbClr val="FF0000"/>
                </a:solidFill>
                <a:latin typeface="Segoe Print" panose="02000600000000000000" pitchFamily="2" charset="0"/>
              </a:rPr>
              <a:t>4.The </a:t>
            </a:r>
            <a:r>
              <a:rPr lang="en-GB" sz="2400" dirty="0" smtClean="0">
                <a:solidFill>
                  <a:srgbClr val="FF0000"/>
                </a:solidFill>
                <a:latin typeface="Segoe Print" panose="02000600000000000000" pitchFamily="2" charset="0"/>
              </a:rPr>
              <a:t>man </a:t>
            </a:r>
            <a:r>
              <a:rPr lang="en-GB" sz="2400" dirty="0">
                <a:solidFill>
                  <a:srgbClr val="FF0000"/>
                </a:solidFill>
                <a:latin typeface="Segoe Print" panose="02000600000000000000" pitchFamily="2" charset="0"/>
              </a:rPr>
              <a:t>_______________</a:t>
            </a:r>
            <a:br>
              <a:rPr lang="en-GB" sz="2400" dirty="0">
                <a:solidFill>
                  <a:srgbClr val="FF0000"/>
                </a:solidFill>
                <a:latin typeface="Segoe Print" panose="02000600000000000000" pitchFamily="2" charset="0"/>
              </a:rPr>
            </a:br>
            <a:r>
              <a:rPr lang="en-GB" sz="2400" dirty="0">
                <a:solidFill>
                  <a:srgbClr val="FF0000"/>
                </a:solidFill>
                <a:latin typeface="Segoe Print" panose="02000600000000000000" pitchFamily="2" charset="0"/>
              </a:rPr>
              <a:t>5. The </a:t>
            </a:r>
            <a:r>
              <a:rPr lang="en-GB" sz="2400" dirty="0" smtClean="0">
                <a:solidFill>
                  <a:srgbClr val="FF0000"/>
                </a:solidFill>
                <a:latin typeface="Segoe Print" panose="02000600000000000000" pitchFamily="2" charset="0"/>
              </a:rPr>
              <a:t>cottage________________</a:t>
            </a:r>
            <a:r>
              <a:rPr lang="en-GB" sz="2400" dirty="0">
                <a:solidFill>
                  <a:srgbClr val="FF0000"/>
                </a:solidFill>
              </a:rPr>
              <a:t/>
            </a:r>
            <a:br>
              <a:rPr lang="en-GB" sz="2400" dirty="0">
                <a:solidFill>
                  <a:srgbClr val="FF0000"/>
                </a:solidFill>
              </a:rPr>
            </a:br>
            <a:endParaRPr lang="en-GB" sz="2400" dirty="0">
              <a:latin typeface="Segoe Print" panose="02000600000000000000" pitchFamily="2" charset="0"/>
            </a:endParaRPr>
          </a:p>
        </p:txBody>
      </p:sp>
      <p:sp>
        <p:nvSpPr>
          <p:cNvPr id="4" name="Title 1"/>
          <p:cNvSpPr txBox="1">
            <a:spLocks/>
          </p:cNvSpPr>
          <p:nvPr/>
        </p:nvSpPr>
        <p:spPr>
          <a:xfrm>
            <a:off x="838200" y="680027"/>
            <a:ext cx="7772400" cy="5101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b="1" i="0" kern="1200">
                <a:solidFill>
                  <a:schemeClr val="tx1"/>
                </a:solidFill>
                <a:latin typeface="Gotham" charset="0"/>
                <a:ea typeface="Gotham" charset="0"/>
                <a:cs typeface="Gotham" charset="0"/>
              </a:defRPr>
            </a:lvl1pPr>
          </a:lstStyle>
          <a:p>
            <a:endParaRPr lang="en-GB" u="sng" dirty="0">
              <a:latin typeface="Segoe Print" panose="02000600000000000000" pitchFamily="2" charset="0"/>
            </a:endParaRPr>
          </a:p>
        </p:txBody>
      </p:sp>
      <p:sp>
        <p:nvSpPr>
          <p:cNvPr id="5" name="AutoShape 2" descr="quotation marks"/>
          <p:cNvSpPr>
            <a:spLocks noChangeAspect="1" noChangeArrowheads="1"/>
          </p:cNvSpPr>
          <p:nvPr/>
        </p:nvSpPr>
        <p:spPr bwMode="auto">
          <a:xfrm>
            <a:off x="-697042" y="225274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itle 1"/>
          <p:cNvSpPr txBox="1">
            <a:spLocks/>
          </p:cNvSpPr>
          <p:nvPr/>
        </p:nvSpPr>
        <p:spPr>
          <a:xfrm>
            <a:off x="677333" y="609600"/>
            <a:ext cx="9765379" cy="8403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i="0" kern="1200">
                <a:solidFill>
                  <a:schemeClr val="tx1"/>
                </a:solidFill>
                <a:latin typeface="Gotham" charset="0"/>
                <a:ea typeface="Gotham" charset="0"/>
                <a:cs typeface="Gotham" charset="0"/>
              </a:defRPr>
            </a:lvl1pPr>
          </a:lstStyle>
          <a:p>
            <a:pPr algn="l"/>
            <a:r>
              <a:rPr lang="en-GB" dirty="0" smtClean="0">
                <a:latin typeface="Segoe Print" panose="02000600000000000000" pitchFamily="2" charset="0"/>
              </a:rPr>
              <a:t>Have a go!</a:t>
            </a:r>
            <a:endParaRPr lang="en-GB" dirty="0">
              <a:latin typeface="Segoe Print" panose="02000600000000000000" pitchFamily="2" charset="0"/>
            </a:endParaRPr>
          </a:p>
        </p:txBody>
      </p:sp>
      <p:sp>
        <p:nvSpPr>
          <p:cNvPr id="8" name="Content Placeholder 3"/>
          <p:cNvSpPr txBox="1">
            <a:spLocks/>
          </p:cNvSpPr>
          <p:nvPr/>
        </p:nvSpPr>
        <p:spPr>
          <a:xfrm>
            <a:off x="41412" y="4388298"/>
            <a:ext cx="3283224" cy="2469702"/>
          </a:xfrm>
          <a:prstGeom prst="ellipse">
            <a:avLst/>
          </a:prstGeom>
          <a:solidFill>
            <a:srgbClr val="FFC000"/>
          </a:solidFill>
          <a:ln w="19050">
            <a:solidFill>
              <a:schemeClr val="accent2"/>
            </a:solidFill>
          </a:ln>
        </p:spPr>
        <p:txBody>
          <a:bodyPr>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400" dirty="0" smtClean="0">
                <a:latin typeface="Segoe Print" panose="02000600000000000000" pitchFamily="2" charset="0"/>
              </a:rPr>
              <a:t>You could add prepositional phrases beginning with prepositions such as: </a:t>
            </a:r>
            <a:r>
              <a:rPr lang="en-GB" sz="3400" u="sng" dirty="0" smtClean="0">
                <a:latin typeface="Segoe Print" panose="02000600000000000000" pitchFamily="2" charset="0"/>
              </a:rPr>
              <a:t>below, across, beside, with, near, next to etc.</a:t>
            </a:r>
            <a:r>
              <a:rPr lang="en-GB" sz="3400" dirty="0" smtClean="0">
                <a:latin typeface="Segoe Print" panose="02000600000000000000" pitchFamily="2" charset="0"/>
              </a:rPr>
              <a:t> </a:t>
            </a:r>
            <a:endParaRPr lang="en-GB" dirty="0">
              <a:latin typeface="Segoe Print" panose="02000600000000000000" pitchFamily="2" charset="0"/>
            </a:endParaRPr>
          </a:p>
        </p:txBody>
      </p:sp>
      <p:sp>
        <p:nvSpPr>
          <p:cNvPr id="9" name="Content Placeholder 3">
            <a:extLst>
              <a:ext uri="{FF2B5EF4-FFF2-40B4-BE49-F238E27FC236}">
                <a16:creationId xmlns:a16="http://schemas.microsoft.com/office/drawing/2014/main" xmlns="" id="{E53CA067-A3D5-4384-8769-67F543A936EB}"/>
              </a:ext>
            </a:extLst>
          </p:cNvPr>
          <p:cNvSpPr txBox="1">
            <a:spLocks/>
          </p:cNvSpPr>
          <p:nvPr/>
        </p:nvSpPr>
        <p:spPr>
          <a:xfrm>
            <a:off x="4810538" y="4280543"/>
            <a:ext cx="4172098" cy="2577457"/>
          </a:xfrm>
          <a:prstGeom prst="ellipse">
            <a:avLst/>
          </a:prstGeom>
          <a:solidFill>
            <a:srgbClr val="FFC000"/>
          </a:solidFill>
          <a:ln w="19050">
            <a:solidFill>
              <a:schemeClr val="accent2"/>
            </a:solidFill>
          </a:ln>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GB" sz="2400" dirty="0">
                <a:solidFill>
                  <a:schemeClr val="tx1"/>
                </a:solidFill>
                <a:latin typeface="Segoe Print" panose="02000600000000000000" pitchFamily="2" charset="0"/>
              </a:rPr>
              <a:t>You could try adding subordinate clauses beginning with: </a:t>
            </a:r>
            <a:r>
              <a:rPr lang="en-GB" sz="2400" u="sng" dirty="0">
                <a:solidFill>
                  <a:schemeClr val="tx1"/>
                </a:solidFill>
                <a:latin typeface="Segoe Print" panose="02000600000000000000" pitchFamily="2" charset="0"/>
              </a:rPr>
              <a:t>who, which or that</a:t>
            </a:r>
          </a:p>
          <a:p>
            <a:pPr marL="0" indent="0">
              <a:buFont typeface="Wingdings 3" charset="2"/>
              <a:buNone/>
            </a:pPr>
            <a:endParaRPr lang="en-GB" dirty="0"/>
          </a:p>
        </p:txBody>
      </p:sp>
    </p:spTree>
    <p:extLst>
      <p:ext uri="{BB962C8B-B14F-4D97-AF65-F5344CB8AC3E}">
        <p14:creationId xmlns:p14="http://schemas.microsoft.com/office/powerpoint/2010/main" val="2523365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Can you spot the expanded noun phrases in this text?</a:t>
            </a:r>
          </a:p>
        </p:txBody>
      </p:sp>
      <p:sp>
        <p:nvSpPr>
          <p:cNvPr id="3" name="Subtitle 2"/>
          <p:cNvSpPr>
            <a:spLocks noGrp="1"/>
          </p:cNvSpPr>
          <p:nvPr>
            <p:ph type="subTitle" idx="1"/>
          </p:nvPr>
        </p:nvSpPr>
        <p:spPr>
          <a:xfrm>
            <a:off x="1143000" y="1976440"/>
            <a:ext cx="6858000" cy="3281360"/>
          </a:xfrm>
        </p:spPr>
        <p:txBody>
          <a:bodyPr/>
          <a:lstStyle/>
          <a:p>
            <a:r>
              <a:rPr lang="en-GB" sz="2000" dirty="0">
                <a:solidFill>
                  <a:srgbClr val="002060"/>
                </a:solidFill>
                <a:latin typeface="Segoe Print" panose="02000600000000000000" pitchFamily="2" charset="0"/>
              </a:rPr>
              <a:t>Not far from where I live is a spooky old house. This scary house has some cracked windows. It also has windows which are boarded up. The creepy house has an overgrown garden that is strewn with rubbish. The messy garden contains tall trees with leafless branches.  A winding garden path leads to the wooden front door of the scary house. The cracked windows and messy garden might lead you to assume no-one lives in this house. You probably think this is a derelict house. If you think this you are wrong. An old man lives there. An old man with translucent skin and piercing green eyes. An old who is rumoured to be a ghost…</a:t>
            </a:r>
          </a:p>
          <a:p>
            <a:endParaRPr lang="en-GB" dirty="0"/>
          </a:p>
        </p:txBody>
      </p:sp>
    </p:spTree>
    <p:extLst>
      <p:ext uri="{BB962C8B-B14F-4D97-AF65-F5344CB8AC3E}">
        <p14:creationId xmlns:p14="http://schemas.microsoft.com/office/powerpoint/2010/main" val="3173491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Reflect: Were </a:t>
            </a:r>
            <a:r>
              <a:rPr lang="en-GB" dirty="0"/>
              <a:t>you right?</a:t>
            </a:r>
          </a:p>
        </p:txBody>
      </p:sp>
      <p:sp>
        <p:nvSpPr>
          <p:cNvPr id="3" name="Subtitle 2"/>
          <p:cNvSpPr>
            <a:spLocks noGrp="1"/>
          </p:cNvSpPr>
          <p:nvPr>
            <p:ph type="subTitle" idx="1"/>
          </p:nvPr>
        </p:nvSpPr>
        <p:spPr>
          <a:xfrm>
            <a:off x="1025435" y="2051507"/>
            <a:ext cx="6858000" cy="1655762"/>
          </a:xfrm>
        </p:spPr>
        <p:txBody>
          <a:bodyPr/>
          <a:lstStyle/>
          <a:p>
            <a:r>
              <a:rPr lang="en-GB" sz="2000" dirty="0">
                <a:solidFill>
                  <a:srgbClr val="002060"/>
                </a:solidFill>
                <a:latin typeface="Segoe Print" panose="02000600000000000000" pitchFamily="2" charset="0"/>
              </a:rPr>
              <a:t>Not far from where I live is </a:t>
            </a:r>
            <a:r>
              <a:rPr lang="en-GB" sz="2000" u="sng" dirty="0">
                <a:solidFill>
                  <a:srgbClr val="002060"/>
                </a:solidFill>
                <a:latin typeface="Segoe Print" panose="02000600000000000000" pitchFamily="2" charset="0"/>
              </a:rPr>
              <a:t>a spooky old house</a:t>
            </a:r>
            <a:r>
              <a:rPr lang="en-GB" sz="2000" dirty="0">
                <a:solidFill>
                  <a:srgbClr val="002060"/>
                </a:solidFill>
                <a:latin typeface="Segoe Print" panose="02000600000000000000" pitchFamily="2" charset="0"/>
              </a:rPr>
              <a:t>. </a:t>
            </a:r>
            <a:r>
              <a:rPr lang="en-GB" sz="2000" u="sng" dirty="0">
                <a:solidFill>
                  <a:srgbClr val="002060"/>
                </a:solidFill>
                <a:latin typeface="Segoe Print" panose="02000600000000000000" pitchFamily="2" charset="0"/>
              </a:rPr>
              <a:t>This scary house</a:t>
            </a:r>
            <a:r>
              <a:rPr lang="en-GB" sz="2000" dirty="0">
                <a:solidFill>
                  <a:srgbClr val="002060"/>
                </a:solidFill>
                <a:latin typeface="Segoe Print" panose="02000600000000000000" pitchFamily="2" charset="0"/>
              </a:rPr>
              <a:t> has </a:t>
            </a:r>
            <a:r>
              <a:rPr lang="en-GB" sz="2000" u="sng" dirty="0">
                <a:solidFill>
                  <a:srgbClr val="002060"/>
                </a:solidFill>
                <a:latin typeface="Segoe Print" panose="02000600000000000000" pitchFamily="2" charset="0"/>
              </a:rPr>
              <a:t>some cracked windows</a:t>
            </a:r>
            <a:r>
              <a:rPr lang="en-GB" sz="2000" dirty="0">
                <a:solidFill>
                  <a:srgbClr val="002060"/>
                </a:solidFill>
                <a:latin typeface="Segoe Print" panose="02000600000000000000" pitchFamily="2" charset="0"/>
              </a:rPr>
              <a:t>. It also has </a:t>
            </a:r>
            <a:r>
              <a:rPr lang="en-GB" sz="2000" u="sng" dirty="0">
                <a:solidFill>
                  <a:srgbClr val="002060"/>
                </a:solidFill>
                <a:latin typeface="Segoe Print" panose="02000600000000000000" pitchFamily="2" charset="0"/>
              </a:rPr>
              <a:t>windows which are boarded up</a:t>
            </a:r>
            <a:r>
              <a:rPr lang="en-GB" sz="2000" dirty="0">
                <a:solidFill>
                  <a:srgbClr val="002060"/>
                </a:solidFill>
                <a:latin typeface="Segoe Print" panose="02000600000000000000" pitchFamily="2" charset="0"/>
              </a:rPr>
              <a:t>. </a:t>
            </a:r>
            <a:r>
              <a:rPr lang="en-GB" sz="2000" u="sng" dirty="0">
                <a:solidFill>
                  <a:srgbClr val="002060"/>
                </a:solidFill>
                <a:latin typeface="Segoe Print" panose="02000600000000000000" pitchFamily="2" charset="0"/>
              </a:rPr>
              <a:t>The creepy house </a:t>
            </a:r>
            <a:r>
              <a:rPr lang="en-GB" sz="2000" dirty="0">
                <a:solidFill>
                  <a:srgbClr val="002060"/>
                </a:solidFill>
                <a:latin typeface="Segoe Print" panose="02000600000000000000" pitchFamily="2" charset="0"/>
              </a:rPr>
              <a:t>has </a:t>
            </a:r>
            <a:r>
              <a:rPr lang="en-GB" sz="2000" u="sng" dirty="0">
                <a:solidFill>
                  <a:srgbClr val="002060"/>
                </a:solidFill>
                <a:latin typeface="Segoe Print" panose="02000600000000000000" pitchFamily="2" charset="0"/>
              </a:rPr>
              <a:t>an overgrown garden that is strewn with rubbish</a:t>
            </a:r>
            <a:r>
              <a:rPr lang="en-GB" sz="2000" dirty="0">
                <a:solidFill>
                  <a:srgbClr val="002060"/>
                </a:solidFill>
                <a:latin typeface="Segoe Print" panose="02000600000000000000" pitchFamily="2" charset="0"/>
              </a:rPr>
              <a:t>. </a:t>
            </a:r>
            <a:r>
              <a:rPr lang="en-GB" sz="2000" u="sng" dirty="0">
                <a:solidFill>
                  <a:srgbClr val="002060"/>
                </a:solidFill>
                <a:latin typeface="Segoe Print" panose="02000600000000000000" pitchFamily="2" charset="0"/>
              </a:rPr>
              <a:t>The messy garden </a:t>
            </a:r>
            <a:r>
              <a:rPr lang="en-GB" sz="2000" dirty="0">
                <a:solidFill>
                  <a:srgbClr val="002060"/>
                </a:solidFill>
                <a:latin typeface="Segoe Print" panose="02000600000000000000" pitchFamily="2" charset="0"/>
              </a:rPr>
              <a:t>contains </a:t>
            </a:r>
            <a:r>
              <a:rPr lang="en-GB" sz="2000" u="sng" dirty="0">
                <a:solidFill>
                  <a:srgbClr val="002060"/>
                </a:solidFill>
                <a:latin typeface="Segoe Print" panose="02000600000000000000" pitchFamily="2" charset="0"/>
              </a:rPr>
              <a:t>tall trees with leafless branches.</a:t>
            </a:r>
            <a:r>
              <a:rPr lang="en-GB" sz="2000" dirty="0">
                <a:solidFill>
                  <a:srgbClr val="002060"/>
                </a:solidFill>
                <a:latin typeface="Segoe Print" panose="02000600000000000000" pitchFamily="2" charset="0"/>
              </a:rPr>
              <a:t>  </a:t>
            </a:r>
            <a:r>
              <a:rPr lang="en-GB" sz="2000" u="sng" dirty="0">
                <a:solidFill>
                  <a:srgbClr val="002060"/>
                </a:solidFill>
                <a:latin typeface="Segoe Print" panose="02000600000000000000" pitchFamily="2" charset="0"/>
              </a:rPr>
              <a:t>A winding garden path </a:t>
            </a:r>
            <a:r>
              <a:rPr lang="en-GB" sz="2000" dirty="0">
                <a:solidFill>
                  <a:srgbClr val="002060"/>
                </a:solidFill>
                <a:latin typeface="Segoe Print" panose="02000600000000000000" pitchFamily="2" charset="0"/>
              </a:rPr>
              <a:t>leads to the </a:t>
            </a:r>
            <a:r>
              <a:rPr lang="en-GB" sz="2000" u="sng" dirty="0">
                <a:solidFill>
                  <a:srgbClr val="002060"/>
                </a:solidFill>
                <a:latin typeface="Segoe Print" panose="02000600000000000000" pitchFamily="2" charset="0"/>
              </a:rPr>
              <a:t>wooden front door of the scary house</a:t>
            </a:r>
            <a:r>
              <a:rPr lang="en-GB" sz="2000" dirty="0">
                <a:solidFill>
                  <a:srgbClr val="002060"/>
                </a:solidFill>
                <a:latin typeface="Segoe Print" panose="02000600000000000000" pitchFamily="2" charset="0"/>
              </a:rPr>
              <a:t>. </a:t>
            </a:r>
            <a:r>
              <a:rPr lang="en-GB" sz="2000" u="sng" dirty="0">
                <a:solidFill>
                  <a:srgbClr val="002060"/>
                </a:solidFill>
                <a:latin typeface="Segoe Print" panose="02000600000000000000" pitchFamily="2" charset="0"/>
              </a:rPr>
              <a:t>The cracked windows </a:t>
            </a:r>
            <a:r>
              <a:rPr lang="en-GB" sz="2000" dirty="0">
                <a:solidFill>
                  <a:srgbClr val="002060"/>
                </a:solidFill>
                <a:latin typeface="Segoe Print" panose="02000600000000000000" pitchFamily="2" charset="0"/>
              </a:rPr>
              <a:t>and </a:t>
            </a:r>
            <a:r>
              <a:rPr lang="en-GB" sz="2000" u="sng" dirty="0">
                <a:solidFill>
                  <a:srgbClr val="002060"/>
                </a:solidFill>
                <a:latin typeface="Segoe Print" panose="02000600000000000000" pitchFamily="2" charset="0"/>
              </a:rPr>
              <a:t>messy garden </a:t>
            </a:r>
            <a:r>
              <a:rPr lang="en-GB" sz="2000" dirty="0">
                <a:solidFill>
                  <a:srgbClr val="002060"/>
                </a:solidFill>
                <a:latin typeface="Segoe Print" panose="02000600000000000000" pitchFamily="2" charset="0"/>
              </a:rPr>
              <a:t>might lead you to assume no-one lives in this house. You probably think this is </a:t>
            </a:r>
            <a:r>
              <a:rPr lang="en-GB" sz="2000" u="sng" dirty="0">
                <a:solidFill>
                  <a:srgbClr val="002060"/>
                </a:solidFill>
                <a:latin typeface="Segoe Print" panose="02000600000000000000" pitchFamily="2" charset="0"/>
              </a:rPr>
              <a:t>a derelict house.</a:t>
            </a:r>
            <a:r>
              <a:rPr lang="en-GB" sz="2000" dirty="0">
                <a:solidFill>
                  <a:srgbClr val="002060"/>
                </a:solidFill>
                <a:latin typeface="Segoe Print" panose="02000600000000000000" pitchFamily="2" charset="0"/>
              </a:rPr>
              <a:t> If you think this you are wrong. </a:t>
            </a:r>
            <a:r>
              <a:rPr lang="en-GB" sz="2000" u="sng" dirty="0">
                <a:solidFill>
                  <a:srgbClr val="002060"/>
                </a:solidFill>
                <a:latin typeface="Segoe Print" panose="02000600000000000000" pitchFamily="2" charset="0"/>
              </a:rPr>
              <a:t>An old man </a:t>
            </a:r>
            <a:r>
              <a:rPr lang="en-GB" sz="2000" dirty="0">
                <a:solidFill>
                  <a:srgbClr val="002060"/>
                </a:solidFill>
                <a:latin typeface="Segoe Print" panose="02000600000000000000" pitchFamily="2" charset="0"/>
              </a:rPr>
              <a:t>lives there. </a:t>
            </a:r>
            <a:r>
              <a:rPr lang="en-GB" sz="2000" u="sng" dirty="0">
                <a:solidFill>
                  <a:srgbClr val="002060"/>
                </a:solidFill>
                <a:latin typeface="Segoe Print" panose="02000600000000000000" pitchFamily="2" charset="0"/>
              </a:rPr>
              <a:t>An old man with translucent skin and piercing green eyes</a:t>
            </a:r>
            <a:r>
              <a:rPr lang="en-GB" sz="2000" dirty="0">
                <a:solidFill>
                  <a:srgbClr val="002060"/>
                </a:solidFill>
                <a:latin typeface="Segoe Print" panose="02000600000000000000" pitchFamily="2" charset="0"/>
              </a:rPr>
              <a:t>. </a:t>
            </a:r>
            <a:r>
              <a:rPr lang="en-GB" sz="2000" u="sng" dirty="0">
                <a:solidFill>
                  <a:srgbClr val="002060"/>
                </a:solidFill>
                <a:latin typeface="Segoe Print" panose="02000600000000000000" pitchFamily="2" charset="0"/>
              </a:rPr>
              <a:t>An old man who is rumoured to be a ghost…</a:t>
            </a:r>
          </a:p>
          <a:p>
            <a:endParaRPr lang="en-GB" dirty="0"/>
          </a:p>
        </p:txBody>
      </p:sp>
    </p:spTree>
    <p:extLst>
      <p:ext uri="{BB962C8B-B14F-4D97-AF65-F5344CB8AC3E}">
        <p14:creationId xmlns:p14="http://schemas.microsoft.com/office/powerpoint/2010/main" val="916736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776</TotalTime>
  <Words>652</Words>
  <Application>Microsoft Office PowerPoint</Application>
  <PresentationFormat>On-screen Show (4:3)</PresentationFormat>
  <Paragraphs>61</Paragraphs>
  <Slides>9</Slides>
  <Notes>2</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Title slide</vt:lpstr>
      <vt:lpstr>Slides</vt:lpstr>
      <vt:lpstr>Year 4 SPAG</vt:lpstr>
      <vt:lpstr>What is a noun?</vt:lpstr>
      <vt:lpstr>PowerPoint Presentation</vt:lpstr>
      <vt:lpstr>Pre-modifiers</vt:lpstr>
      <vt:lpstr>PowerPoint Presentation</vt:lpstr>
      <vt:lpstr>Post-modifiers</vt:lpstr>
      <vt:lpstr>Add post modifiers to the nouns below to create expanded noun phrases:  1. The cat _____________________ 2. The mansion _________________ 3. The wood __________________ 4.The man _______________ 5. The cottage________________ </vt:lpstr>
      <vt:lpstr>Can you spot the expanded noun phrases in this text?</vt:lpstr>
      <vt:lpstr>Reflect: Were you right?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visitor</cp:lastModifiedBy>
  <cp:revision>75</cp:revision>
  <dcterms:created xsi:type="dcterms:W3CDTF">2017-06-27T15:09:43Z</dcterms:created>
  <dcterms:modified xsi:type="dcterms:W3CDTF">2018-01-22T10:47:03Z</dcterms:modified>
</cp:coreProperties>
</file>