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2" r:id="rId2"/>
  </p:sldMasterIdLst>
  <p:notesMasterIdLst>
    <p:notesMasterId r:id="rId12"/>
  </p:notesMasterIdLst>
  <p:handoutMasterIdLst>
    <p:handoutMasterId r:id="rId13"/>
  </p:handoutMasterIdLst>
  <p:sldIdLst>
    <p:sldId id="260" r:id="rId3"/>
    <p:sldId id="310" r:id="rId4"/>
    <p:sldId id="316" r:id="rId5"/>
    <p:sldId id="317" r:id="rId6"/>
    <p:sldId id="318" r:id="rId7"/>
    <p:sldId id="319" r:id="rId8"/>
    <p:sldId id="320" r:id="rId9"/>
    <p:sldId id="321" r:id="rId10"/>
    <p:sldId id="32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8E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6"/>
    <p:restoredTop sz="95118" autoAdjust="0"/>
  </p:normalViewPr>
  <p:slideViewPr>
    <p:cSldViewPr snapToGrid="0" snapToObjects="1">
      <p:cViewPr>
        <p:scale>
          <a:sx n="77" d="100"/>
          <a:sy n="77" d="100"/>
        </p:scale>
        <p:origin x="480" y="168"/>
      </p:cViewPr>
      <p:guideLst>
        <p:guide orient="horz" pos="2160"/>
        <p:guide pos="2880"/>
      </p:guideLst>
    </p:cSldViewPr>
  </p:slideViewPr>
  <p:notesTextViewPr>
    <p:cViewPr>
      <p:scale>
        <a:sx n="1" d="1"/>
        <a:sy n="1" d="1"/>
      </p:scale>
      <p:origin x="0" y="0"/>
    </p:cViewPr>
  </p:notesTextViewPr>
  <p:notesViewPr>
    <p:cSldViewPr snapToGrid="0" snapToObjects="1">
      <p:cViewPr varScale="1">
        <p:scale>
          <a:sx n="82" d="100"/>
          <a:sy n="82" d="100"/>
        </p:scale>
        <p:origin x="29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BB06537-7A6D-AE48-8835-DADFC7FA5A71}" type="datetimeFigureOut">
              <a:rPr lang="en-US" smtClean="0"/>
              <a:t>1/22/2018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469170-F8B4-754D-AD68-32C90554A8F3}" type="slidenum">
              <a:rPr lang="en-US" smtClean="0"/>
              <a:t>‹#›</a:t>
            </a:fld>
            <a:endParaRPr lang="en-US"/>
          </a:p>
        </p:txBody>
      </p:sp>
    </p:spTree>
    <p:extLst>
      <p:ext uri="{BB962C8B-B14F-4D97-AF65-F5344CB8AC3E}">
        <p14:creationId xmlns:p14="http://schemas.microsoft.com/office/powerpoint/2010/main" val="1063856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E4DA8E-9E6D-ED4F-B068-49B17AB22E2E}" type="datetimeFigureOut">
              <a:rPr lang="en-US" smtClean="0"/>
              <a:t>1/22/2018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D82436-5DD0-124E-81ED-DDD3123492E8}" type="slidenum">
              <a:rPr lang="en-US" smtClean="0"/>
              <a:t>‹#›</a:t>
            </a:fld>
            <a:endParaRPr lang="en-US"/>
          </a:p>
        </p:txBody>
      </p:sp>
    </p:spTree>
    <p:extLst>
      <p:ext uri="{BB962C8B-B14F-4D97-AF65-F5344CB8AC3E}">
        <p14:creationId xmlns:p14="http://schemas.microsoft.com/office/powerpoint/2010/main" val="1176404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BBD82436-5DD0-124E-81ED-DDD3123492E8}" type="slidenum">
              <a:rPr lang="en-US" smtClean="0"/>
              <a:t>1</a:t>
            </a:fld>
            <a:endParaRPr lang="en-US"/>
          </a:p>
        </p:txBody>
      </p:sp>
    </p:spTree>
    <p:extLst>
      <p:ext uri="{BB962C8B-B14F-4D97-AF65-F5344CB8AC3E}">
        <p14:creationId xmlns:p14="http://schemas.microsoft.com/office/powerpoint/2010/main" val="2433577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idx="1"/>
          </p:nvPr>
        </p:nvSpPr>
        <p:spPr>
          <a:xfrm>
            <a:off x="628650" y="4063999"/>
            <a:ext cx="7886700" cy="2112963"/>
          </a:xfrm>
          <a:prstGeom prst="rect">
            <a:avLst/>
          </a:prstGeom>
        </p:spPr>
        <p:txBody>
          <a:bodyPr vert="horz" lIns="91440" tIns="45720" rIns="91440" bIns="45720" rtlCol="0">
            <a:normAutofit/>
          </a:bodyPr>
          <a:lstStyle/>
          <a:p>
            <a:pPr lvl="0"/>
            <a:r>
              <a:rPr lang="en-US" smtClean="0"/>
              <a:t>Sub headings</a:t>
            </a:r>
            <a:endParaRPr lang="en-US" dirty="0"/>
          </a:p>
        </p:txBody>
      </p:sp>
    </p:spTree>
    <p:extLst>
      <p:ext uri="{BB962C8B-B14F-4D97-AF65-F5344CB8AC3E}">
        <p14:creationId xmlns:p14="http://schemas.microsoft.com/office/powerpoint/2010/main" val="107980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854077"/>
          </a:xfrm>
        </p:spPr>
        <p:txBody>
          <a:bodyPr anchor="b">
            <a:normAutofit/>
          </a:bodyPr>
          <a:lstStyle>
            <a:lvl1pPr algn="ctr">
              <a:defRPr sz="3200"/>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b="67963"/>
          <a:stretch/>
        </p:blipFill>
        <p:spPr>
          <a:xfrm>
            <a:off x="-11404" y="0"/>
            <a:ext cx="9178209" cy="2197099"/>
          </a:xfrm>
          <a:prstGeom prst="rect">
            <a:avLst/>
          </a:prstGeom>
        </p:spPr>
      </p:pic>
      <p:pic>
        <p:nvPicPr>
          <p:cNvPr id="8" name="Picture 7"/>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t="77222"/>
          <a:stretch/>
        </p:blipFill>
        <p:spPr>
          <a:xfrm>
            <a:off x="0" y="5295901"/>
            <a:ext cx="9166806" cy="1562099"/>
          </a:xfrm>
          <a:prstGeom prst="rect">
            <a:avLst/>
          </a:prstGeom>
        </p:spPr>
      </p:pic>
      <p:pic>
        <p:nvPicPr>
          <p:cNvPr id="9" name="Picture 8"/>
          <p:cNvPicPr>
            <a:picLocks noChangeAspect="1"/>
          </p:cNvPicPr>
          <p:nvPr userDrawn="1"/>
        </p:nvPicPr>
        <p:blipFill>
          <a:blip r:embed="rId4">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2.emf"/><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theme" Target="../theme/theme2.xml"/><Relationship Id="rId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295526"/>
            <a:ext cx="8128000" cy="1325563"/>
          </a:xfrm>
          <a:prstGeom prst="rect">
            <a:avLst/>
          </a:prstGeom>
        </p:spPr>
        <p:txBody>
          <a:bodyPr vert="horz" lIns="91440" tIns="45720" rIns="91440" bIns="45720" rtlCol="0" anchor="ctr">
            <a:normAutofit/>
          </a:bodyPr>
          <a:lstStyle/>
          <a:p>
            <a:r>
              <a:rPr lang="en-US" dirty="0" smtClean="0"/>
              <a:t>Title</a:t>
            </a:r>
            <a:endParaRPr lang="en-US" dirty="0"/>
          </a:p>
        </p:txBody>
      </p:sp>
      <p:pic>
        <p:nvPicPr>
          <p:cNvPr id="7" name="Picture 6"/>
          <p:cNvPicPr>
            <a:picLocks noChangeAspect="1"/>
          </p:cNvPicPr>
          <p:nvPr userDrawn="1"/>
        </p:nvPicPr>
        <p:blipFill rotWithShape="1">
          <a:blip r:embed="rId4">
            <a:extLst>
              <a:ext uri="{28A0092B-C50C-407E-A947-70E740481C1C}">
                <a14:useLocalDpi xmlns:a14="http://schemas.microsoft.com/office/drawing/2010/main" val="0"/>
              </a:ext>
            </a:extLst>
          </a:blip>
          <a:srcRect b="67963"/>
          <a:stretch/>
        </p:blipFill>
        <p:spPr>
          <a:xfrm>
            <a:off x="-11403" y="0"/>
            <a:ext cx="9166806" cy="2197099"/>
          </a:xfrm>
          <a:prstGeom prst="rect">
            <a:avLst/>
          </a:prstGeom>
        </p:spPr>
      </p:pic>
      <p:pic>
        <p:nvPicPr>
          <p:cNvPr id="8" name="Picture 7"/>
          <p:cNvPicPr>
            <a:picLocks noChangeAspect="1"/>
          </p:cNvPicPr>
          <p:nvPr userDrawn="1"/>
        </p:nvPicPr>
        <p:blipFill rotWithShape="1">
          <a:blip r:embed="rId5">
            <a:extLst>
              <a:ext uri="{28A0092B-C50C-407E-A947-70E740481C1C}">
                <a14:useLocalDpi xmlns:a14="http://schemas.microsoft.com/office/drawing/2010/main" val="0"/>
              </a:ext>
            </a:extLst>
          </a:blip>
          <a:srcRect t="77222"/>
          <a:stretch/>
        </p:blipFill>
        <p:spPr>
          <a:xfrm>
            <a:off x="-11403" y="5295901"/>
            <a:ext cx="9166806" cy="1562099"/>
          </a:xfrm>
          <a:prstGeom prst="rect">
            <a:avLst/>
          </a:prstGeom>
        </p:spPr>
      </p:pic>
      <p:pic>
        <p:nvPicPr>
          <p:cNvPr id="9" name="Picture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355764064"/>
      </p:ext>
    </p:extLst>
  </p:cSld>
  <p:clrMap bg1="lt1" tx1="dk1" bg2="lt2" tx2="dk2" accent1="accent1" accent2="accent2" accent3="accent3" accent4="accent4" accent5="accent5" accent6="accent6" hlink="hlink" folHlink="folHlink"/>
  <p:sldLayoutIdLst>
    <p:sldLayoutId id="2147483663" r:id="rId1"/>
    <p:sldLayoutId id="2147483661" r:id="rId2"/>
  </p:sldLayoutIdLst>
  <p:txStyles>
    <p:titleStyle>
      <a:lvl1pPr algn="ctr" defTabSz="914400" rtl="0" eaLnBrk="1" latinLnBrk="0" hangingPunct="1">
        <a:lnSpc>
          <a:spcPct val="90000"/>
        </a:lnSpc>
        <a:spcBef>
          <a:spcPct val="0"/>
        </a:spcBef>
        <a:buNone/>
        <a:defRPr sz="4400" b="1" i="0" kern="1200">
          <a:solidFill>
            <a:schemeClr val="tx1"/>
          </a:solidFill>
          <a:latin typeface="Gotham" charset="0"/>
          <a:ea typeface="Gotham" charset="0"/>
          <a:cs typeface="Gotham" charset="0"/>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b="0" i="0" kern="1200">
          <a:solidFill>
            <a:schemeClr val="tx1"/>
          </a:solidFill>
          <a:latin typeface="Gotham Book" charset="0"/>
          <a:ea typeface="Gotham Book" charset="0"/>
          <a:cs typeface="Gotham Book"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otham Book" charset="0"/>
          <a:ea typeface="Gotham Book" charset="0"/>
          <a:cs typeface="Gotham Book"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otham Book" charset="0"/>
          <a:ea typeface="Gotham Book" charset="0"/>
          <a:cs typeface="Gotham Book"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b="67963"/>
          <a:stretch/>
        </p:blipFill>
        <p:spPr>
          <a:xfrm>
            <a:off x="-11403" y="0"/>
            <a:ext cx="9144000" cy="2197099"/>
          </a:xfrm>
          <a:prstGeom prst="rect">
            <a:avLst/>
          </a:prstGeom>
        </p:spPr>
      </p:pic>
      <p:pic>
        <p:nvPicPr>
          <p:cNvPr id="8" name="Picture 7"/>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t="77222"/>
          <a:stretch/>
        </p:blipFill>
        <p:spPr>
          <a:xfrm>
            <a:off x="-22806" y="5395912"/>
            <a:ext cx="9166806" cy="1562099"/>
          </a:xfrm>
          <a:prstGeom prst="rect">
            <a:avLst/>
          </a:prstGeom>
        </p:spPr>
      </p:pic>
      <p:pic>
        <p:nvPicPr>
          <p:cNvPr id="9" name="Picture 8"/>
          <p:cNvPicPr>
            <a:picLocks noChangeAspect="1"/>
          </p:cNvPicPr>
          <p:nvPr userDrawn="1"/>
        </p:nvPicPr>
        <p:blipFill>
          <a:blip r:embed="rId4">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406326725"/>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bbc.co.uk/bitesize/ks3/english/writing/formal_informal/activit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smtClean="0"/>
              <a:t>Year 6 SPAG</a:t>
            </a:r>
            <a:br>
              <a:rPr lang="en-GB" dirty="0" smtClean="0"/>
            </a:br>
            <a:r>
              <a:rPr lang="en-GB" dirty="0" smtClean="0"/>
              <a:t>formal and informal language and subjunctive form</a:t>
            </a:r>
            <a:endParaRPr lang="en-GB" dirty="0"/>
          </a:p>
        </p:txBody>
      </p:sp>
      <p:sp>
        <p:nvSpPr>
          <p:cNvPr id="5" name="Content Placeholder 4"/>
          <p:cNvSpPr>
            <a:spLocks noGrp="1"/>
          </p:cNvSpPr>
          <p:nvPr>
            <p:ph idx="1"/>
          </p:nvPr>
        </p:nvSpPr>
        <p:spPr/>
        <p:txBody>
          <a:bodyPr>
            <a:normAutofit/>
          </a:bodyPr>
          <a:lstStyle/>
          <a:p>
            <a:r>
              <a:rPr lang="en-GB" sz="3200" i="1" dirty="0" smtClean="0">
                <a:latin typeface="Segoe Print" panose="02000600000000000000" pitchFamily="2" charset="0"/>
                <a:ea typeface="Please write me a song" panose="02000603000000000000" pitchFamily="2" charset="0"/>
                <a:cs typeface="Levenim MT" panose="02010502060101010101" pitchFamily="2" charset="-79"/>
              </a:rPr>
              <a:t>NCLO: Recognising vocabulary and structures that are appropriate for formal speech and writing including subjunctive form</a:t>
            </a:r>
            <a:endParaRPr lang="en-GB" sz="3200" i="1" dirty="0">
              <a:latin typeface="Segoe Print" panose="02000600000000000000" pitchFamily="2" charset="0"/>
              <a:ea typeface="Please write me a song" panose="02000603000000000000" pitchFamily="2" charset="0"/>
              <a:cs typeface="Levenim MT" panose="02010502060101010101" pitchFamily="2" charset="-79"/>
            </a:endParaRPr>
          </a:p>
        </p:txBody>
      </p:sp>
    </p:spTree>
    <p:extLst>
      <p:ext uri="{BB962C8B-B14F-4D97-AF65-F5344CB8AC3E}">
        <p14:creationId xmlns:p14="http://schemas.microsoft.com/office/powerpoint/2010/main" val="56700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4028" y="695324"/>
            <a:ext cx="7772400" cy="854077"/>
          </a:xfrm>
        </p:spPr>
        <p:txBody>
          <a:bodyPr>
            <a:normAutofit/>
          </a:bodyPr>
          <a:lstStyle/>
          <a:p>
            <a:r>
              <a:rPr lang="en-GB" dirty="0" smtClean="0">
                <a:latin typeface="Segoe Print" charset="0"/>
                <a:ea typeface="Segoe Print" charset="0"/>
                <a:cs typeface="Segoe Print" charset="0"/>
              </a:rPr>
              <a:t>Formal and informal language</a:t>
            </a:r>
            <a:endParaRPr lang="en-GB" dirty="0">
              <a:latin typeface="Segoe Print" charset="0"/>
              <a:ea typeface="Segoe Print" charset="0"/>
              <a:cs typeface="Segoe Print" charset="0"/>
            </a:endParaRPr>
          </a:p>
        </p:txBody>
      </p:sp>
      <p:sp>
        <p:nvSpPr>
          <p:cNvPr id="3" name="Subtitle 2"/>
          <p:cNvSpPr>
            <a:spLocks noGrp="1"/>
          </p:cNvSpPr>
          <p:nvPr>
            <p:ph type="subTitle" idx="1"/>
          </p:nvPr>
        </p:nvSpPr>
        <p:spPr>
          <a:xfrm>
            <a:off x="744028" y="1549401"/>
            <a:ext cx="7655943" cy="2633870"/>
          </a:xfrm>
        </p:spPr>
        <p:txBody>
          <a:bodyPr/>
          <a:lstStyle/>
          <a:p>
            <a:pPr marL="457200" indent="-457200" algn="l">
              <a:buFont typeface="Arial" panose="020B0604020202020204" pitchFamily="34" charset="0"/>
              <a:buChar char="•"/>
            </a:pPr>
            <a:r>
              <a:rPr lang="en-GB" sz="2800" dirty="0">
                <a:latin typeface="Segoe Print" panose="02000600000000000000" pitchFamily="2" charset="0"/>
              </a:rPr>
              <a:t>In different text types or genres you may be able to spot the difference between formal and informal language being used by the author.</a:t>
            </a:r>
          </a:p>
          <a:p>
            <a:pPr marL="457200" indent="-457200" algn="l">
              <a:buFont typeface="Arial" panose="020B0604020202020204" pitchFamily="34" charset="0"/>
              <a:buChar char="•"/>
            </a:pPr>
            <a:r>
              <a:rPr lang="en-GB" sz="2800" dirty="0">
                <a:latin typeface="Segoe Print" panose="02000600000000000000" pitchFamily="2" charset="0"/>
              </a:rPr>
              <a:t>Formal writing uses more complicated words (as well as the Subjunctive </a:t>
            </a:r>
            <a:r>
              <a:rPr lang="en-GB" sz="2800" dirty="0" smtClean="0">
                <a:latin typeface="Segoe Print" panose="02000600000000000000" pitchFamily="2" charset="0"/>
              </a:rPr>
              <a:t>Form)</a:t>
            </a:r>
            <a:endParaRPr lang="en-GB" sz="2800" dirty="0">
              <a:latin typeface="Segoe Print" panose="02000600000000000000" pitchFamily="2" charset="0"/>
            </a:endParaRPr>
          </a:p>
          <a:p>
            <a:pPr marL="457200" indent="-457200" algn="l">
              <a:buFont typeface="Arial" panose="020B0604020202020204" pitchFamily="34" charset="0"/>
              <a:buChar char="•"/>
            </a:pPr>
            <a:r>
              <a:rPr lang="en-GB" sz="2800" dirty="0">
                <a:latin typeface="Segoe Print" panose="02000600000000000000" pitchFamily="2" charset="0"/>
              </a:rPr>
              <a:t>Informal writing sometimes uses question tags as well as contractions such as ‘didn’t and won’t’</a:t>
            </a:r>
          </a:p>
          <a:p>
            <a:endParaRPr lang="en-GB" sz="3200" dirty="0">
              <a:latin typeface="Segoe Print" charset="0"/>
              <a:ea typeface="Segoe Print" charset="0"/>
              <a:cs typeface="Segoe Print" charset="0"/>
            </a:endParaRPr>
          </a:p>
        </p:txBody>
      </p:sp>
    </p:spTree>
    <p:extLst>
      <p:ext uri="{BB962C8B-B14F-4D97-AF65-F5344CB8AC3E}">
        <p14:creationId xmlns:p14="http://schemas.microsoft.com/office/powerpoint/2010/main" val="3690966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latin typeface="Segoe Print" panose="02000600000000000000" pitchFamily="2" charset="0"/>
              </a:rPr>
              <a:t>Can you spot the difference between formal and informal language?</a:t>
            </a:r>
            <a:endParaRPr lang="en-GB" dirty="0">
              <a:latin typeface="Segoe Print" panose="02000600000000000000" pitchFamily="2" charset="0"/>
            </a:endParaRPr>
          </a:p>
        </p:txBody>
      </p:sp>
      <p:sp>
        <p:nvSpPr>
          <p:cNvPr id="3" name="Subtitle 2"/>
          <p:cNvSpPr>
            <a:spLocks noGrp="1"/>
          </p:cNvSpPr>
          <p:nvPr>
            <p:ph type="subTitle" idx="1"/>
          </p:nvPr>
        </p:nvSpPr>
        <p:spPr>
          <a:xfrm>
            <a:off x="1143000" y="2438400"/>
            <a:ext cx="6858000" cy="2819400"/>
          </a:xfrm>
        </p:spPr>
        <p:txBody>
          <a:bodyPr/>
          <a:lstStyle/>
          <a:p>
            <a:r>
              <a:rPr lang="en-GB" dirty="0" smtClean="0">
                <a:latin typeface="Segoe Print" panose="02000600000000000000" pitchFamily="2" charset="0"/>
                <a:hlinkClick r:id="rId2"/>
              </a:rPr>
              <a:t>http://www.bbc.co.uk/bitesize/ks3/english/writing/formal_informal/activity/</a:t>
            </a:r>
            <a:endParaRPr lang="en-GB" dirty="0">
              <a:latin typeface="Segoe Print" panose="02000600000000000000" pitchFamily="2" charset="0"/>
            </a:endParaRPr>
          </a:p>
        </p:txBody>
      </p:sp>
      <p:pic>
        <p:nvPicPr>
          <p:cNvPr id="4" name="Picture 3"/>
          <p:cNvPicPr>
            <a:picLocks noChangeAspect="1"/>
          </p:cNvPicPr>
          <p:nvPr/>
        </p:nvPicPr>
        <p:blipFill>
          <a:blip r:embed="rId3"/>
          <a:stretch>
            <a:fillRect/>
          </a:stretch>
        </p:blipFill>
        <p:spPr>
          <a:xfrm>
            <a:off x="2473435" y="3469912"/>
            <a:ext cx="4428408" cy="2892788"/>
          </a:xfrm>
          <a:prstGeom prst="rect">
            <a:avLst/>
          </a:prstGeom>
        </p:spPr>
      </p:pic>
    </p:spTree>
    <p:extLst>
      <p:ext uri="{BB962C8B-B14F-4D97-AF65-F5344CB8AC3E}">
        <p14:creationId xmlns:p14="http://schemas.microsoft.com/office/powerpoint/2010/main" val="617842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latin typeface="Segoe Print" panose="02000600000000000000" pitchFamily="2" charset="0"/>
              </a:rPr>
              <a:t>Tips to make your writing more formal</a:t>
            </a:r>
            <a:endParaRPr lang="en-GB" dirty="0">
              <a:latin typeface="Segoe Print" panose="02000600000000000000" pitchFamily="2" charset="0"/>
            </a:endParaRPr>
          </a:p>
        </p:txBody>
      </p:sp>
      <p:sp>
        <p:nvSpPr>
          <p:cNvPr id="3" name="Subtitle 2"/>
          <p:cNvSpPr>
            <a:spLocks noGrp="1"/>
          </p:cNvSpPr>
          <p:nvPr>
            <p:ph type="subTitle" idx="1"/>
          </p:nvPr>
        </p:nvSpPr>
        <p:spPr>
          <a:xfrm>
            <a:off x="1143000" y="2102627"/>
            <a:ext cx="6858000" cy="1655762"/>
          </a:xfrm>
        </p:spPr>
        <p:txBody>
          <a:bodyPr/>
          <a:lstStyle/>
          <a:p>
            <a:pPr marL="342900" indent="-342900" algn="l">
              <a:buFont typeface="Arial" panose="020B0604020202020204" pitchFamily="34" charset="0"/>
              <a:buChar char="•"/>
            </a:pPr>
            <a:r>
              <a:rPr lang="en-GB" dirty="0" smtClean="0"/>
              <a:t>Make </a:t>
            </a:r>
            <a:r>
              <a:rPr lang="en-GB" dirty="0"/>
              <a:t>your writing clear and to the point.</a:t>
            </a:r>
          </a:p>
          <a:p>
            <a:pPr marL="342900" indent="-342900" algn="l">
              <a:buFont typeface="Arial" panose="020B0604020202020204" pitchFamily="34" charset="0"/>
              <a:buChar char="•"/>
            </a:pPr>
            <a:r>
              <a:rPr lang="en-GB" dirty="0"/>
              <a:t>Try linking ideas with</a:t>
            </a:r>
            <a:r>
              <a:rPr lang="en-GB" dirty="0" smtClean="0"/>
              <a:t>: in addition, nevertheless, on the other hand, by contrast, although, alternatively.</a:t>
            </a:r>
          </a:p>
          <a:p>
            <a:pPr marL="342900" indent="-342900" algn="l">
              <a:buFont typeface="Arial" panose="020B0604020202020204" pitchFamily="34" charset="0"/>
              <a:buChar char="•"/>
            </a:pPr>
            <a:r>
              <a:rPr lang="en-GB" dirty="0" smtClean="0"/>
              <a:t>Include </a:t>
            </a:r>
            <a:r>
              <a:rPr lang="en-GB" dirty="0"/>
              <a:t>some complex sentences in your writing. Try using semi-colons if you feel confident about using them correctly.</a:t>
            </a:r>
          </a:p>
          <a:p>
            <a:pPr marL="342900" indent="-342900" algn="l">
              <a:buFont typeface="Arial" panose="020B0604020202020204" pitchFamily="34" charset="0"/>
              <a:buChar char="•"/>
            </a:pPr>
            <a:r>
              <a:rPr lang="en-GB" dirty="0"/>
              <a:t>It's good to use figurative language if you think it fits in with the purpose and audience of the task. Metaphors and similes work well in speeches.</a:t>
            </a:r>
          </a:p>
          <a:p>
            <a:endParaRPr lang="en-GB" dirty="0">
              <a:solidFill>
                <a:srgbClr val="00B050"/>
              </a:solidFill>
              <a:latin typeface="Segoe Print" panose="02000600000000000000" pitchFamily="2" charset="0"/>
            </a:endParaRPr>
          </a:p>
        </p:txBody>
      </p:sp>
    </p:spTree>
    <p:extLst>
      <p:ext uri="{BB962C8B-B14F-4D97-AF65-F5344CB8AC3E}">
        <p14:creationId xmlns:p14="http://schemas.microsoft.com/office/powerpoint/2010/main" val="436073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latin typeface="Segoe Print" panose="02000600000000000000" pitchFamily="2" charset="0"/>
              </a:rPr>
              <a:t>If you want to write in a formal tone try to avoid the following:</a:t>
            </a:r>
            <a:endParaRPr lang="en-GB" dirty="0">
              <a:latin typeface="Segoe Print" panose="02000600000000000000" pitchFamily="2" charset="0"/>
            </a:endParaRPr>
          </a:p>
        </p:txBody>
      </p:sp>
      <p:sp>
        <p:nvSpPr>
          <p:cNvPr id="3" name="Subtitle 2"/>
          <p:cNvSpPr>
            <a:spLocks noGrp="1"/>
          </p:cNvSpPr>
          <p:nvPr>
            <p:ph type="subTitle" idx="1"/>
          </p:nvPr>
        </p:nvSpPr>
        <p:spPr>
          <a:xfrm>
            <a:off x="563671" y="2424591"/>
            <a:ext cx="8367387" cy="1655762"/>
          </a:xfrm>
        </p:spPr>
        <p:txBody>
          <a:bodyPr/>
          <a:lstStyle/>
          <a:p>
            <a:pPr marL="342900" indent="-342900" algn="l">
              <a:buFont typeface="Arial" panose="020B0604020202020204" pitchFamily="34" charset="0"/>
              <a:buChar char="•"/>
            </a:pPr>
            <a:r>
              <a:rPr lang="en-GB" sz="2000" dirty="0">
                <a:latin typeface="Segoe Print" panose="02000600000000000000" pitchFamily="2" charset="0"/>
              </a:rPr>
              <a:t>Don't use 'Well' or 'You know' or 'Anyway' or 'Like I just said' or any phrase that sounds like you are having a friendly chat.</a:t>
            </a:r>
          </a:p>
          <a:p>
            <a:pPr marL="342900" indent="-342900" algn="l">
              <a:buFont typeface="Arial" panose="020B0604020202020204" pitchFamily="34" charset="0"/>
              <a:buChar char="•"/>
            </a:pPr>
            <a:r>
              <a:rPr lang="en-GB" sz="2000" dirty="0">
                <a:latin typeface="Segoe Print" panose="02000600000000000000" pitchFamily="2" charset="0"/>
              </a:rPr>
              <a:t>Avoid using: 'And', 'But', 'Because' or 'So' at the beginning of a sentence.</a:t>
            </a:r>
          </a:p>
          <a:p>
            <a:pPr marL="342900" indent="-342900" algn="l">
              <a:buFont typeface="Arial" panose="020B0604020202020204" pitchFamily="34" charset="0"/>
              <a:buChar char="•"/>
            </a:pPr>
            <a:r>
              <a:rPr lang="en-GB" sz="2000" dirty="0">
                <a:latin typeface="Segoe Print" panose="02000600000000000000" pitchFamily="2" charset="0"/>
              </a:rPr>
              <a:t>Keep exclamation marks to a minimum!!!</a:t>
            </a:r>
          </a:p>
          <a:p>
            <a:pPr marL="342900" indent="-342900" algn="l">
              <a:buFont typeface="Arial" panose="020B0604020202020204" pitchFamily="34" charset="0"/>
              <a:buChar char="•"/>
            </a:pPr>
            <a:r>
              <a:rPr lang="en-GB" sz="2000" dirty="0">
                <a:latin typeface="Segoe Print" panose="02000600000000000000" pitchFamily="2" charset="0"/>
              </a:rPr>
              <a:t>Words like 'nice' and 'a lot' have no power. Try to think of more descriptive words </a:t>
            </a:r>
            <a:r>
              <a:rPr lang="en-GB" sz="2000" dirty="0" err="1">
                <a:latin typeface="Segoe Print" panose="02000600000000000000" pitchFamily="2" charset="0"/>
              </a:rPr>
              <a:t>eg</a:t>
            </a:r>
            <a:r>
              <a:rPr lang="en-GB" sz="2000" dirty="0">
                <a:latin typeface="Segoe Print" panose="02000600000000000000" pitchFamily="2" charset="0"/>
              </a:rPr>
              <a:t> 'delicious' or 'endless'.</a:t>
            </a:r>
          </a:p>
          <a:p>
            <a:pPr marL="342900" indent="-342900" algn="l">
              <a:buFont typeface="Arial" panose="020B0604020202020204" pitchFamily="34" charset="0"/>
              <a:buChar char="•"/>
            </a:pPr>
            <a:r>
              <a:rPr lang="en-GB" sz="2000" dirty="0">
                <a:latin typeface="Segoe Print" panose="02000600000000000000" pitchFamily="2" charset="0"/>
              </a:rPr>
              <a:t>Clichés are colourful phrases that people use all the time in speech. So often, in fact, that they seem worn out and boring in writing. Avoid phrases such as 'pretty as a picture', 'big as a house', 'skinny as a rake'.</a:t>
            </a:r>
          </a:p>
          <a:p>
            <a:endParaRPr lang="en-GB" dirty="0"/>
          </a:p>
        </p:txBody>
      </p:sp>
    </p:spTree>
    <p:extLst>
      <p:ext uri="{BB962C8B-B14F-4D97-AF65-F5344CB8AC3E}">
        <p14:creationId xmlns:p14="http://schemas.microsoft.com/office/powerpoint/2010/main" val="3398405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latin typeface="Segoe Print" panose="02000600000000000000" pitchFamily="2" charset="0"/>
              </a:rPr>
              <a:t>Subjunctive form</a:t>
            </a:r>
            <a:endParaRPr lang="en-GB" dirty="0">
              <a:latin typeface="Segoe Print" panose="02000600000000000000" pitchFamily="2" charset="0"/>
            </a:endParaRPr>
          </a:p>
        </p:txBody>
      </p:sp>
      <p:sp>
        <p:nvSpPr>
          <p:cNvPr id="3" name="Subtitle 2"/>
          <p:cNvSpPr>
            <a:spLocks noGrp="1"/>
          </p:cNvSpPr>
          <p:nvPr>
            <p:ph type="subTitle" idx="1"/>
          </p:nvPr>
        </p:nvSpPr>
        <p:spPr>
          <a:xfrm>
            <a:off x="1143000" y="2549851"/>
            <a:ext cx="6858000" cy="1655762"/>
          </a:xfrm>
        </p:spPr>
        <p:txBody>
          <a:bodyPr/>
          <a:lstStyle/>
          <a:p>
            <a:r>
              <a:rPr lang="en-GB" dirty="0">
                <a:latin typeface="Segoe Print" panose="02000600000000000000" pitchFamily="2" charset="0"/>
              </a:rPr>
              <a:t>Subjunctive form might be used in a </a:t>
            </a:r>
            <a:r>
              <a:rPr lang="en-GB" b="1" dirty="0">
                <a:solidFill>
                  <a:srgbClr val="FF0000"/>
                </a:solidFill>
                <a:latin typeface="Segoe Print" panose="02000600000000000000" pitchFamily="2" charset="0"/>
              </a:rPr>
              <a:t>formal text</a:t>
            </a:r>
            <a:r>
              <a:rPr lang="en-GB" dirty="0">
                <a:latin typeface="Segoe Print" panose="02000600000000000000" pitchFamily="2" charset="0"/>
              </a:rPr>
              <a:t>. When a sentence is talking about something important or urgent, it would use the subjunctive form.</a:t>
            </a:r>
          </a:p>
          <a:p>
            <a:r>
              <a:rPr lang="en-GB" dirty="0">
                <a:latin typeface="Segoe Print" panose="02000600000000000000" pitchFamily="2" charset="0"/>
              </a:rPr>
              <a:t>She must make sure she </a:t>
            </a:r>
            <a:r>
              <a:rPr lang="en-GB" dirty="0">
                <a:solidFill>
                  <a:srgbClr val="FF0000"/>
                </a:solidFill>
                <a:latin typeface="Segoe Print" panose="02000600000000000000" pitchFamily="2" charset="0"/>
              </a:rPr>
              <a:t>buys </a:t>
            </a:r>
            <a:r>
              <a:rPr lang="en-GB" dirty="0">
                <a:latin typeface="Segoe Print" panose="02000600000000000000" pitchFamily="2" charset="0"/>
              </a:rPr>
              <a:t>a cat. </a:t>
            </a:r>
            <a:r>
              <a:rPr lang="en-GB" dirty="0">
                <a:latin typeface="Segoe Print" panose="02000600000000000000" pitchFamily="2" charset="0"/>
                <a:sym typeface="Wingdings" panose="05000000000000000000" pitchFamily="2" charset="2"/>
              </a:rPr>
              <a:t></a:t>
            </a:r>
          </a:p>
          <a:p>
            <a:r>
              <a:rPr lang="en-GB" dirty="0">
                <a:latin typeface="Segoe Print" panose="02000600000000000000" pitchFamily="2" charset="0"/>
                <a:sym typeface="Wingdings" panose="05000000000000000000" pitchFamily="2" charset="2"/>
              </a:rPr>
              <a:t>It is essential that she </a:t>
            </a:r>
            <a:r>
              <a:rPr lang="en-GB" dirty="0">
                <a:solidFill>
                  <a:srgbClr val="FF0000"/>
                </a:solidFill>
                <a:latin typeface="Segoe Print" panose="02000600000000000000" pitchFamily="2" charset="0"/>
                <a:sym typeface="Wingdings" panose="05000000000000000000" pitchFamily="2" charset="2"/>
              </a:rPr>
              <a:t>buy</a:t>
            </a:r>
            <a:r>
              <a:rPr lang="en-GB" dirty="0">
                <a:latin typeface="Segoe Print" panose="02000600000000000000" pitchFamily="2" charset="0"/>
                <a:sym typeface="Wingdings" panose="05000000000000000000" pitchFamily="2" charset="2"/>
              </a:rPr>
              <a:t> a cat.</a:t>
            </a:r>
          </a:p>
          <a:p>
            <a:endParaRPr lang="en-GB" dirty="0"/>
          </a:p>
        </p:txBody>
      </p:sp>
    </p:spTree>
    <p:extLst>
      <p:ext uri="{BB962C8B-B14F-4D97-AF65-F5344CB8AC3E}">
        <p14:creationId xmlns:p14="http://schemas.microsoft.com/office/powerpoint/2010/main" val="3440204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43208" y="1766170"/>
            <a:ext cx="6858000" cy="2226501"/>
          </a:xfrm>
        </p:spPr>
        <p:txBody>
          <a:bodyPr/>
          <a:lstStyle/>
          <a:p>
            <a:r>
              <a:rPr lang="en-GB" sz="2800" dirty="0">
                <a:latin typeface="Segoe Print" panose="02000600000000000000" pitchFamily="2" charset="0"/>
                <a:sym typeface="Wingdings" panose="05000000000000000000" pitchFamily="2" charset="2"/>
              </a:rPr>
              <a:t>The subjunctive form might also be used if you are talking about a situation that isn’t real:</a:t>
            </a:r>
          </a:p>
          <a:p>
            <a:r>
              <a:rPr lang="en-GB" sz="2800" dirty="0">
                <a:latin typeface="Segoe Print" panose="02000600000000000000" pitchFamily="2" charset="0"/>
                <a:sym typeface="Wingdings" panose="05000000000000000000" pitchFamily="2" charset="2"/>
              </a:rPr>
              <a:t>If I </a:t>
            </a:r>
            <a:r>
              <a:rPr lang="en-GB" sz="2800" dirty="0">
                <a:solidFill>
                  <a:srgbClr val="FF0000"/>
                </a:solidFill>
                <a:latin typeface="Segoe Print" panose="02000600000000000000" pitchFamily="2" charset="0"/>
                <a:sym typeface="Wingdings" panose="05000000000000000000" pitchFamily="2" charset="2"/>
              </a:rPr>
              <a:t>was</a:t>
            </a:r>
            <a:r>
              <a:rPr lang="en-GB" sz="2800" dirty="0">
                <a:latin typeface="Segoe Print" panose="02000600000000000000" pitchFamily="2" charset="0"/>
                <a:sym typeface="Wingdings" panose="05000000000000000000" pitchFamily="2" charset="2"/>
              </a:rPr>
              <a:t> a good waiter, I’d never drop anything. </a:t>
            </a:r>
          </a:p>
          <a:p>
            <a:r>
              <a:rPr lang="en-GB" sz="2800" dirty="0">
                <a:latin typeface="Segoe Print" panose="02000600000000000000" pitchFamily="2" charset="0"/>
                <a:sym typeface="Wingdings" panose="05000000000000000000" pitchFamily="2" charset="2"/>
              </a:rPr>
              <a:t>If I </a:t>
            </a:r>
            <a:r>
              <a:rPr lang="en-GB" sz="2800" dirty="0">
                <a:solidFill>
                  <a:srgbClr val="FF0000"/>
                </a:solidFill>
                <a:latin typeface="Segoe Print" panose="02000600000000000000" pitchFamily="2" charset="0"/>
                <a:sym typeface="Wingdings" panose="05000000000000000000" pitchFamily="2" charset="2"/>
              </a:rPr>
              <a:t>were</a:t>
            </a:r>
            <a:r>
              <a:rPr lang="en-GB" sz="2800" dirty="0">
                <a:latin typeface="Segoe Print" panose="02000600000000000000" pitchFamily="2" charset="0"/>
                <a:sym typeface="Wingdings" panose="05000000000000000000" pitchFamily="2" charset="2"/>
              </a:rPr>
              <a:t> a good waiter, I would never drop anything</a:t>
            </a:r>
            <a:r>
              <a:rPr lang="en-GB" sz="2800" dirty="0" smtClean="0">
                <a:latin typeface="Segoe Print" panose="02000600000000000000" pitchFamily="2" charset="0"/>
                <a:sym typeface="Wingdings" panose="05000000000000000000" pitchFamily="2" charset="2"/>
              </a:rPr>
              <a:t>.</a:t>
            </a:r>
          </a:p>
          <a:p>
            <a:endParaRPr lang="en-GB" sz="2800" dirty="0">
              <a:latin typeface="Segoe Print" panose="02000600000000000000" pitchFamily="2" charset="0"/>
              <a:sym typeface="Wingdings" panose="05000000000000000000" pitchFamily="2" charset="2"/>
            </a:endParaRPr>
          </a:p>
          <a:p>
            <a:r>
              <a:rPr lang="en-GB" sz="2800" dirty="0" smtClean="0">
                <a:solidFill>
                  <a:srgbClr val="00B0F0"/>
                </a:solidFill>
                <a:latin typeface="Segoe Print" panose="02000600000000000000" pitchFamily="2" charset="0"/>
                <a:sym typeface="Wingdings" panose="05000000000000000000" pitchFamily="2" charset="2"/>
              </a:rPr>
              <a:t>Replace was with were to write in the subjunctive…..</a:t>
            </a:r>
            <a:endParaRPr lang="en-GB" sz="2800" dirty="0">
              <a:solidFill>
                <a:srgbClr val="00B0F0"/>
              </a:solidFill>
              <a:latin typeface="Segoe Print" panose="02000600000000000000" pitchFamily="2" charset="0"/>
              <a:sym typeface="Wingdings" panose="05000000000000000000" pitchFamily="2" charset="2"/>
            </a:endParaRPr>
          </a:p>
          <a:p>
            <a:endParaRPr lang="en-GB" dirty="0">
              <a:solidFill>
                <a:srgbClr val="00B0F0"/>
              </a:solidFill>
            </a:endParaRPr>
          </a:p>
        </p:txBody>
      </p:sp>
    </p:spTree>
    <p:extLst>
      <p:ext uri="{BB962C8B-B14F-4D97-AF65-F5344CB8AC3E}">
        <p14:creationId xmlns:p14="http://schemas.microsoft.com/office/powerpoint/2010/main" val="2993268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latin typeface="Segoe Print" panose="02000600000000000000" pitchFamily="2" charset="0"/>
              </a:rPr>
              <a:t>Subjunctive form and tense</a:t>
            </a:r>
            <a:endParaRPr lang="en-GB" dirty="0">
              <a:latin typeface="Segoe Print" panose="02000600000000000000" pitchFamily="2" charset="0"/>
            </a:endParaRPr>
          </a:p>
        </p:txBody>
      </p:sp>
      <p:sp>
        <p:nvSpPr>
          <p:cNvPr id="3" name="Subtitle 2"/>
          <p:cNvSpPr>
            <a:spLocks noGrp="1"/>
          </p:cNvSpPr>
          <p:nvPr>
            <p:ph type="subTitle" idx="1"/>
          </p:nvPr>
        </p:nvSpPr>
        <p:spPr>
          <a:xfrm>
            <a:off x="1143000" y="2650060"/>
            <a:ext cx="6858000" cy="1655762"/>
          </a:xfrm>
        </p:spPr>
        <p:txBody>
          <a:bodyPr/>
          <a:lstStyle/>
          <a:p>
            <a:pPr marL="342900" indent="-342900" algn="l">
              <a:buFont typeface="Arial" panose="020B0604020202020204" pitchFamily="34" charset="0"/>
              <a:buChar char="•"/>
            </a:pPr>
            <a:r>
              <a:rPr lang="en-GB" dirty="0" smtClean="0">
                <a:latin typeface="Segoe Print" panose="02000600000000000000" pitchFamily="2" charset="0"/>
              </a:rPr>
              <a:t>The subjunctive form is always the same  - </a:t>
            </a:r>
            <a:r>
              <a:rPr lang="en-GB" dirty="0" smtClean="0">
                <a:solidFill>
                  <a:srgbClr val="FF0000"/>
                </a:solidFill>
                <a:latin typeface="Segoe Print" panose="02000600000000000000" pitchFamily="2" charset="0"/>
              </a:rPr>
              <a:t>it doesn’t matter if the sentence is present or past tense.</a:t>
            </a:r>
          </a:p>
          <a:p>
            <a:pPr marL="342900" indent="-342900" algn="l">
              <a:buFont typeface="Arial" panose="020B0604020202020204" pitchFamily="34" charset="0"/>
              <a:buChar char="•"/>
            </a:pPr>
            <a:r>
              <a:rPr lang="en-GB" dirty="0" smtClean="0">
                <a:latin typeface="Segoe Print" panose="02000600000000000000" pitchFamily="2" charset="0"/>
              </a:rPr>
              <a:t>He </a:t>
            </a:r>
            <a:r>
              <a:rPr lang="en-GB" dirty="0" smtClean="0">
                <a:solidFill>
                  <a:srgbClr val="FF0000"/>
                </a:solidFill>
                <a:latin typeface="Segoe Print" panose="02000600000000000000" pitchFamily="2" charset="0"/>
              </a:rPr>
              <a:t>asks</a:t>
            </a:r>
            <a:r>
              <a:rPr lang="en-GB" dirty="0" smtClean="0">
                <a:latin typeface="Segoe Print" panose="02000600000000000000" pitchFamily="2" charset="0"/>
              </a:rPr>
              <a:t> that the people </a:t>
            </a:r>
            <a:r>
              <a:rPr lang="en-GB" dirty="0" smtClean="0">
                <a:solidFill>
                  <a:srgbClr val="00B0F0"/>
                </a:solidFill>
                <a:latin typeface="Segoe Print" panose="02000600000000000000" pitchFamily="2" charset="0"/>
              </a:rPr>
              <a:t>stay quiet</a:t>
            </a:r>
          </a:p>
          <a:p>
            <a:pPr marL="342900" indent="-342900" algn="l">
              <a:buFont typeface="Arial" panose="020B0604020202020204" pitchFamily="34" charset="0"/>
              <a:buChar char="•"/>
            </a:pPr>
            <a:r>
              <a:rPr lang="en-GB" dirty="0" smtClean="0">
                <a:latin typeface="Segoe Print" panose="02000600000000000000" pitchFamily="2" charset="0"/>
              </a:rPr>
              <a:t>He </a:t>
            </a:r>
            <a:r>
              <a:rPr lang="en-GB" dirty="0" smtClean="0">
                <a:solidFill>
                  <a:srgbClr val="FF0000"/>
                </a:solidFill>
                <a:latin typeface="Segoe Print" panose="02000600000000000000" pitchFamily="2" charset="0"/>
              </a:rPr>
              <a:t>asked</a:t>
            </a:r>
            <a:r>
              <a:rPr lang="en-GB" dirty="0" smtClean="0">
                <a:latin typeface="Segoe Print" panose="02000600000000000000" pitchFamily="2" charset="0"/>
              </a:rPr>
              <a:t> that the people </a:t>
            </a:r>
            <a:r>
              <a:rPr lang="en-GB" dirty="0" smtClean="0">
                <a:solidFill>
                  <a:srgbClr val="00B0F0"/>
                </a:solidFill>
                <a:latin typeface="Segoe Print" panose="02000600000000000000" pitchFamily="2" charset="0"/>
              </a:rPr>
              <a:t>stay quiet</a:t>
            </a:r>
          </a:p>
          <a:p>
            <a:pPr marL="342900" indent="-342900" algn="l">
              <a:buFont typeface="Arial" panose="020B0604020202020204" pitchFamily="34" charset="0"/>
              <a:buChar char="•"/>
            </a:pPr>
            <a:r>
              <a:rPr lang="en-GB" dirty="0" smtClean="0">
                <a:latin typeface="Segoe Print" panose="02000600000000000000" pitchFamily="2" charset="0"/>
              </a:rPr>
              <a:t>It </a:t>
            </a:r>
            <a:r>
              <a:rPr lang="en-GB" dirty="0" smtClean="0">
                <a:solidFill>
                  <a:srgbClr val="FF0000"/>
                </a:solidFill>
                <a:latin typeface="Segoe Print" panose="02000600000000000000" pitchFamily="2" charset="0"/>
              </a:rPr>
              <a:t>is</a:t>
            </a:r>
            <a:r>
              <a:rPr lang="en-GB" dirty="0" smtClean="0">
                <a:latin typeface="Segoe Print" panose="02000600000000000000" pitchFamily="2" charset="0"/>
              </a:rPr>
              <a:t> important that everyone </a:t>
            </a:r>
            <a:r>
              <a:rPr lang="en-GB" dirty="0" smtClean="0">
                <a:solidFill>
                  <a:srgbClr val="00B0F0"/>
                </a:solidFill>
                <a:latin typeface="Segoe Print" panose="02000600000000000000" pitchFamily="2" charset="0"/>
              </a:rPr>
              <a:t>be polite</a:t>
            </a:r>
          </a:p>
          <a:p>
            <a:pPr marL="342900" indent="-342900" algn="l">
              <a:buFont typeface="Arial" panose="020B0604020202020204" pitchFamily="34" charset="0"/>
              <a:buChar char="•"/>
            </a:pPr>
            <a:r>
              <a:rPr lang="en-GB" dirty="0" smtClean="0">
                <a:latin typeface="Segoe Print" panose="02000600000000000000" pitchFamily="2" charset="0"/>
              </a:rPr>
              <a:t>It </a:t>
            </a:r>
            <a:r>
              <a:rPr lang="en-GB" dirty="0" smtClean="0">
                <a:solidFill>
                  <a:srgbClr val="FF0000"/>
                </a:solidFill>
                <a:latin typeface="Segoe Print" panose="02000600000000000000" pitchFamily="2" charset="0"/>
              </a:rPr>
              <a:t>was</a:t>
            </a:r>
            <a:r>
              <a:rPr lang="en-GB" dirty="0" smtClean="0">
                <a:latin typeface="Segoe Print" panose="02000600000000000000" pitchFamily="2" charset="0"/>
              </a:rPr>
              <a:t> important that everyone </a:t>
            </a:r>
            <a:r>
              <a:rPr lang="en-GB" dirty="0" smtClean="0">
                <a:solidFill>
                  <a:srgbClr val="00B0F0"/>
                </a:solidFill>
                <a:latin typeface="Segoe Print" panose="02000600000000000000" pitchFamily="2" charset="0"/>
              </a:rPr>
              <a:t>be polite.</a:t>
            </a:r>
            <a:endParaRPr lang="en-GB" dirty="0">
              <a:solidFill>
                <a:srgbClr val="00B0F0"/>
              </a:solidFill>
              <a:latin typeface="Segoe Print" panose="02000600000000000000" pitchFamily="2" charset="0"/>
            </a:endParaRPr>
          </a:p>
        </p:txBody>
      </p:sp>
    </p:spTree>
    <p:extLst>
      <p:ext uri="{BB962C8B-B14F-4D97-AF65-F5344CB8AC3E}">
        <p14:creationId xmlns:p14="http://schemas.microsoft.com/office/powerpoint/2010/main" val="2826251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smtClean="0">
                <a:latin typeface="Segoe Print" panose="02000600000000000000" pitchFamily="2" charset="0"/>
              </a:rPr>
              <a:t>The difference between informal and subjunctive</a:t>
            </a:r>
            <a:endParaRPr lang="en-GB" dirty="0">
              <a:latin typeface="Segoe Print" panose="02000600000000000000" pitchFamily="2" charset="0"/>
            </a:endParaRPr>
          </a:p>
        </p:txBody>
      </p:sp>
      <p:sp>
        <p:nvSpPr>
          <p:cNvPr id="3" name="Subtitle 2"/>
          <p:cNvSpPr>
            <a:spLocks noGrp="1"/>
          </p:cNvSpPr>
          <p:nvPr>
            <p:ph type="subTitle" idx="1"/>
          </p:nvPr>
        </p:nvSpPr>
        <p:spPr>
          <a:xfrm>
            <a:off x="1255734" y="2637534"/>
            <a:ext cx="6858000" cy="1655762"/>
          </a:xfrm>
        </p:spPr>
        <p:txBody>
          <a:bodyPr/>
          <a:lstStyle/>
          <a:p>
            <a:pPr marL="342900" indent="-342900" algn="l">
              <a:buFont typeface="Arial" panose="020B0604020202020204" pitchFamily="34" charset="0"/>
              <a:buChar char="•"/>
            </a:pPr>
            <a:r>
              <a:rPr lang="en-GB" dirty="0" smtClean="0">
                <a:latin typeface="Segoe Print" panose="02000600000000000000" pitchFamily="2" charset="0"/>
              </a:rPr>
              <a:t>She must make sure she buys a cat. </a:t>
            </a:r>
            <a:r>
              <a:rPr lang="en-GB" dirty="0" smtClean="0">
                <a:solidFill>
                  <a:srgbClr val="00B0F0"/>
                </a:solidFill>
                <a:latin typeface="Segoe Print" panose="02000600000000000000" pitchFamily="2" charset="0"/>
              </a:rPr>
              <a:t>Informal</a:t>
            </a:r>
          </a:p>
          <a:p>
            <a:pPr marL="342900" indent="-342900" algn="l">
              <a:buFont typeface="Arial" panose="020B0604020202020204" pitchFamily="34" charset="0"/>
              <a:buChar char="•"/>
            </a:pPr>
            <a:r>
              <a:rPr lang="en-GB" dirty="0" smtClean="0">
                <a:latin typeface="Segoe Print" panose="02000600000000000000" pitchFamily="2" charset="0"/>
              </a:rPr>
              <a:t>It is essential that she buy a cat.</a:t>
            </a:r>
          </a:p>
          <a:p>
            <a:pPr algn="l"/>
            <a:r>
              <a:rPr lang="en-GB" dirty="0" smtClean="0">
                <a:latin typeface="Segoe Print" panose="02000600000000000000" pitchFamily="2" charset="0"/>
              </a:rPr>
              <a:t>   </a:t>
            </a:r>
            <a:r>
              <a:rPr lang="en-GB" dirty="0" smtClean="0">
                <a:solidFill>
                  <a:srgbClr val="FF0000"/>
                </a:solidFill>
                <a:latin typeface="Segoe Print" panose="02000600000000000000" pitchFamily="2" charset="0"/>
              </a:rPr>
              <a:t>Subjunctive</a:t>
            </a:r>
          </a:p>
          <a:p>
            <a:pPr marL="342900" indent="-342900" algn="l">
              <a:buFont typeface="Arial" panose="020B0604020202020204" pitchFamily="34" charset="0"/>
              <a:buChar char="•"/>
            </a:pPr>
            <a:r>
              <a:rPr lang="en-GB" dirty="0" smtClean="0">
                <a:latin typeface="Segoe Print" panose="02000600000000000000" pitchFamily="2" charset="0"/>
              </a:rPr>
              <a:t>It is important that we are quiet.</a:t>
            </a:r>
          </a:p>
          <a:p>
            <a:pPr algn="l"/>
            <a:r>
              <a:rPr lang="en-GB" dirty="0" smtClean="0">
                <a:latin typeface="Segoe Print" panose="02000600000000000000" pitchFamily="2" charset="0"/>
              </a:rPr>
              <a:t>   </a:t>
            </a:r>
            <a:r>
              <a:rPr lang="en-GB" dirty="0" smtClean="0">
                <a:solidFill>
                  <a:srgbClr val="00B0F0"/>
                </a:solidFill>
                <a:latin typeface="Segoe Print" panose="02000600000000000000" pitchFamily="2" charset="0"/>
              </a:rPr>
              <a:t>Informal</a:t>
            </a:r>
          </a:p>
          <a:p>
            <a:pPr marL="342900" indent="-342900" algn="l">
              <a:buFont typeface="Arial" panose="020B0604020202020204" pitchFamily="34" charset="0"/>
              <a:buChar char="•"/>
            </a:pPr>
            <a:r>
              <a:rPr lang="en-GB" dirty="0" smtClean="0">
                <a:latin typeface="Segoe Print" panose="02000600000000000000" pitchFamily="2" charset="0"/>
              </a:rPr>
              <a:t>It is essential that we be quiet.</a:t>
            </a:r>
          </a:p>
          <a:p>
            <a:pPr algn="l"/>
            <a:r>
              <a:rPr lang="en-GB" dirty="0">
                <a:latin typeface="Segoe Print" panose="02000600000000000000" pitchFamily="2" charset="0"/>
              </a:rPr>
              <a:t> </a:t>
            </a:r>
            <a:r>
              <a:rPr lang="en-GB" dirty="0" smtClean="0">
                <a:latin typeface="Segoe Print" panose="02000600000000000000" pitchFamily="2" charset="0"/>
              </a:rPr>
              <a:t>  </a:t>
            </a:r>
            <a:r>
              <a:rPr lang="en-GB" dirty="0" err="1" smtClean="0">
                <a:solidFill>
                  <a:srgbClr val="FF0000"/>
                </a:solidFill>
                <a:latin typeface="Segoe Print" panose="02000600000000000000" pitchFamily="2" charset="0"/>
              </a:rPr>
              <a:t>Subjuntive</a:t>
            </a:r>
            <a:endParaRPr lang="en-GB" dirty="0" smtClean="0">
              <a:solidFill>
                <a:srgbClr val="FF0000"/>
              </a:solidFill>
              <a:latin typeface="Segoe Print" panose="02000600000000000000" pitchFamily="2" charset="0"/>
            </a:endParaRPr>
          </a:p>
          <a:p>
            <a:pPr marL="342900" indent="-342900">
              <a:buFont typeface="Arial" panose="020B0604020202020204" pitchFamily="34" charset="0"/>
              <a:buChar char="•"/>
            </a:pPr>
            <a:endParaRPr lang="en-GB" dirty="0" smtClean="0"/>
          </a:p>
        </p:txBody>
      </p:sp>
    </p:spTree>
    <p:extLst>
      <p:ext uri="{BB962C8B-B14F-4D97-AF65-F5344CB8AC3E}">
        <p14:creationId xmlns:p14="http://schemas.microsoft.com/office/powerpoint/2010/main" val="818869258"/>
      </p:ext>
    </p:extLst>
  </p:cSld>
  <p:clrMapOvr>
    <a:masterClrMapping/>
  </p:clrMapOvr>
</p:sld>
</file>

<file path=ppt/theme/theme1.xml><?xml version="1.0" encoding="utf-8"?>
<a:theme xmlns:a="http://schemas.openxmlformats.org/drawingml/2006/main" name="Title slid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91D87DC-CC0A-A447-94FA-001A51193FBB}" vid="{CC5ADD21-0F54-224E-99B0-3A90D3AF798C}"/>
    </a:ext>
  </a:extLst>
</a:theme>
</file>

<file path=ppt/theme/theme2.xml><?xml version="1.0" encoding="utf-8"?>
<a:theme xmlns:a="http://schemas.openxmlformats.org/drawingml/2006/main" name="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Xavier presentation</Template>
  <TotalTime>863</TotalTime>
  <Words>530</Words>
  <Application>Microsoft Office PowerPoint</Application>
  <PresentationFormat>On-screen Show (4:3)</PresentationFormat>
  <Paragraphs>44</Paragraphs>
  <Slides>9</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9</vt:i4>
      </vt:variant>
    </vt:vector>
  </HeadingPairs>
  <TitlesOfParts>
    <vt:vector size="19" baseType="lpstr">
      <vt:lpstr>Arial</vt:lpstr>
      <vt:lpstr>Calibri</vt:lpstr>
      <vt:lpstr>Gotham</vt:lpstr>
      <vt:lpstr>Gotham Book</vt:lpstr>
      <vt:lpstr>Levenim MT</vt:lpstr>
      <vt:lpstr>Please write me a song</vt:lpstr>
      <vt:lpstr>Segoe Print</vt:lpstr>
      <vt:lpstr>Wingdings</vt:lpstr>
      <vt:lpstr>Title slide</vt:lpstr>
      <vt:lpstr>Slides</vt:lpstr>
      <vt:lpstr>Year 6 SPAG formal and informal language and subjunctive form</vt:lpstr>
      <vt:lpstr>Formal and informal language</vt:lpstr>
      <vt:lpstr>Can you spot the difference between formal and informal language?</vt:lpstr>
      <vt:lpstr>Tips to make your writing more formal</vt:lpstr>
      <vt:lpstr>If you want to write in a formal tone try to avoid the following:</vt:lpstr>
      <vt:lpstr>Subjunctive form</vt:lpstr>
      <vt:lpstr>PowerPoint Presentation</vt:lpstr>
      <vt:lpstr>Subjunctive form and tense</vt:lpstr>
      <vt:lpstr>The difference between informal and subjunctive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Torlop</dc:creator>
  <cp:lastModifiedBy>Deborah Harper</cp:lastModifiedBy>
  <cp:revision>84</cp:revision>
  <dcterms:created xsi:type="dcterms:W3CDTF">2017-06-27T15:09:43Z</dcterms:created>
  <dcterms:modified xsi:type="dcterms:W3CDTF">2018-01-22T12:19:18Z</dcterms:modified>
</cp:coreProperties>
</file>