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10"/>
  </p:notesMasterIdLst>
  <p:handoutMasterIdLst>
    <p:handoutMasterId r:id="rId11"/>
  </p:handoutMasterIdLst>
  <p:sldIdLst>
    <p:sldId id="260" r:id="rId3"/>
    <p:sldId id="326" r:id="rId4"/>
    <p:sldId id="330" r:id="rId5"/>
    <p:sldId id="310" r:id="rId6"/>
    <p:sldId id="327" r:id="rId7"/>
    <p:sldId id="329" r:id="rId8"/>
    <p:sldId id="32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/>
    <p:restoredTop sz="95118" autoAdjust="0"/>
  </p:normalViewPr>
  <p:slideViewPr>
    <p:cSldViewPr snapToGrid="0" snapToObjects="1">
      <p:cViewPr>
        <p:scale>
          <a:sx n="66" d="100"/>
          <a:sy n="66" d="100"/>
        </p:scale>
        <p:origin x="780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SPAG</a:t>
            </a:r>
            <a:br>
              <a:rPr lang="en-GB" dirty="0" smtClean="0"/>
            </a:br>
            <a:r>
              <a:rPr lang="en-GB" dirty="0" smtClean="0"/>
              <a:t>Perfect form of verbs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using perfect form of verbs to mark relationships of time and cause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695324"/>
            <a:ext cx="7772400" cy="854077"/>
          </a:xfrm>
        </p:spPr>
        <p:txBody>
          <a:bodyPr/>
          <a:lstStyle/>
          <a:p>
            <a:r>
              <a:rPr lang="en-GB" dirty="0" smtClean="0">
                <a:latin typeface="Segoe Print" panose="02000600000000000000" pitchFamily="2" charset="0"/>
              </a:rPr>
              <a:t>Present perfect verbs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2446339"/>
            <a:ext cx="6858000" cy="1655762"/>
          </a:xfrm>
        </p:spPr>
        <p:txBody>
          <a:bodyPr/>
          <a:lstStyle/>
          <a:p>
            <a:r>
              <a:rPr lang="en-GB" dirty="0" smtClean="0">
                <a:latin typeface="Segoe Print" panose="02000600000000000000" pitchFamily="2" charset="0"/>
              </a:rPr>
              <a:t>We </a:t>
            </a:r>
            <a:r>
              <a:rPr lang="en-GB" dirty="0">
                <a:latin typeface="Segoe Print" panose="02000600000000000000" pitchFamily="2" charset="0"/>
              </a:rPr>
              <a:t>use present perfect for a past action whose time is not mentioned and has a relation to the present. We are not interested in its time but the action itself. </a:t>
            </a:r>
            <a:endParaRPr lang="en-GB" dirty="0" smtClean="0">
              <a:latin typeface="Segoe Print" panose="02000600000000000000" pitchFamily="2" charset="0"/>
            </a:endParaRPr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493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923" y="1436914"/>
            <a:ext cx="7970601" cy="448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058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028" y="695324"/>
            <a:ext cx="7772400" cy="854077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>Present perfect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028" y="2087536"/>
            <a:ext cx="7655943" cy="2633870"/>
          </a:xfrm>
        </p:spPr>
        <p:txBody>
          <a:bodyPr/>
          <a:lstStyle/>
          <a:p>
            <a:r>
              <a:rPr lang="en-GB" sz="3200" dirty="0" smtClean="0">
                <a:solidFill>
                  <a:srgbClr val="00B0F0"/>
                </a:solidFill>
              </a:rPr>
              <a:t>has/have </a:t>
            </a:r>
            <a:r>
              <a:rPr lang="en-GB" sz="3200" dirty="0">
                <a:solidFill>
                  <a:srgbClr val="00B0F0"/>
                </a:solidFill>
              </a:rPr>
              <a:t>+ past </a:t>
            </a:r>
            <a:r>
              <a:rPr lang="en-GB" sz="3200" dirty="0" smtClean="0">
                <a:solidFill>
                  <a:srgbClr val="00B0F0"/>
                </a:solidFill>
              </a:rPr>
              <a:t>participle</a:t>
            </a:r>
            <a:endParaRPr lang="en-GB" sz="3200" dirty="0">
              <a:solidFill>
                <a:srgbClr val="00B0F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3200" dirty="0">
              <a:latin typeface="Segoe Print" panose="02000600000000000000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>
                <a:latin typeface="Segoe Print" panose="02000600000000000000" pitchFamily="2" charset="0"/>
              </a:rPr>
              <a:t>You </a:t>
            </a:r>
            <a:r>
              <a:rPr lang="en-GB" sz="3200" b="1" dirty="0">
                <a:solidFill>
                  <a:srgbClr val="FF0000"/>
                </a:solidFill>
                <a:latin typeface="Segoe Print" panose="02000600000000000000" pitchFamily="2" charset="0"/>
              </a:rPr>
              <a:t>have seen</a:t>
            </a:r>
            <a:r>
              <a:rPr lang="en-GB" sz="3200" dirty="0">
                <a:solidFill>
                  <a:srgbClr val="FF0000"/>
                </a:solidFill>
                <a:latin typeface="Segoe Print" panose="02000600000000000000" pitchFamily="2" charset="0"/>
              </a:rPr>
              <a:t> </a:t>
            </a:r>
            <a:r>
              <a:rPr lang="en-GB" sz="3200" dirty="0">
                <a:latin typeface="Segoe Print" panose="02000600000000000000" pitchFamily="2" charset="0"/>
              </a:rPr>
              <a:t>that movie many times</a:t>
            </a:r>
            <a:r>
              <a:rPr lang="en-GB" sz="3200" dirty="0" smtClean="0">
                <a:latin typeface="Segoe Print" panose="02000600000000000000" pitchFamily="2" charset="0"/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egoe Print" panose="02000600000000000000" pitchFamily="2" charset="0"/>
              </a:rPr>
              <a:t>I </a:t>
            </a:r>
            <a:r>
              <a:rPr lang="en-GB" sz="3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have visited </a:t>
            </a:r>
            <a:r>
              <a:rPr lang="en-GB" sz="3200" dirty="0" smtClean="0">
                <a:latin typeface="Segoe Print" panose="02000600000000000000" pitchFamily="2" charset="0"/>
              </a:rPr>
              <a:t>my grandfather.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egoe Print" panose="02000600000000000000" pitchFamily="2" charset="0"/>
              </a:rPr>
              <a:t>They </a:t>
            </a:r>
            <a:r>
              <a:rPr lang="en-GB" sz="3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have eaten </a:t>
            </a:r>
            <a:r>
              <a:rPr lang="en-GB" sz="3200" dirty="0" smtClean="0">
                <a:latin typeface="Segoe Print" panose="02000600000000000000" pitchFamily="2" charset="0"/>
              </a:rPr>
              <a:t>delicious food.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egoe Print" panose="02000600000000000000" pitchFamily="2" charset="0"/>
              </a:rPr>
              <a:t>People </a:t>
            </a:r>
            <a:r>
              <a:rPr lang="en-GB" sz="3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have travelled </a:t>
            </a:r>
            <a:r>
              <a:rPr lang="en-GB" sz="3200" dirty="0" smtClean="0">
                <a:latin typeface="Segoe Print" panose="02000600000000000000" pitchFamily="2" charset="0"/>
              </a:rPr>
              <a:t>to the Moon.</a:t>
            </a:r>
            <a:endParaRPr lang="en-GB" sz="3200" dirty="0">
              <a:latin typeface="Segoe Print" panose="02000600000000000000" pitchFamily="2" charset="0"/>
            </a:endParaRPr>
          </a:p>
          <a:p>
            <a:endParaRPr lang="en-GB" sz="3200" dirty="0" smtClean="0"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Segoe Print" panose="02000600000000000000" pitchFamily="2" charset="0"/>
              </a:rPr>
              <a:t>Past perfect tense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114" y="2774157"/>
            <a:ext cx="6858000" cy="1655762"/>
          </a:xfrm>
        </p:spPr>
        <p:txBody>
          <a:bodyPr/>
          <a:lstStyle/>
          <a:p>
            <a:r>
              <a:rPr lang="en-GB" dirty="0">
                <a:latin typeface="Segoe Print" panose="02000600000000000000" pitchFamily="2" charset="0"/>
              </a:rPr>
              <a:t>The </a:t>
            </a:r>
            <a:r>
              <a:rPr lang="en-GB" b="1" dirty="0">
                <a:latin typeface="Segoe Print" panose="02000600000000000000" pitchFamily="2" charset="0"/>
              </a:rPr>
              <a:t>past</a:t>
            </a:r>
            <a:r>
              <a:rPr lang="en-GB" dirty="0">
                <a:latin typeface="Segoe Print" panose="02000600000000000000" pitchFamily="2" charset="0"/>
              </a:rPr>
              <a:t> </a:t>
            </a:r>
            <a:r>
              <a:rPr lang="en-GB" b="1" dirty="0">
                <a:latin typeface="Segoe Print" panose="02000600000000000000" pitchFamily="2" charset="0"/>
              </a:rPr>
              <a:t>perfect</a:t>
            </a:r>
            <a:r>
              <a:rPr lang="en-GB" dirty="0">
                <a:latin typeface="Segoe Print" panose="02000600000000000000" pitchFamily="2" charset="0"/>
              </a:rPr>
              <a:t> </a:t>
            </a:r>
            <a:r>
              <a:rPr lang="en-GB" b="1" dirty="0">
                <a:latin typeface="Segoe Print" panose="02000600000000000000" pitchFamily="2" charset="0"/>
              </a:rPr>
              <a:t>tense</a:t>
            </a:r>
            <a:r>
              <a:rPr lang="en-GB" dirty="0">
                <a:latin typeface="Segoe Print" panose="02000600000000000000" pitchFamily="2" charset="0"/>
              </a:rPr>
              <a:t> is formed with the </a:t>
            </a:r>
            <a:r>
              <a:rPr lang="en-GB" b="1" dirty="0">
                <a:latin typeface="Segoe Print" panose="02000600000000000000" pitchFamily="2" charset="0"/>
              </a:rPr>
              <a:t>past</a:t>
            </a:r>
            <a:r>
              <a:rPr lang="en-GB" dirty="0">
                <a:latin typeface="Segoe Print" panose="02000600000000000000" pitchFamily="2" charset="0"/>
              </a:rPr>
              <a:t> </a:t>
            </a:r>
            <a:r>
              <a:rPr lang="en-GB" b="1" dirty="0">
                <a:latin typeface="Segoe Print" panose="02000600000000000000" pitchFamily="2" charset="0"/>
              </a:rPr>
              <a:t>tense</a:t>
            </a:r>
            <a:r>
              <a:rPr lang="en-GB" dirty="0">
                <a:latin typeface="Segoe Print" panose="02000600000000000000" pitchFamily="2" charset="0"/>
              </a:rPr>
              <a:t> of the verb to have (had) and the </a:t>
            </a:r>
            <a:r>
              <a:rPr lang="en-GB" b="1" dirty="0">
                <a:latin typeface="Segoe Print" panose="02000600000000000000" pitchFamily="2" charset="0"/>
              </a:rPr>
              <a:t>past</a:t>
            </a:r>
            <a:r>
              <a:rPr lang="en-GB" dirty="0">
                <a:latin typeface="Segoe Print" panose="02000600000000000000" pitchFamily="2" charset="0"/>
              </a:rPr>
              <a:t> participle of the verb (e.g. eaten, stolen, taken). The </a:t>
            </a:r>
            <a:r>
              <a:rPr lang="en-GB" b="1" dirty="0">
                <a:latin typeface="Segoe Print" panose="02000600000000000000" pitchFamily="2" charset="0"/>
              </a:rPr>
              <a:t>past</a:t>
            </a:r>
            <a:r>
              <a:rPr lang="en-GB" dirty="0">
                <a:latin typeface="Segoe Print" panose="02000600000000000000" pitchFamily="2" charset="0"/>
              </a:rPr>
              <a:t> </a:t>
            </a:r>
            <a:r>
              <a:rPr lang="en-GB" b="1" dirty="0">
                <a:latin typeface="Segoe Print" panose="02000600000000000000" pitchFamily="2" charset="0"/>
              </a:rPr>
              <a:t>perfect</a:t>
            </a:r>
            <a:r>
              <a:rPr lang="en-GB" dirty="0">
                <a:latin typeface="Segoe Print" panose="02000600000000000000" pitchFamily="2" charset="0"/>
              </a:rPr>
              <a:t> </a:t>
            </a:r>
            <a:r>
              <a:rPr lang="en-GB" b="1" dirty="0">
                <a:latin typeface="Segoe Print" panose="02000600000000000000" pitchFamily="2" charset="0"/>
              </a:rPr>
              <a:t>tense</a:t>
            </a:r>
            <a:r>
              <a:rPr lang="en-GB" dirty="0">
                <a:latin typeface="Segoe Print" panose="02000600000000000000" pitchFamily="2" charset="0"/>
              </a:rPr>
              <a:t> describes an event that happened in the </a:t>
            </a:r>
            <a:r>
              <a:rPr lang="en-GB" b="1" dirty="0">
                <a:latin typeface="Segoe Print" panose="02000600000000000000" pitchFamily="2" charset="0"/>
              </a:rPr>
              <a:t>past</a:t>
            </a:r>
            <a:r>
              <a:rPr lang="en-GB" dirty="0">
                <a:latin typeface="Segoe Print" panose="02000600000000000000" pitchFamily="2" charset="0"/>
              </a:rPr>
              <a:t> before another event was completed in the </a:t>
            </a:r>
            <a:r>
              <a:rPr lang="en-GB" b="1" dirty="0">
                <a:latin typeface="Segoe Print" panose="02000600000000000000" pitchFamily="2" charset="0"/>
              </a:rPr>
              <a:t>past</a:t>
            </a:r>
            <a:endParaRPr lang="en-GB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11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7371" y="-52157623"/>
            <a:ext cx="11142470" cy="9638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282240" tIns="43877376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past perfect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is used </a:t>
            </a:r>
            <a:r>
              <a: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 talk about an event that was completed in the past before something else happened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 had just finished cooking the meal when my guests arrived.</a:t>
            </a:r>
            <a:br>
              <a:rPr kumimoji="0" lang="en-US" altLang="en-US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 didn't want to watch the film, as I had already seen it.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5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 descr="https://www.theschoolrun.com/sites/theschoolrun.com/files/u9/forming_the_past_perfe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442" y="1334180"/>
            <a:ext cx="7560130" cy="446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289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028" y="695324"/>
            <a:ext cx="7772400" cy="854077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>Past perfect verbs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028" y="2087536"/>
            <a:ext cx="7655943" cy="2633870"/>
          </a:xfrm>
        </p:spPr>
        <p:txBody>
          <a:bodyPr/>
          <a:lstStyle/>
          <a:p>
            <a:r>
              <a:rPr lang="en-GB" sz="3200" dirty="0" smtClean="0">
                <a:solidFill>
                  <a:srgbClr val="00B0F0"/>
                </a:solidFill>
              </a:rPr>
              <a:t>had </a:t>
            </a:r>
            <a:r>
              <a:rPr lang="en-GB" sz="3200" dirty="0">
                <a:solidFill>
                  <a:srgbClr val="00B0F0"/>
                </a:solidFill>
              </a:rPr>
              <a:t>+ past </a:t>
            </a:r>
            <a:r>
              <a:rPr lang="en-GB" sz="3200" dirty="0" smtClean="0">
                <a:solidFill>
                  <a:srgbClr val="00B0F0"/>
                </a:solidFill>
              </a:rPr>
              <a:t>participle</a:t>
            </a:r>
            <a:endParaRPr lang="en-GB" sz="3200" dirty="0">
              <a:solidFill>
                <a:srgbClr val="00B0F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3200" dirty="0">
              <a:latin typeface="Segoe Print" panose="02000600000000000000" pitchFamily="2" charset="0"/>
            </a:endParaRPr>
          </a:p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I had walked for miles before I found my way.</a:t>
            </a:r>
          </a:p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They had read almost all the books on the shelf.</a:t>
            </a:r>
          </a:p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We had found ourselves in the middle </a:t>
            </a:r>
            <a:r>
              <a:rPr lang="en-GB" sz="3200" smtClean="0">
                <a:latin typeface="Segoe Print" charset="0"/>
                <a:ea typeface="Segoe Print" charset="0"/>
                <a:cs typeface="Segoe Print" charset="0"/>
              </a:rPr>
              <a:t>of nowhere.</a:t>
            </a:r>
            <a:endParaRPr lang="en-GB" sz="3200" dirty="0" smtClean="0"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30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961</TotalTime>
  <Words>216</Words>
  <Application>Microsoft Office PowerPoint</Application>
  <PresentationFormat>On-screen Show (4:3)</PresentationFormat>
  <Paragraphs>25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6 SPAG Perfect form of verbs</vt:lpstr>
      <vt:lpstr>Present perfect verbs</vt:lpstr>
      <vt:lpstr>PowerPoint Presentation</vt:lpstr>
      <vt:lpstr>Present perfect</vt:lpstr>
      <vt:lpstr>Past perfect tense</vt:lpstr>
      <vt:lpstr>PowerPoint Presentation</vt:lpstr>
      <vt:lpstr>Past perfect 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Deborah Harper</cp:lastModifiedBy>
  <cp:revision>94</cp:revision>
  <dcterms:created xsi:type="dcterms:W3CDTF">2017-06-27T15:09:43Z</dcterms:created>
  <dcterms:modified xsi:type="dcterms:W3CDTF">2018-01-22T13:56:34Z</dcterms:modified>
</cp:coreProperties>
</file>