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1"/>
  </p:notesMasterIdLst>
  <p:handoutMasterIdLst>
    <p:handoutMasterId r:id="rId12"/>
  </p:handoutMasterIdLst>
  <p:sldIdLst>
    <p:sldId id="260" r:id="rId3"/>
    <p:sldId id="310" r:id="rId4"/>
    <p:sldId id="316" r:id="rId5"/>
    <p:sldId id="317" r:id="rId6"/>
    <p:sldId id="320" r:id="rId7"/>
    <p:sldId id="319" r:id="rId8"/>
    <p:sldId id="318" r:id="rId9"/>
    <p:sldId id="32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5118" autoAdjust="0"/>
  </p:normalViewPr>
  <p:slideViewPr>
    <p:cSldViewPr snapToGrid="0" snapToObjects="1">
      <p:cViewPr>
        <p:scale>
          <a:sx n="77" d="100"/>
          <a:sy n="77" d="100"/>
        </p:scale>
        <p:origin x="48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SPAG</a:t>
            </a:r>
            <a:br>
              <a:rPr lang="en-GB" dirty="0" smtClean="0"/>
            </a:br>
            <a:r>
              <a:rPr lang="en-GB" dirty="0" smtClean="0"/>
              <a:t>Relative Clauses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Using relative clauses beginning with who, which, where, when, whose, that or with an implied relative pronoun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028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Relative clauses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028" y="1549401"/>
            <a:ext cx="7655943" cy="2633870"/>
          </a:xfrm>
        </p:spPr>
        <p:txBody>
          <a:bodyPr/>
          <a:lstStyle/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use relative clauses to add more information to a sentence.</a:t>
            </a:r>
            <a:endParaRPr lang="en-GB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It is a type of subordinate clause which begins with a relative pronoun. </a:t>
            </a:r>
          </a:p>
          <a:p>
            <a:endParaRPr lang="en-GB" sz="32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117494" y="3947844"/>
            <a:ext cx="3776134" cy="2133600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44028" y="4089125"/>
            <a:ext cx="25230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Can you remember what a relative pronoun is?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Relative pronouns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38400"/>
            <a:ext cx="6858000" cy="2819400"/>
          </a:xfrm>
        </p:spPr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Who</a:t>
            </a:r>
          </a:p>
          <a:p>
            <a:r>
              <a:rPr lang="en-GB" sz="4000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Whom</a:t>
            </a:r>
          </a:p>
          <a:p>
            <a:r>
              <a:rPr lang="en-GB" sz="4000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Whose</a:t>
            </a:r>
          </a:p>
          <a:p>
            <a:r>
              <a:rPr lang="en-GB" sz="4000" dirty="0" smtClean="0">
                <a:solidFill>
                  <a:srgbClr val="92D050"/>
                </a:solidFill>
                <a:latin typeface="Segoe Print" panose="02000600000000000000" pitchFamily="2" charset="0"/>
              </a:rPr>
              <a:t>Which</a:t>
            </a:r>
          </a:p>
          <a:p>
            <a:r>
              <a:rPr lang="en-GB" sz="4000" dirty="0" smtClean="0">
                <a:latin typeface="Segoe Print" panose="02000600000000000000" pitchFamily="2" charset="0"/>
              </a:rPr>
              <a:t>That</a:t>
            </a:r>
          </a:p>
          <a:p>
            <a:endParaRPr lang="en-GB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84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A relative clause tells us more about the noun or pronoun in the main clause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53772"/>
            <a:ext cx="6858000" cy="1655762"/>
          </a:xfrm>
        </p:spPr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Main clause = </a:t>
            </a:r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Laura had some paintings</a:t>
            </a:r>
          </a:p>
          <a:p>
            <a:r>
              <a:rPr lang="en-GB" dirty="0" smtClean="0">
                <a:latin typeface="Segoe Print" panose="02000600000000000000" pitchFamily="2" charset="0"/>
              </a:rPr>
              <a:t>Relative clause = </a:t>
            </a:r>
            <a:r>
              <a:rPr lang="en-GB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which were very valuable.</a:t>
            </a:r>
          </a:p>
          <a:p>
            <a:endParaRPr lang="en-GB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Laura had some paintings </a:t>
            </a:r>
            <a:r>
              <a:rPr lang="en-GB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which were very valuable.</a:t>
            </a:r>
          </a:p>
          <a:p>
            <a:endParaRPr lang="en-GB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This relative clause tells us more about the noun.</a:t>
            </a:r>
            <a:endParaRPr lang="en-GB" dirty="0">
              <a:solidFill>
                <a:srgbClr val="00B05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07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A relative clause tells us more about the noun or pronoun in the main clause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53772"/>
            <a:ext cx="6858000" cy="1655762"/>
          </a:xfrm>
        </p:spPr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Main clause = </a:t>
            </a:r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The crowd applauded the footballer</a:t>
            </a:r>
          </a:p>
          <a:p>
            <a:r>
              <a:rPr lang="en-GB" dirty="0" smtClean="0">
                <a:latin typeface="Segoe Print" panose="02000600000000000000" pitchFamily="2" charset="0"/>
              </a:rPr>
              <a:t>Relative clause = </a:t>
            </a:r>
            <a:r>
              <a:rPr lang="en-GB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who scored a fantastic goal.</a:t>
            </a:r>
          </a:p>
          <a:p>
            <a:endParaRPr lang="en-GB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The crowd applauded the footballer </a:t>
            </a:r>
            <a:r>
              <a:rPr lang="en-GB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who scored a fantastic goal.</a:t>
            </a:r>
          </a:p>
          <a:p>
            <a:endParaRPr lang="en-GB" dirty="0">
              <a:solidFill>
                <a:srgbClr val="0070C0"/>
              </a:solidFill>
              <a:latin typeface="Segoe Print" panose="02000600000000000000" pitchFamily="2" charset="0"/>
            </a:endParaRPr>
          </a:p>
          <a:p>
            <a:r>
              <a:rPr lang="en-GB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This relative clause tells us more about the pronoun.</a:t>
            </a:r>
            <a:endParaRPr lang="en-GB" dirty="0">
              <a:solidFill>
                <a:srgbClr val="00B05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5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Can you identify the relative clauses?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11232"/>
            <a:ext cx="6858000" cy="1655762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Where is my purse that has the money in it?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I bought a green coat which is really warm.</a:t>
            </a:r>
          </a:p>
          <a:p>
            <a:pPr algn="l"/>
            <a:r>
              <a:rPr lang="en-GB" dirty="0" smtClean="0">
                <a:latin typeface="Segoe Print" panose="02000600000000000000" pitchFamily="2" charset="0"/>
              </a:rPr>
              <a:t>May I speak to the person who handed the watch into the office?</a:t>
            </a:r>
          </a:p>
          <a:p>
            <a:pPr algn="l"/>
            <a:r>
              <a:rPr lang="en-GB" dirty="0" smtClean="0">
                <a:solidFill>
                  <a:srgbClr val="00B050"/>
                </a:solidFill>
                <a:latin typeface="Segoe Print" panose="02000600000000000000" pitchFamily="2" charset="0"/>
              </a:rPr>
              <a:t>I received a postcard that had an exotic foreign stamp on it.</a:t>
            </a:r>
          </a:p>
          <a:p>
            <a:pPr algn="l"/>
            <a:r>
              <a:rPr lang="en-GB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The boy, whose basketball landed in his neighbour’s garden, knocked politely on the door.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9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Can you write your own relative clauses?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62586"/>
            <a:ext cx="6858000" cy="1655762"/>
          </a:xfrm>
        </p:spPr>
        <p:txBody>
          <a:bodyPr/>
          <a:lstStyle/>
          <a:p>
            <a:pPr algn="l"/>
            <a:r>
              <a:rPr lang="en-GB" dirty="0" smtClean="0">
                <a:latin typeface="Segoe Print" panose="02000600000000000000" pitchFamily="2" charset="0"/>
              </a:rPr>
              <a:t>They raised the flag………………….</a:t>
            </a:r>
          </a:p>
          <a:p>
            <a:pPr algn="l"/>
            <a:r>
              <a:rPr lang="en-GB" dirty="0" smtClean="0">
                <a:latin typeface="Segoe Print" panose="02000600000000000000" pitchFamily="2" charset="0"/>
              </a:rPr>
              <a:t>The bag………………….was behind the door.</a:t>
            </a:r>
          </a:p>
          <a:p>
            <a:pPr algn="l"/>
            <a:r>
              <a:rPr lang="en-GB" dirty="0" smtClean="0">
                <a:latin typeface="Segoe Print" panose="02000600000000000000" pitchFamily="2" charset="0"/>
              </a:rPr>
              <a:t>The audience cheered wildly for the singer……………….</a:t>
            </a:r>
          </a:p>
          <a:p>
            <a:pPr algn="l"/>
            <a:r>
              <a:rPr lang="en-GB" dirty="0" smtClean="0">
                <a:latin typeface="Segoe Print" panose="02000600000000000000" pitchFamily="2" charset="0"/>
              </a:rPr>
              <a:t>The detective solved the crime………………..</a:t>
            </a:r>
            <a:endParaRPr lang="en-GB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67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Can you spot the mistake?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8261" y="2412065"/>
            <a:ext cx="6858000" cy="1655762"/>
          </a:xfrm>
        </p:spPr>
        <p:txBody>
          <a:bodyPr/>
          <a:lstStyle/>
          <a:p>
            <a:pPr algn="l"/>
            <a:r>
              <a:rPr lang="en-GB" dirty="0" smtClean="0">
                <a:latin typeface="Segoe Print" panose="02000600000000000000" pitchFamily="2" charset="0"/>
              </a:rPr>
              <a:t>I helped the boy which had fallen off his bike.</a:t>
            </a:r>
          </a:p>
          <a:p>
            <a:pPr algn="l"/>
            <a:r>
              <a:rPr lang="en-GB" dirty="0" smtClean="0">
                <a:latin typeface="Segoe Print" panose="02000600000000000000" pitchFamily="2" charset="0"/>
              </a:rPr>
              <a:t>Will you hang out the washing who has been cleaned?</a:t>
            </a:r>
          </a:p>
          <a:p>
            <a:pPr algn="l"/>
            <a:endParaRPr lang="en-GB" dirty="0">
              <a:latin typeface="Segoe Print" panose="02000600000000000000" pitchFamily="2" charset="0"/>
            </a:endParaRPr>
          </a:p>
          <a:p>
            <a:pPr algn="l"/>
            <a:r>
              <a:rPr lang="en-GB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When do you think you should use who and when should you use which or that?</a:t>
            </a:r>
            <a:endParaRPr lang="en-GB" dirty="0">
              <a:solidFill>
                <a:srgbClr val="0070C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1148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747</TotalTime>
  <Words>326</Words>
  <Application>Microsoft Office PowerPoint</Application>
  <PresentationFormat>On-screen Show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6 SPAG Relative Clauses</vt:lpstr>
      <vt:lpstr>Relative clauses</vt:lpstr>
      <vt:lpstr>Relative pronouns</vt:lpstr>
      <vt:lpstr>A relative clause tells us more about the noun or pronoun in the main clause</vt:lpstr>
      <vt:lpstr>A relative clause tells us more about the noun or pronoun in the main clause</vt:lpstr>
      <vt:lpstr>Can you identify the relative clauses?</vt:lpstr>
      <vt:lpstr>Can you write your own relative clauses?</vt:lpstr>
      <vt:lpstr>Can you spot the mistake?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Deborah Harper</cp:lastModifiedBy>
  <cp:revision>77</cp:revision>
  <dcterms:created xsi:type="dcterms:W3CDTF">2017-06-27T15:09:43Z</dcterms:created>
  <dcterms:modified xsi:type="dcterms:W3CDTF">2018-01-22T10:22:35Z</dcterms:modified>
</cp:coreProperties>
</file>