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0" r:id="rId1"/>
    <p:sldMasterId id="2147483651" r:id="rId2"/>
  </p:sldMasterIdLst>
  <p:notesMasterIdLst>
    <p:notesMasterId r:id="rId37"/>
  </p:notes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7" r:id="rId16"/>
    <p:sldId id="258" r:id="rId17"/>
    <p:sldId id="25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embeddedFontLst>
    <p:embeddedFont>
      <p:font typeface="Comic Sans MS" pitchFamily="66" charset="0"/>
      <p:regular r:id="rId38"/>
      <p:bold r:id="rId39"/>
    </p:embeddedFont>
    <p:embeddedFont>
      <p:font typeface="Calibri" pitchFamily="34" charset="0"/>
      <p:regular r:id="rId40"/>
      <p:bold r:id="rId41"/>
      <p:italic r:id="rId42"/>
      <p:boldItalic r:id="rId43"/>
    </p:embeddedFont>
    <p:embeddedFont>
      <p:font typeface="Quattrocento Sans" charset="0"/>
      <p:regular r:id="rId44"/>
      <p:bold r:id="rId45"/>
      <p:italic r:id="rId46"/>
      <p:boldItalic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2.fntdata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font" Target="fonts/font5.fntdata"/><Relationship Id="rId47" Type="http://schemas.openxmlformats.org/officeDocument/2006/relationships/font" Target="fonts/font10.fntdata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font" Target="fonts/font3.fntdata"/><Relationship Id="rId45" Type="http://schemas.openxmlformats.org/officeDocument/2006/relationships/font" Target="fonts/font8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font" Target="fonts/font6.fntdata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font" Target="fonts/font1.fntdata"/><Relationship Id="rId46" Type="http://schemas.openxmlformats.org/officeDocument/2006/relationships/font" Target="fonts/font9.fntdata"/><Relationship Id="rId20" Type="http://schemas.openxmlformats.org/officeDocument/2006/relationships/slide" Target="slides/slide18.xml"/><Relationship Id="rId41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49888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 sorted into boys and girls. 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 sorted into wearing white, wearing red.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 sorted into white shoes, non-white shoes.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SzPts val="1400"/>
              <a:buNone/>
              <a:defRPr sz="1800"/>
            </a:lvl2pPr>
            <a:lvl3pPr lvl="2" indent="0">
              <a:spcBef>
                <a:spcPts val="0"/>
              </a:spcBef>
              <a:buSzPts val="1400"/>
              <a:buNone/>
              <a:defRPr sz="1800"/>
            </a:lvl3pPr>
            <a:lvl4pPr lvl="3" indent="0">
              <a:spcBef>
                <a:spcPts val="0"/>
              </a:spcBef>
              <a:buSzPts val="1400"/>
              <a:buNone/>
              <a:defRPr sz="1800"/>
            </a:lvl4pPr>
            <a:lvl5pPr lvl="4" indent="0">
              <a:spcBef>
                <a:spcPts val="0"/>
              </a:spcBef>
              <a:buSzPts val="1400"/>
              <a:buNone/>
              <a:defRPr sz="1800"/>
            </a:lvl5pPr>
            <a:lvl6pPr lvl="5" indent="0">
              <a:spcBef>
                <a:spcPts val="0"/>
              </a:spcBef>
              <a:buSzPts val="1400"/>
              <a:buNone/>
              <a:defRPr sz="1800"/>
            </a:lvl6pPr>
            <a:lvl7pPr lvl="6" indent="0">
              <a:spcBef>
                <a:spcPts val="0"/>
              </a:spcBef>
              <a:buSzPts val="1400"/>
              <a:buNone/>
              <a:defRPr sz="1800"/>
            </a:lvl7pPr>
            <a:lvl8pPr lvl="7" indent="0">
              <a:spcBef>
                <a:spcPts val="0"/>
              </a:spcBef>
              <a:buSzPts val="1400"/>
              <a:buNone/>
              <a:defRPr sz="1800"/>
            </a:lvl8pPr>
            <a:lvl9pPr lvl="8" indent="0">
              <a:spcBef>
                <a:spcPts val="0"/>
              </a:spcBef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SzPts val="1400"/>
              <a:buNone/>
              <a:defRPr sz="1800"/>
            </a:lvl2pPr>
            <a:lvl3pPr lvl="2" indent="0">
              <a:spcBef>
                <a:spcPts val="0"/>
              </a:spcBef>
              <a:buSzPts val="1400"/>
              <a:buNone/>
              <a:defRPr sz="1800"/>
            </a:lvl3pPr>
            <a:lvl4pPr lvl="3" indent="0">
              <a:spcBef>
                <a:spcPts val="0"/>
              </a:spcBef>
              <a:buSzPts val="1400"/>
              <a:buNone/>
              <a:defRPr sz="1800"/>
            </a:lvl4pPr>
            <a:lvl5pPr lvl="4" indent="0">
              <a:spcBef>
                <a:spcPts val="0"/>
              </a:spcBef>
              <a:buSzPts val="1400"/>
              <a:buNone/>
              <a:defRPr sz="1800"/>
            </a:lvl5pPr>
            <a:lvl6pPr lvl="5" indent="0">
              <a:spcBef>
                <a:spcPts val="0"/>
              </a:spcBef>
              <a:buSzPts val="1400"/>
              <a:buNone/>
              <a:defRPr sz="1800"/>
            </a:lvl6pPr>
            <a:lvl7pPr lvl="6" indent="0">
              <a:spcBef>
                <a:spcPts val="0"/>
              </a:spcBef>
              <a:buSzPts val="1400"/>
              <a:buNone/>
              <a:defRPr sz="1800"/>
            </a:lvl7pPr>
            <a:lvl8pPr lvl="7" indent="0">
              <a:spcBef>
                <a:spcPts val="0"/>
              </a:spcBef>
              <a:buSzPts val="1400"/>
              <a:buNone/>
              <a:defRPr sz="1800"/>
            </a:lvl8pPr>
            <a:lvl9pPr lvl="8" indent="0">
              <a:spcBef>
                <a:spcPts val="0"/>
              </a:spcBef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2">
            <a:alphaModFix amt="35000"/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3">
            <a:alphaModFix amt="35000"/>
          </a:blip>
          <a:srcRect t="77221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Shape 22"/>
          <p:cNvPicPr preferRelativeResize="0"/>
          <p:nvPr/>
        </p:nvPicPr>
        <p:blipFill rotWithShape="1">
          <a:blip r:embed="rId4">
            <a:alphaModFix amt="35000"/>
          </a:blip>
          <a:srcRect/>
          <a:stretch/>
        </p:blipFill>
        <p:spPr>
          <a:xfrm>
            <a:off x="7954903" y="505620"/>
            <a:ext cx="1177694" cy="96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theme" Target="../theme/theme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SzPts val="1400"/>
              <a:buNone/>
              <a:defRPr sz="1800"/>
            </a:lvl2pPr>
            <a:lvl3pPr lvl="2" indent="0">
              <a:spcBef>
                <a:spcPts val="0"/>
              </a:spcBef>
              <a:buSzPts val="1400"/>
              <a:buNone/>
              <a:defRPr sz="1800"/>
            </a:lvl3pPr>
            <a:lvl4pPr lvl="3" indent="0">
              <a:spcBef>
                <a:spcPts val="0"/>
              </a:spcBef>
              <a:buSzPts val="1400"/>
              <a:buNone/>
              <a:defRPr sz="1800"/>
            </a:lvl4pPr>
            <a:lvl5pPr lvl="4" indent="0">
              <a:spcBef>
                <a:spcPts val="0"/>
              </a:spcBef>
              <a:buSzPts val="1400"/>
              <a:buNone/>
              <a:defRPr sz="1800"/>
            </a:lvl5pPr>
            <a:lvl6pPr lvl="5" indent="0">
              <a:spcBef>
                <a:spcPts val="0"/>
              </a:spcBef>
              <a:buSzPts val="1400"/>
              <a:buNone/>
              <a:defRPr sz="1800"/>
            </a:lvl6pPr>
            <a:lvl7pPr lvl="6" indent="0">
              <a:spcBef>
                <a:spcPts val="0"/>
              </a:spcBef>
              <a:buSzPts val="1400"/>
              <a:buNone/>
              <a:defRPr sz="1800"/>
            </a:lvl7pPr>
            <a:lvl8pPr lvl="7" indent="0">
              <a:spcBef>
                <a:spcPts val="0"/>
              </a:spcBef>
              <a:buSzPts val="1400"/>
              <a:buNone/>
              <a:defRPr sz="1800"/>
            </a:lvl8pPr>
            <a:lvl9pPr lvl="8" indent="0">
              <a:spcBef>
                <a:spcPts val="0"/>
              </a:spcBef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4">
            <a:alphaModFix/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/>
          <p:cNvPicPr preferRelativeResize="0"/>
          <p:nvPr/>
        </p:nvPicPr>
        <p:blipFill rotWithShape="1">
          <a:blip r:embed="rId5">
            <a:alphaModFix/>
          </a:blip>
          <a:srcRect t="77221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Shape 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54903" y="505620"/>
            <a:ext cx="1177694" cy="965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 rotWithShape="1">
          <a:blip r:embed="rId2">
            <a:alphaModFix amt="35000"/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25"/>
          <p:cNvPicPr preferRelativeResize="0"/>
          <p:nvPr/>
        </p:nvPicPr>
        <p:blipFill rotWithShape="1">
          <a:blip r:embed="rId3">
            <a:alphaModFix amt="35000"/>
          </a:blip>
          <a:srcRect t="77221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26"/>
          <p:cNvPicPr preferRelativeResize="0"/>
          <p:nvPr/>
        </p:nvPicPr>
        <p:blipFill rotWithShape="1">
          <a:blip r:embed="rId4">
            <a:alphaModFix amt="35000"/>
          </a:blip>
          <a:srcRect/>
          <a:stretch/>
        </p:blipFill>
        <p:spPr>
          <a:xfrm>
            <a:off x="7954903" y="505620"/>
            <a:ext cx="1177694" cy="965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4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</a:t>
            </a:r>
            <a:r>
              <a:rPr lang="en-GB" dirty="0"/>
              <a:t>6 SPAG Spring </a:t>
            </a:r>
            <a:r>
              <a:rPr lang="en-GB" dirty="0" smtClean="0"/>
              <a:t>term</a:t>
            </a:r>
            <a:br>
              <a:rPr lang="en-GB" dirty="0" smtClean="0"/>
            </a:br>
            <a:r>
              <a:rPr lang="en-GB" dirty="0" smtClean="0"/>
              <a:t>Fast Five</a:t>
            </a:r>
            <a:endParaRPr lang="en-GB" dirty="0"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238539" y="4063999"/>
            <a:ext cx="8766313" cy="2257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203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  <a:p>
            <a:pPr marL="0" marR="0" lvl="0" indent="-2032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1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</a:p>
          <a:p>
            <a:pPr marL="0" marR="0" lvl="0" indent="-20320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3200"/>
              <a:buFont typeface="Arial"/>
              <a:buNone/>
            </a:pPr>
            <a:endParaRPr sz="3200" b="0" i="1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508050" y="778851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WEEK 3 C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28650" y="1986824"/>
            <a:ext cx="7886700" cy="2112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Write plurals for these </a:t>
            </a:r>
            <a:r>
              <a:rPr lang="en-GB" sz="2400" dirty="0" smtClean="0"/>
              <a:t>words: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hobby     </a:t>
            </a:r>
            <a:r>
              <a:rPr lang="en-GB" sz="2400" dirty="0">
                <a:solidFill>
                  <a:srgbClr val="FF0000"/>
                </a:solidFill>
              </a:rPr>
              <a:t>fox     dwarf    thief     army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Copy the sentence and add a colon.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I need these ingredients for the cake  two eggs, 100g flour, 100g sugar and 100g butter.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 Punctuate this sentence.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FF0000"/>
                </a:solidFill>
              </a:rPr>
              <a:t>Georgie</a:t>
            </a:r>
            <a:r>
              <a:rPr lang="en-GB" sz="2400" dirty="0">
                <a:solidFill>
                  <a:srgbClr val="FF0000"/>
                </a:solidFill>
              </a:rPr>
              <a:t> shouted angrily get away from me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4/ Are these apostrophes used for omission or possession?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My train’s running late .   The teacher marked the pupils’ books. </a:t>
            </a:r>
            <a:r>
              <a:rPr lang="en-GB" sz="2400" dirty="0"/>
              <a:t> 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5/ Correct these </a:t>
            </a:r>
            <a:r>
              <a:rPr lang="en-GB" sz="2400" dirty="0" smtClean="0"/>
              <a:t>spellings:</a:t>
            </a:r>
            <a:endParaRPr lang="en-GB" sz="2400" dirty="0"/>
          </a:p>
          <a:p>
            <a:pPr marL="0" lvl="0" indent="0" algn="l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FF0000"/>
                </a:solidFill>
              </a:rPr>
              <a:t>l</a:t>
            </a:r>
            <a:r>
              <a:rPr lang="en-GB" sz="2400" dirty="0" err="1" smtClean="0">
                <a:solidFill>
                  <a:srgbClr val="FF0000"/>
                </a:solidFill>
              </a:rPr>
              <a:t>ibrery</a:t>
            </a:r>
            <a:r>
              <a:rPr lang="en-GB" sz="2400" dirty="0" smtClean="0">
                <a:solidFill>
                  <a:srgbClr val="FF0000"/>
                </a:solidFill>
              </a:rPr>
              <a:t>    </a:t>
            </a:r>
            <a:r>
              <a:rPr lang="en-GB" sz="2400" dirty="0" err="1">
                <a:solidFill>
                  <a:srgbClr val="FF0000"/>
                </a:solidFill>
              </a:rPr>
              <a:t>busness</a:t>
            </a:r>
            <a:r>
              <a:rPr lang="en-GB" sz="2400" dirty="0">
                <a:solidFill>
                  <a:srgbClr val="FF0000"/>
                </a:solidFill>
              </a:rPr>
              <a:t>    </a:t>
            </a:r>
            <a:r>
              <a:rPr lang="en-GB" sz="2400" dirty="0" err="1">
                <a:solidFill>
                  <a:srgbClr val="FF0000"/>
                </a:solidFill>
              </a:rPr>
              <a:t>poisnous</a:t>
            </a:r>
            <a:r>
              <a:rPr lang="en-GB" sz="2400" dirty="0">
                <a:solidFill>
                  <a:srgbClr val="FF0000"/>
                </a:solidFill>
              </a:rPr>
              <a:t>    </a:t>
            </a:r>
            <a:r>
              <a:rPr lang="en-GB" sz="2400" dirty="0" err="1">
                <a:solidFill>
                  <a:srgbClr val="FF0000"/>
                </a:solidFill>
              </a:rPr>
              <a:t>jewelery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508050" y="861276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WEEK 4 A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28650" y="2019774"/>
            <a:ext cx="7886700" cy="2112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Write 5 words with a silent b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Write a suitable preposition.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The frog was hiding ---- a rock. The horse jumped ----- the fence.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 write a word which begins with each prefix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bi-    auto----      tri----      trans----  </a:t>
            </a:r>
            <a:r>
              <a:rPr lang="en-GB" sz="2400" dirty="0" smtClean="0">
                <a:solidFill>
                  <a:srgbClr val="FF0000"/>
                </a:solidFill>
              </a:rPr>
              <a:t>semi----</a:t>
            </a:r>
            <a:endParaRPr lang="en-GB"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4/ Copy out the adverbial phrase 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The new girl spoke in a rude manner.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5/Change to the present perfect and the past perfect.</a:t>
            </a:r>
          </a:p>
          <a:p>
            <a:pPr marL="0" lvl="0" indent="0" algn="l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Lily ate all the ice-cream.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508050" y="943726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WEEK 4 </a:t>
            </a:r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28650" y="2036276"/>
            <a:ext cx="8127900" cy="4409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Tick </a:t>
            </a:r>
            <a:r>
              <a:rPr lang="en-GB" sz="2400" dirty="0" smtClean="0"/>
              <a:t>on the </a:t>
            </a:r>
            <a:r>
              <a:rPr lang="en-GB" sz="2400" dirty="0"/>
              <a:t>word which is a modal </a:t>
            </a:r>
            <a:r>
              <a:rPr lang="en-GB" sz="2400" dirty="0" smtClean="0"/>
              <a:t>verb.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                  </a:t>
            </a:r>
            <a:r>
              <a:rPr lang="en-GB" sz="2400" dirty="0">
                <a:solidFill>
                  <a:srgbClr val="FF0000"/>
                </a:solidFill>
              </a:rPr>
              <a:t>happily         effortlessly       probably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Put this sentence in the simple past and the future tense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  Jen sings in a choir</a:t>
            </a:r>
            <a:r>
              <a:rPr lang="en-GB" sz="2400" dirty="0"/>
              <a:t>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 Insert a pair of brackets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 </a:t>
            </a:r>
            <a:r>
              <a:rPr lang="en-GB" sz="2400" dirty="0">
                <a:solidFill>
                  <a:srgbClr val="FF0000"/>
                </a:solidFill>
              </a:rPr>
              <a:t>George Washington the first president of the United States was born in 1772.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4/ Name the punctuation mark which divides the clauses below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You are my best friend </a:t>
            </a:r>
            <a:r>
              <a:rPr lang="en-GB" sz="2400" dirty="0" smtClean="0">
                <a:solidFill>
                  <a:srgbClr val="FF0000"/>
                </a:solidFill>
              </a:rPr>
              <a:t>- </a:t>
            </a:r>
            <a:r>
              <a:rPr lang="en-GB" sz="2400" dirty="0">
                <a:solidFill>
                  <a:srgbClr val="FF0000"/>
                </a:solidFill>
              </a:rPr>
              <a:t>the only one who listens to me.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5/ </a:t>
            </a:r>
            <a:r>
              <a:rPr lang="en-GB" sz="2400" dirty="0" smtClean="0"/>
              <a:t>Copy </a:t>
            </a:r>
            <a:r>
              <a:rPr lang="en-GB" sz="2400" dirty="0"/>
              <a:t>the </a:t>
            </a:r>
            <a:r>
              <a:rPr lang="en-GB" sz="2400" dirty="0" smtClean="0"/>
              <a:t>longest possible expanded </a:t>
            </a:r>
            <a:r>
              <a:rPr lang="en-GB" sz="2400" dirty="0"/>
              <a:t>noun phrase</a:t>
            </a:r>
          </a:p>
          <a:p>
            <a:pPr marL="0" lvl="0" indent="0" algn="l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The small dog with the silver collar growled at me.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508050" y="679951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WEEK 4 C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28650" y="1920876"/>
            <a:ext cx="8007300" cy="432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Rewrite this sentence using direct speech.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I asked Jill if she wanted to borrow my trainers.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Identify the subject, object and </a:t>
            </a:r>
            <a:r>
              <a:rPr lang="en-GB" sz="2400" dirty="0" smtClean="0"/>
              <a:t>verb.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The cat jumped onto the table.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 Copy out the subordinate </a:t>
            </a:r>
            <a:r>
              <a:rPr lang="en-GB" sz="2400" dirty="0" smtClean="0"/>
              <a:t>clause.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When it stops raining, we’re going to the park.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4/ Which 2 of these have used the apostrophe correctly?  </a:t>
            </a:r>
            <a:r>
              <a:rPr lang="en-GB" sz="2400" dirty="0">
                <a:solidFill>
                  <a:srgbClr val="FF0000"/>
                </a:solidFill>
              </a:rPr>
              <a:t>A boy’s ball    the cars wheels’       the </a:t>
            </a:r>
            <a:r>
              <a:rPr lang="en-GB" sz="2400" dirty="0" err="1">
                <a:solidFill>
                  <a:srgbClr val="FF0000"/>
                </a:solidFill>
              </a:rPr>
              <a:t>childrens</a:t>
            </a:r>
            <a:r>
              <a:rPr lang="en-GB" sz="2400" dirty="0">
                <a:solidFill>
                  <a:srgbClr val="FF0000"/>
                </a:solidFill>
              </a:rPr>
              <a:t>’ books    the ponies’ tails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5/ Identify all the </a:t>
            </a:r>
            <a:r>
              <a:rPr lang="en-GB" sz="2400" dirty="0" smtClean="0"/>
              <a:t>determiners.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Most children have improved their marks in the maths test.</a:t>
            </a:r>
          </a:p>
          <a:p>
            <a:pPr marL="0" lvl="0" indent="0" algn="l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87450" y="445125"/>
            <a:ext cx="8127900" cy="1412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WEEK 5 A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11075" y="1673601"/>
            <a:ext cx="7927500" cy="4805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Identify the two verbs in this </a:t>
            </a:r>
            <a:r>
              <a:rPr lang="en-GB" sz="2400" dirty="0" smtClean="0"/>
              <a:t>sentence.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They played </a:t>
            </a:r>
            <a:r>
              <a:rPr lang="en-GB" sz="2400" dirty="0" smtClean="0">
                <a:solidFill>
                  <a:srgbClr val="FF0000"/>
                </a:solidFill>
              </a:rPr>
              <a:t>with </a:t>
            </a:r>
            <a:r>
              <a:rPr lang="en-GB" sz="2400" dirty="0">
                <a:solidFill>
                  <a:srgbClr val="FF0000"/>
                </a:solidFill>
              </a:rPr>
              <a:t>the </a:t>
            </a:r>
            <a:r>
              <a:rPr lang="en-GB" sz="2400" dirty="0" smtClean="0">
                <a:solidFill>
                  <a:srgbClr val="FF0000"/>
                </a:solidFill>
              </a:rPr>
              <a:t>kitten, </a:t>
            </a:r>
            <a:r>
              <a:rPr lang="en-GB" sz="2400" dirty="0">
                <a:solidFill>
                  <a:srgbClr val="FF0000"/>
                </a:solidFill>
              </a:rPr>
              <a:t>until she spied a fly on the bush.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Identify all the word classes in this sentence.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Paul and Jo ran fast as they wanted to hide from their friends.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 Expand these nouns into a noun phrase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                 </a:t>
            </a:r>
            <a:r>
              <a:rPr lang="en-GB" sz="2400" dirty="0">
                <a:solidFill>
                  <a:srgbClr val="FF0000"/>
                </a:solidFill>
              </a:rPr>
              <a:t>the shed            an animal       some books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4/ </a:t>
            </a:r>
            <a:r>
              <a:rPr lang="en-GB" sz="2400" dirty="0" smtClean="0"/>
              <a:t>Insert </a:t>
            </a:r>
            <a:r>
              <a:rPr lang="en-GB" sz="2400" dirty="0"/>
              <a:t>commas and a semi-colon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I love red blue yellow and green he prefers black white orange and purple.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5/ Rewrite in the passive</a:t>
            </a:r>
          </a:p>
          <a:p>
            <a:pPr marL="0" lvl="0" indent="0" algn="l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The coastguard rescued her.  The doctor took her to the hospital</a:t>
            </a:r>
            <a:r>
              <a:rPr lang="en-GB" sz="20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508050" y="679951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Week 5 B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28650" y="1854926"/>
            <a:ext cx="8007300" cy="4673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Identify each word class in this sentence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Three children bought  some sweets, but the other children bought a cake.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Correct these spellings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   </a:t>
            </a:r>
            <a:r>
              <a:rPr lang="en-GB" sz="2400" dirty="0" err="1">
                <a:solidFill>
                  <a:srgbClr val="FF0000"/>
                </a:solidFill>
              </a:rPr>
              <a:t>enviromental</a:t>
            </a:r>
            <a:r>
              <a:rPr lang="en-GB" sz="2400" dirty="0">
                <a:solidFill>
                  <a:srgbClr val="FF0000"/>
                </a:solidFill>
              </a:rPr>
              <a:t>           </a:t>
            </a:r>
            <a:r>
              <a:rPr lang="en-GB" sz="2400" dirty="0" err="1">
                <a:solidFill>
                  <a:srgbClr val="FF0000"/>
                </a:solidFill>
              </a:rPr>
              <a:t>ambitous</a:t>
            </a:r>
            <a:r>
              <a:rPr lang="en-GB" sz="2400" dirty="0">
                <a:solidFill>
                  <a:srgbClr val="FF0000"/>
                </a:solidFill>
              </a:rPr>
              <a:t>             </a:t>
            </a:r>
            <a:r>
              <a:rPr lang="en-GB" sz="2400" dirty="0" err="1">
                <a:solidFill>
                  <a:srgbClr val="FF0000"/>
                </a:solidFill>
              </a:rPr>
              <a:t>oppertunity</a:t>
            </a:r>
            <a:r>
              <a:rPr lang="en-GB" sz="2400" dirty="0">
                <a:solidFill>
                  <a:srgbClr val="FF0000"/>
                </a:solidFill>
              </a:rPr>
              <a:t>       financial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</a:t>
            </a:r>
            <a:r>
              <a:rPr lang="en-GB" sz="2400" dirty="0">
                <a:solidFill>
                  <a:srgbClr val="FF0000"/>
                </a:solidFill>
              </a:rPr>
              <a:t> The baby hugged the cuddly toy in her pram.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Identify the adjective, noun, preposition and verb.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4.Start this sentence with the adverbial </a:t>
            </a:r>
            <a:r>
              <a:rPr lang="en-GB" sz="2400" dirty="0" smtClean="0"/>
              <a:t>phrase.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The robbers were caught by the police at the end of the film.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5/ Identify all the </a:t>
            </a:r>
            <a:r>
              <a:rPr lang="en-GB" sz="2400" dirty="0" smtClean="0"/>
              <a:t>pronouns.</a:t>
            </a:r>
            <a:endParaRPr lang="en-GB" sz="2400" dirty="0"/>
          </a:p>
          <a:p>
            <a:pPr marL="0" lvl="0" indent="0" algn="l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I bought her some cake and she bought me an apple.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508050" y="564526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WEEK 5 C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49250" y="1706576"/>
            <a:ext cx="7886700" cy="470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Write 5 collective </a:t>
            </a:r>
            <a:r>
              <a:rPr lang="en-GB" sz="2400" dirty="0" smtClean="0"/>
              <a:t>nouns.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Correct these spellings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FF0000"/>
                </a:solidFill>
              </a:rPr>
              <a:t>fasinate</a:t>
            </a:r>
            <a:r>
              <a:rPr lang="en-GB" sz="2400" dirty="0">
                <a:solidFill>
                  <a:srgbClr val="FF0000"/>
                </a:solidFill>
              </a:rPr>
              <a:t>      </a:t>
            </a:r>
            <a:r>
              <a:rPr lang="en-GB" sz="2400" dirty="0" err="1">
                <a:solidFill>
                  <a:srgbClr val="FF0000"/>
                </a:solidFill>
              </a:rPr>
              <a:t>immediatly</a:t>
            </a:r>
            <a:r>
              <a:rPr lang="en-GB" sz="2400" dirty="0">
                <a:solidFill>
                  <a:srgbClr val="FF0000"/>
                </a:solidFill>
              </a:rPr>
              <a:t>    </a:t>
            </a:r>
            <a:r>
              <a:rPr lang="en-GB" sz="2400" dirty="0" err="1">
                <a:solidFill>
                  <a:srgbClr val="FF0000"/>
                </a:solidFill>
              </a:rPr>
              <a:t>Britan</a:t>
            </a:r>
            <a:r>
              <a:rPr lang="en-GB" sz="2400" dirty="0">
                <a:solidFill>
                  <a:srgbClr val="FF0000"/>
                </a:solidFill>
              </a:rPr>
              <a:t>   </a:t>
            </a:r>
            <a:r>
              <a:rPr lang="en-GB" sz="2400" dirty="0" err="1">
                <a:solidFill>
                  <a:srgbClr val="FF0000"/>
                </a:solidFill>
              </a:rPr>
              <a:t>marraige</a:t>
            </a:r>
            <a:endParaRPr lang="en-GB"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00"/>
                </a:solidFill>
              </a:rPr>
              <a:t>3/ Punctuate this sentence.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FF0000"/>
                </a:solidFill>
              </a:rPr>
              <a:t>fran</a:t>
            </a:r>
            <a:r>
              <a:rPr lang="en-GB" sz="2400" dirty="0">
                <a:solidFill>
                  <a:srgbClr val="FF0000"/>
                </a:solidFill>
              </a:rPr>
              <a:t> said i love cats 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00"/>
                </a:solidFill>
              </a:rPr>
              <a:t>4/ Add a pair of dashes to this </a:t>
            </a:r>
            <a:r>
              <a:rPr lang="en-GB" sz="2400" dirty="0" smtClean="0">
                <a:solidFill>
                  <a:srgbClr val="000000"/>
                </a:solidFill>
              </a:rPr>
              <a:t>sentence.</a:t>
            </a:r>
            <a:endParaRPr lang="en-GB"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Ann and Carol the twin sisters both play the piano.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00"/>
                </a:solidFill>
              </a:rPr>
              <a:t>5/ Put in the  present and past </a:t>
            </a:r>
            <a:r>
              <a:rPr lang="en-GB" sz="2400" dirty="0" smtClean="0">
                <a:solidFill>
                  <a:srgbClr val="000000"/>
                </a:solidFill>
              </a:rPr>
              <a:t>progressive.</a:t>
            </a:r>
            <a:endParaRPr lang="en-GB" sz="2400" dirty="0">
              <a:solidFill>
                <a:srgbClr val="000000"/>
              </a:solidFill>
            </a:endParaRPr>
          </a:p>
          <a:p>
            <a:pPr marL="0" lvl="0" indent="0" algn="l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James jumped into the pool.   </a:t>
            </a:r>
            <a:r>
              <a:rPr lang="en-GB" sz="2400" dirty="0">
                <a:solidFill>
                  <a:srgbClr val="000000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43608" y="332656"/>
            <a:ext cx="74168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WEEK 6 A</a:t>
            </a:r>
          </a:p>
          <a:p>
            <a:r>
              <a:rPr lang="en-GB" sz="1800" dirty="0" smtClean="0"/>
              <a:t>1/ Write 3 words which end in –</a:t>
            </a:r>
            <a:r>
              <a:rPr lang="en-GB" sz="1800" dirty="0" err="1" smtClean="0"/>
              <a:t>ful</a:t>
            </a:r>
            <a:r>
              <a:rPr lang="en-GB" sz="1800" dirty="0" smtClean="0"/>
              <a:t>, 3 which end in –</a:t>
            </a:r>
            <a:r>
              <a:rPr lang="en-GB" sz="1800" dirty="0" err="1" smtClean="0"/>
              <a:t>ment</a:t>
            </a:r>
            <a:r>
              <a:rPr lang="en-GB" sz="1800" dirty="0" smtClean="0"/>
              <a:t>  and 3 which end in –ness</a:t>
            </a:r>
          </a:p>
          <a:p>
            <a:r>
              <a:rPr lang="en-GB" sz="1800" i="1" dirty="0" smtClean="0"/>
              <a:t>2/ </a:t>
            </a:r>
            <a:r>
              <a:rPr lang="en-GB" sz="1800" dirty="0" smtClean="0"/>
              <a:t>Identify the preposition.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During the storm we hid under the house.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We played outside the park.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We ran through the park.</a:t>
            </a:r>
          </a:p>
          <a:p>
            <a:r>
              <a:rPr lang="en-GB" sz="1800" dirty="0" smtClean="0"/>
              <a:t>3/ Has the apostrophe been used for omission or possession?</a:t>
            </a:r>
          </a:p>
          <a:p>
            <a:pPr marL="514350" indent="-514350">
              <a:buAutoNum type="arabicPeriod"/>
            </a:pPr>
            <a:r>
              <a:rPr lang="en-GB" sz="1800" dirty="0" smtClean="0">
                <a:solidFill>
                  <a:srgbClr val="FF0000"/>
                </a:solidFill>
              </a:rPr>
              <a:t>The girl’s bag is heavy.</a:t>
            </a:r>
          </a:p>
          <a:p>
            <a:pPr marL="514350" indent="-514350">
              <a:buAutoNum type="arabicPeriod"/>
            </a:pPr>
            <a:r>
              <a:rPr lang="en-GB" sz="1800" dirty="0" smtClean="0">
                <a:solidFill>
                  <a:srgbClr val="FF0000"/>
                </a:solidFill>
              </a:rPr>
              <a:t>I wouldn’t go in there if I were you.</a:t>
            </a:r>
          </a:p>
          <a:p>
            <a:pPr marL="514350" indent="-514350">
              <a:buAutoNum type="arabicPeriod"/>
            </a:pPr>
            <a:r>
              <a:rPr lang="en-GB" sz="1800" dirty="0" smtClean="0">
                <a:solidFill>
                  <a:srgbClr val="FF0000"/>
                </a:solidFill>
              </a:rPr>
              <a:t>She wanted to see Billy’s new book.</a:t>
            </a:r>
          </a:p>
          <a:p>
            <a:pPr marL="514350" indent="-514350">
              <a:buAutoNum type="arabicPeriod"/>
            </a:pPr>
            <a:r>
              <a:rPr lang="en-GB" sz="1800" dirty="0" smtClean="0">
                <a:solidFill>
                  <a:srgbClr val="FF0000"/>
                </a:solidFill>
              </a:rPr>
              <a:t>The frogs were croaking in Ben’s face.</a:t>
            </a:r>
          </a:p>
          <a:p>
            <a:pPr marL="514350" indent="-514350">
              <a:buAutoNum type="arabicPeriod"/>
            </a:pPr>
            <a:r>
              <a:rPr lang="en-GB" sz="1800" dirty="0" smtClean="0">
                <a:solidFill>
                  <a:srgbClr val="FF0000"/>
                </a:solidFill>
              </a:rPr>
              <a:t>I’m </a:t>
            </a:r>
            <a:r>
              <a:rPr lang="en-GB" sz="1800" dirty="0">
                <a:solidFill>
                  <a:srgbClr val="FF0000"/>
                </a:solidFill>
              </a:rPr>
              <a:t>going to get you</a:t>
            </a:r>
            <a:r>
              <a:rPr lang="en-GB" sz="1800" dirty="0" smtClean="0">
                <a:solidFill>
                  <a:srgbClr val="FF0000"/>
                </a:solidFill>
              </a:rPr>
              <a:t>!</a:t>
            </a:r>
          </a:p>
          <a:p>
            <a:pPr marL="342900" indent="-342900"/>
            <a:r>
              <a:rPr lang="en-GB" sz="1800" dirty="0" smtClean="0"/>
              <a:t>4/ Is the part in bold the main or </a:t>
            </a:r>
            <a:r>
              <a:rPr lang="en-GB" sz="1800" dirty="0" err="1" smtClean="0"/>
              <a:t>subotdinate</a:t>
            </a:r>
            <a:r>
              <a:rPr lang="en-GB" sz="1800" dirty="0" smtClean="0"/>
              <a:t> clause?</a:t>
            </a:r>
            <a:endParaRPr lang="en-GB" sz="1800" dirty="0"/>
          </a:p>
          <a:p>
            <a:pPr marL="342900" indent="-342900"/>
            <a:r>
              <a:rPr lang="en-GB" sz="1800" dirty="0">
                <a:solidFill>
                  <a:srgbClr val="FF0000"/>
                </a:solidFill>
              </a:rPr>
              <a:t>The test was easy </a:t>
            </a:r>
            <a:r>
              <a:rPr lang="en-GB" sz="1800" b="1" dirty="0">
                <a:solidFill>
                  <a:srgbClr val="FF0000"/>
                </a:solidFill>
              </a:rPr>
              <a:t>because it only had two questions</a:t>
            </a:r>
            <a:r>
              <a:rPr lang="en-GB" sz="1800" dirty="0">
                <a:solidFill>
                  <a:srgbClr val="FF0000"/>
                </a:solidFill>
              </a:rPr>
              <a:t>.</a:t>
            </a:r>
          </a:p>
          <a:p>
            <a:pPr marL="342900" indent="-342900"/>
            <a:r>
              <a:rPr lang="en-GB" sz="1800" b="1" dirty="0" smtClean="0">
                <a:solidFill>
                  <a:srgbClr val="FF0000"/>
                </a:solidFill>
              </a:rPr>
              <a:t>Although </a:t>
            </a:r>
            <a:r>
              <a:rPr lang="en-GB" sz="1800" b="1" dirty="0">
                <a:solidFill>
                  <a:srgbClr val="FF0000"/>
                </a:solidFill>
              </a:rPr>
              <a:t>it was raining</a:t>
            </a:r>
            <a:r>
              <a:rPr lang="en-GB" sz="1800" dirty="0">
                <a:solidFill>
                  <a:srgbClr val="FF0000"/>
                </a:solidFill>
              </a:rPr>
              <a:t>, we still went out to play</a:t>
            </a:r>
            <a:r>
              <a:rPr lang="en-GB" sz="1800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/>
            <a:r>
              <a:rPr lang="en-GB" sz="1800" dirty="0" smtClean="0"/>
              <a:t>5/  How may words can you think of  which end in –</a:t>
            </a:r>
            <a:r>
              <a:rPr lang="en-GB" sz="1800" dirty="0" err="1" smtClean="0"/>
              <a:t>ian</a:t>
            </a:r>
            <a:r>
              <a:rPr lang="en-GB" sz="1800" dirty="0" smtClean="0"/>
              <a:t>. What do you notice about each?</a:t>
            </a:r>
            <a:endParaRPr lang="en-GB" sz="1800" dirty="0"/>
          </a:p>
          <a:p>
            <a:pPr marL="514350" indent="-514350">
              <a:buAutoNum type="arabicPeriod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546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332656"/>
            <a:ext cx="741682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WEEK 6 B</a:t>
            </a:r>
          </a:p>
          <a:p>
            <a:r>
              <a:rPr lang="en-GB" sz="1800" dirty="0" smtClean="0"/>
              <a:t>1 Are the underlined words nouns or adjectives?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I </a:t>
            </a:r>
            <a:r>
              <a:rPr lang="en-GB" sz="1800" dirty="0">
                <a:solidFill>
                  <a:srgbClr val="FF0000"/>
                </a:solidFill>
              </a:rPr>
              <a:t>thought the </a:t>
            </a:r>
            <a:r>
              <a:rPr lang="en-GB" sz="1800" u="sng" dirty="0">
                <a:solidFill>
                  <a:srgbClr val="FF0000"/>
                </a:solidFill>
              </a:rPr>
              <a:t>play</a:t>
            </a:r>
            <a:r>
              <a:rPr lang="en-GB" sz="1800" dirty="0">
                <a:solidFill>
                  <a:srgbClr val="FF0000"/>
                </a:solidFill>
              </a:rPr>
              <a:t> was </a:t>
            </a:r>
            <a:r>
              <a:rPr lang="en-GB" sz="1800" u="sng" dirty="0">
                <a:solidFill>
                  <a:srgbClr val="FF0000"/>
                </a:solidFill>
              </a:rPr>
              <a:t>boring</a:t>
            </a:r>
            <a:r>
              <a:rPr lang="en-GB" sz="1800" dirty="0">
                <a:solidFill>
                  <a:srgbClr val="FF0000"/>
                </a:solidFill>
              </a:rPr>
              <a:t> but James said he was </a:t>
            </a:r>
            <a:r>
              <a:rPr lang="en-GB" sz="1800" u="sng" dirty="0">
                <a:solidFill>
                  <a:srgbClr val="FF0000"/>
                </a:solidFill>
              </a:rPr>
              <a:t>excited</a:t>
            </a:r>
            <a:r>
              <a:rPr lang="en-GB" sz="1800" dirty="0">
                <a:solidFill>
                  <a:srgbClr val="FF0000"/>
                </a:solidFill>
              </a:rPr>
              <a:t> when he listened to the songs</a:t>
            </a:r>
            <a:r>
              <a:rPr lang="en-GB" sz="1800" dirty="0" smtClean="0">
                <a:solidFill>
                  <a:srgbClr val="FF0000"/>
                </a:solidFill>
              </a:rPr>
              <a:t>..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2/ Write two sentences using the word play a/ as a noun b/ as a verb.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3/ Use I or me</a:t>
            </a:r>
          </a:p>
          <a:p>
            <a:pPr marL="342900" indent="-342900">
              <a:buAutoNum type="arabicPeriod"/>
            </a:pPr>
            <a:r>
              <a:rPr lang="en-GB" sz="1800" dirty="0" smtClean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FF0000"/>
                </a:solidFill>
              </a:rPr>
              <a:t>I wanted Dad to watch ________ in the football match.</a:t>
            </a:r>
          </a:p>
          <a:p>
            <a:pPr marL="457200" indent="-457200">
              <a:buAutoNum type="arabicPeriod" startAt="2"/>
            </a:pPr>
            <a:r>
              <a:rPr lang="en-GB" sz="1800" dirty="0">
                <a:solidFill>
                  <a:srgbClr val="FF0000"/>
                </a:solidFill>
              </a:rPr>
              <a:t>He walked to school with Danny and ____ .</a:t>
            </a:r>
          </a:p>
          <a:p>
            <a:pPr marL="457200" indent="-457200">
              <a:buAutoNum type="arabicPeriod" startAt="2"/>
            </a:pPr>
            <a:r>
              <a:rPr lang="en-GB" sz="1800" dirty="0">
                <a:solidFill>
                  <a:srgbClr val="FF0000"/>
                </a:solidFill>
              </a:rPr>
              <a:t>My teacher told Terry and ____ to collect the books.</a:t>
            </a:r>
          </a:p>
          <a:p>
            <a:pPr marL="457200" indent="-457200">
              <a:buAutoNum type="arabicPeriod" startAt="2"/>
            </a:pPr>
            <a:r>
              <a:rPr lang="en-GB" sz="1800" dirty="0">
                <a:solidFill>
                  <a:srgbClr val="FF0000"/>
                </a:solidFill>
              </a:rPr>
              <a:t>Eddie came to school with Jim and _____ .</a:t>
            </a:r>
          </a:p>
          <a:p>
            <a:pPr marL="457200" indent="-457200">
              <a:buAutoNum type="arabicPeriod" startAt="2"/>
            </a:pPr>
            <a:r>
              <a:rPr lang="en-GB" sz="1800" dirty="0">
                <a:solidFill>
                  <a:srgbClr val="FF0000"/>
                </a:solidFill>
              </a:rPr>
              <a:t>Ben and ____ are going to the cinema tomorrow</a:t>
            </a:r>
            <a:r>
              <a:rPr lang="en-GB" sz="1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4/ Find an antonym and a synonym for each of these words: </a:t>
            </a:r>
            <a:endParaRPr lang="en-GB" sz="1800" dirty="0" smtClean="0">
              <a:solidFill>
                <a:srgbClr val="FF0000"/>
              </a:solidFill>
            </a:endParaRPr>
          </a:p>
          <a:p>
            <a:r>
              <a:rPr lang="en-GB" sz="1800" dirty="0" smtClean="0">
                <a:solidFill>
                  <a:srgbClr val="FF0000"/>
                </a:solidFill>
              </a:rPr>
              <a:t>huge, timid, damp and dirty</a:t>
            </a:r>
          </a:p>
          <a:p>
            <a:pPr marL="342900" indent="-342900"/>
            <a:r>
              <a:rPr lang="en-GB" sz="1800" dirty="0" smtClean="0">
                <a:solidFill>
                  <a:schemeClr val="tx1"/>
                </a:solidFill>
              </a:rPr>
              <a:t>5/ Change the underlined word to a contraction.</a:t>
            </a:r>
          </a:p>
          <a:p>
            <a:pPr marL="342900" indent="-342900"/>
            <a:r>
              <a:rPr lang="en-GB" sz="1800" dirty="0" smtClean="0">
                <a:solidFill>
                  <a:srgbClr val="FF0000"/>
                </a:solidFill>
              </a:rPr>
              <a:t>I </a:t>
            </a:r>
            <a:r>
              <a:rPr lang="en-GB" sz="1800" u="sng" dirty="0">
                <a:solidFill>
                  <a:srgbClr val="FF0000"/>
                </a:solidFill>
              </a:rPr>
              <a:t>can not</a:t>
            </a:r>
            <a:r>
              <a:rPr lang="en-GB" sz="1800" dirty="0">
                <a:solidFill>
                  <a:srgbClr val="FF0000"/>
                </a:solidFill>
              </a:rPr>
              <a:t> eat that cake, </a:t>
            </a:r>
            <a:r>
              <a:rPr lang="en-GB" sz="1800" u="sng" dirty="0">
                <a:solidFill>
                  <a:srgbClr val="FF0000"/>
                </a:solidFill>
              </a:rPr>
              <a:t>it is</a:t>
            </a:r>
            <a:r>
              <a:rPr lang="en-GB" sz="1800" dirty="0">
                <a:solidFill>
                  <a:srgbClr val="FF0000"/>
                </a:solidFill>
              </a:rPr>
              <a:t> too big!</a:t>
            </a:r>
          </a:p>
          <a:p>
            <a:pPr marL="342900" indent="-342900"/>
            <a:r>
              <a:rPr lang="en-GB" sz="1800" dirty="0" smtClean="0">
                <a:solidFill>
                  <a:srgbClr val="FF0000"/>
                </a:solidFill>
              </a:rPr>
              <a:t>He </a:t>
            </a:r>
            <a:r>
              <a:rPr lang="en-GB" sz="1800" u="sng" dirty="0">
                <a:solidFill>
                  <a:srgbClr val="FF0000"/>
                </a:solidFill>
              </a:rPr>
              <a:t>will not</a:t>
            </a:r>
            <a:r>
              <a:rPr lang="en-GB" sz="1800" dirty="0">
                <a:solidFill>
                  <a:srgbClr val="FF0000"/>
                </a:solidFill>
              </a:rPr>
              <a:t> go outside because </a:t>
            </a:r>
            <a:r>
              <a:rPr lang="en-GB" sz="1800" u="sng" dirty="0">
                <a:solidFill>
                  <a:srgbClr val="FF0000"/>
                </a:solidFill>
              </a:rPr>
              <a:t>he is </a:t>
            </a:r>
            <a:r>
              <a:rPr lang="en-GB" sz="1800" dirty="0">
                <a:solidFill>
                  <a:srgbClr val="FF0000"/>
                </a:solidFill>
              </a:rPr>
              <a:t>afraid.</a:t>
            </a:r>
          </a:p>
          <a:p>
            <a:pPr marL="342900" indent="-342900"/>
            <a:r>
              <a:rPr lang="en-GB" sz="1800" u="sng" dirty="0" smtClean="0">
                <a:solidFill>
                  <a:srgbClr val="FF0000"/>
                </a:solidFill>
              </a:rPr>
              <a:t>I </a:t>
            </a:r>
            <a:r>
              <a:rPr lang="en-GB" sz="1800" u="sng" dirty="0">
                <a:solidFill>
                  <a:srgbClr val="FF0000"/>
                </a:solidFill>
              </a:rPr>
              <a:t>will</a:t>
            </a:r>
            <a:r>
              <a:rPr lang="en-GB" sz="1800" dirty="0">
                <a:solidFill>
                  <a:srgbClr val="FF0000"/>
                </a:solidFill>
              </a:rPr>
              <a:t> try my best but I </a:t>
            </a:r>
            <a:r>
              <a:rPr lang="en-GB" sz="1800" u="sng" dirty="0">
                <a:solidFill>
                  <a:srgbClr val="FF0000"/>
                </a:solidFill>
              </a:rPr>
              <a:t>can not </a:t>
            </a:r>
            <a:r>
              <a:rPr lang="en-GB" sz="1800" dirty="0">
                <a:solidFill>
                  <a:srgbClr val="FF0000"/>
                </a:solidFill>
              </a:rPr>
              <a:t> promise to get it right.</a:t>
            </a:r>
          </a:p>
          <a:p>
            <a:pPr marL="342900" indent="-342900"/>
            <a:r>
              <a:rPr lang="en-GB" sz="1800" u="sng" dirty="0" smtClean="0">
                <a:solidFill>
                  <a:srgbClr val="FF0000"/>
                </a:solidFill>
              </a:rPr>
              <a:t>Do </a:t>
            </a:r>
            <a:r>
              <a:rPr lang="en-GB" sz="1800" u="sng" dirty="0">
                <a:solidFill>
                  <a:srgbClr val="FF0000"/>
                </a:solidFill>
              </a:rPr>
              <a:t>not</a:t>
            </a:r>
            <a:r>
              <a:rPr lang="en-GB" sz="1800" dirty="0">
                <a:solidFill>
                  <a:srgbClr val="FF0000"/>
                </a:solidFill>
              </a:rPr>
              <a:t> shout at me or </a:t>
            </a:r>
            <a:r>
              <a:rPr lang="en-GB" sz="1800" u="sng" dirty="0">
                <a:solidFill>
                  <a:srgbClr val="FF0000"/>
                </a:solidFill>
              </a:rPr>
              <a:t>I will</a:t>
            </a:r>
            <a:r>
              <a:rPr lang="en-GB" sz="1800" dirty="0">
                <a:solidFill>
                  <a:srgbClr val="FF0000"/>
                </a:solidFill>
              </a:rPr>
              <a:t> send you to your room.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825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1331640" y="1052736"/>
            <a:ext cx="691276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WEEK 6 C</a:t>
            </a:r>
          </a:p>
          <a:p>
            <a:r>
              <a:rPr lang="en-GB" sz="2000" dirty="0" smtClean="0"/>
              <a:t>1/ Identify the subject object and verb 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Jane asked John for a sweet.</a:t>
            </a:r>
          </a:p>
          <a:p>
            <a:endParaRPr lang="en-GB" sz="2000" dirty="0"/>
          </a:p>
          <a:p>
            <a:r>
              <a:rPr lang="en-GB" sz="2000" dirty="0" smtClean="0"/>
              <a:t>2/ Identify the verbs and adverbs in this sentence.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Running </a:t>
            </a:r>
            <a:r>
              <a:rPr lang="en-GB" sz="2000" dirty="0">
                <a:solidFill>
                  <a:srgbClr val="FF0000"/>
                </a:solidFill>
              </a:rPr>
              <a:t>quickly, Sally escaped from the galloping horse.  She tripped carelessly on a fallen log</a:t>
            </a:r>
            <a:r>
              <a:rPr lang="en-GB" sz="2000" dirty="0" smtClean="0">
                <a:solidFill>
                  <a:srgbClr val="FF0000"/>
                </a:solidFill>
              </a:rPr>
              <a:t>.</a:t>
            </a:r>
          </a:p>
          <a:p>
            <a:endParaRPr lang="en-GB" sz="2000" dirty="0"/>
          </a:p>
          <a:p>
            <a:r>
              <a:rPr lang="en-GB" sz="2000" dirty="0" smtClean="0"/>
              <a:t>3/ Write 5 compound words </a:t>
            </a:r>
            <a:r>
              <a:rPr lang="en-GB" sz="2000" dirty="0" err="1" smtClean="0"/>
              <a:t>eg</a:t>
            </a:r>
            <a:r>
              <a:rPr lang="en-GB" sz="2000" dirty="0" smtClean="0"/>
              <a:t> football ( 2 words added together to make one word).</a:t>
            </a:r>
          </a:p>
          <a:p>
            <a:endParaRPr lang="en-GB" sz="2000" dirty="0"/>
          </a:p>
          <a:p>
            <a:r>
              <a:rPr lang="en-GB" sz="2000" dirty="0" smtClean="0"/>
              <a:t>4/ Why do these sentences </a:t>
            </a:r>
            <a:r>
              <a:rPr lang="en-GB" sz="2000" dirty="0" err="1" smtClean="0"/>
              <a:t>neeed</a:t>
            </a:r>
            <a:r>
              <a:rPr lang="en-GB" sz="2000" dirty="0" smtClean="0"/>
              <a:t> an exclamation mark?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What a beautiful day!    How clever you are!</a:t>
            </a:r>
          </a:p>
          <a:p>
            <a:endParaRPr lang="en-GB" sz="2000" dirty="0"/>
          </a:p>
          <a:p>
            <a:r>
              <a:rPr lang="en-GB" sz="2000" dirty="0" smtClean="0"/>
              <a:t>5/ Change this sentence into the present and past perfect.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James walked to the shops by himself.</a:t>
            </a:r>
            <a:endParaRPr lang="en-GB" sz="20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130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/>
              <a:t>WEEK 1  A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138319" y="2382344"/>
            <a:ext cx="7886700" cy="358753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152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dirty="0"/>
              <a:t>1/ </a:t>
            </a:r>
            <a:r>
              <a:rPr lang="en-GB" sz="2400" dirty="0">
                <a:solidFill>
                  <a:srgbClr val="FF0000"/>
                </a:solidFill>
              </a:rPr>
              <a:t>I played tennis </a:t>
            </a:r>
            <a:r>
              <a:rPr lang="en-GB" sz="2400" dirty="0"/>
              <a:t>- Write in the present progressive and the past progressive.</a:t>
            </a:r>
          </a:p>
          <a:p>
            <a:pPr marL="0" marR="0" lvl="0" indent="-152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dirty="0" smtClean="0"/>
              <a:t>2/ </a:t>
            </a:r>
            <a:r>
              <a:rPr lang="en-GB" sz="2400" dirty="0"/>
              <a:t>Write the longest possible noun phrase in this </a:t>
            </a:r>
            <a:r>
              <a:rPr lang="en-GB" sz="2400" dirty="0" smtClean="0"/>
              <a:t>sentence.</a:t>
            </a:r>
            <a:endParaRPr lang="en-GB" sz="2400" dirty="0"/>
          </a:p>
          <a:p>
            <a:pPr marL="0" marR="0" lvl="0" indent="-152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rgbClr val="FF0000"/>
                </a:solidFill>
              </a:rPr>
              <a:t>The ocean liner with three swimming pools sailed into port</a:t>
            </a:r>
            <a:r>
              <a:rPr lang="en-GB" sz="2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-152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rgbClr val="000000"/>
                </a:solidFill>
              </a:rPr>
              <a:t>3/ Identify the </a:t>
            </a:r>
            <a:r>
              <a:rPr lang="en-GB" sz="2400" dirty="0" smtClean="0">
                <a:solidFill>
                  <a:srgbClr val="000000"/>
                </a:solidFill>
              </a:rPr>
              <a:t>two </a:t>
            </a:r>
            <a:r>
              <a:rPr lang="en-GB" sz="2400" dirty="0">
                <a:solidFill>
                  <a:srgbClr val="000000"/>
                </a:solidFill>
              </a:rPr>
              <a:t>determiners in the sentence above.</a:t>
            </a:r>
          </a:p>
          <a:p>
            <a:pPr marL="0" marR="0" lvl="0" indent="-152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rgbClr val="000000"/>
                </a:solidFill>
              </a:rPr>
              <a:t>4</a:t>
            </a:r>
            <a:r>
              <a:rPr lang="en-GB" sz="2400" dirty="0" smtClean="0">
                <a:solidFill>
                  <a:srgbClr val="000000"/>
                </a:solidFill>
              </a:rPr>
              <a:t>/ Identify </a:t>
            </a:r>
            <a:r>
              <a:rPr lang="en-GB" sz="2400" dirty="0">
                <a:solidFill>
                  <a:srgbClr val="000000"/>
                </a:solidFill>
              </a:rPr>
              <a:t>the modal verbs - </a:t>
            </a:r>
            <a:r>
              <a:rPr lang="en-GB" sz="2400" dirty="0">
                <a:solidFill>
                  <a:srgbClr val="FF0000"/>
                </a:solidFill>
              </a:rPr>
              <a:t>Would you open the door please? </a:t>
            </a:r>
            <a:r>
              <a:rPr lang="en-GB" sz="2400" dirty="0">
                <a:solidFill>
                  <a:srgbClr val="000000"/>
                </a:solidFill>
              </a:rPr>
              <a:t>     </a:t>
            </a:r>
            <a:r>
              <a:rPr lang="en-GB" sz="2400" dirty="0">
                <a:solidFill>
                  <a:srgbClr val="FF0000"/>
                </a:solidFill>
              </a:rPr>
              <a:t> I might be late for gym.</a:t>
            </a:r>
          </a:p>
          <a:p>
            <a:pPr marL="0" marR="0" lvl="0" indent="-152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rgbClr val="000000"/>
                </a:solidFill>
              </a:rPr>
              <a:t>5/ Add a possessive </a:t>
            </a:r>
            <a:r>
              <a:rPr lang="en-GB" sz="2400" dirty="0" smtClean="0">
                <a:solidFill>
                  <a:srgbClr val="000000"/>
                </a:solidFill>
              </a:rPr>
              <a:t>pronoun. </a:t>
            </a:r>
            <a:r>
              <a:rPr lang="en-GB" sz="2400" dirty="0">
                <a:solidFill>
                  <a:srgbClr val="FF0000"/>
                </a:solidFill>
              </a:rPr>
              <a:t>The book is --------------.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971600" y="404664"/>
            <a:ext cx="7272808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+mn-lt"/>
              </a:rPr>
              <a:t>WEEK 7 A</a:t>
            </a:r>
          </a:p>
          <a:p>
            <a:r>
              <a:rPr lang="en-GB" sz="2000" dirty="0" smtClean="0"/>
              <a:t>1/Write this sentence in the present and past progressive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Peter shouted at his Mum.</a:t>
            </a:r>
          </a:p>
          <a:p>
            <a:endParaRPr lang="en-GB" sz="2000" dirty="0" smtClean="0"/>
          </a:p>
          <a:p>
            <a:r>
              <a:rPr lang="en-GB" sz="2000" dirty="0" smtClean="0"/>
              <a:t>2 Add an adverbial phrase to each of these sentences.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Mark played on the swings.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Julia ran away.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Mr Cross cried.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Bea ate her dinner.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Fatima climbed a tree.</a:t>
            </a:r>
          </a:p>
          <a:p>
            <a:endParaRPr lang="en-GB" sz="2000" dirty="0" smtClean="0">
              <a:solidFill>
                <a:srgbClr val="FF0000"/>
              </a:solidFill>
              <a:latin typeface="+mn-lt"/>
            </a:endParaRPr>
          </a:p>
          <a:p>
            <a:r>
              <a:rPr lang="en-GB" sz="2000" dirty="0" smtClean="0">
                <a:solidFill>
                  <a:schemeClr val="tx1"/>
                </a:solidFill>
                <a:latin typeface="+mn-lt"/>
              </a:rPr>
              <a:t>3/Add  a subordinating conjunction 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---------- the lights had turned green, the car stood still.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---------- I started swimming lessons,  my backstroke has improved.</a:t>
            </a:r>
          </a:p>
          <a:p>
            <a:endParaRPr lang="en-GB" sz="2000" dirty="0" smtClean="0"/>
          </a:p>
          <a:p>
            <a:r>
              <a:rPr lang="en-GB" sz="2000" dirty="0" smtClean="0"/>
              <a:t>4, Rewrite this sentence starting with an adverbial phrase, adding the correct punctuation.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The cat climbed the tree, as fast as her little legs would carry her.</a:t>
            </a:r>
          </a:p>
          <a:p>
            <a:endParaRPr lang="en-GB" sz="2000" dirty="0"/>
          </a:p>
          <a:p>
            <a:r>
              <a:rPr lang="en-GB" sz="2000" dirty="0" smtClean="0"/>
              <a:t>5/ Write 5 hyphenated words.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154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404664"/>
            <a:ext cx="7920880" cy="700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WEEK 7 B</a:t>
            </a:r>
          </a:p>
          <a:p>
            <a:r>
              <a:rPr lang="en-GB" sz="1800" dirty="0" smtClean="0">
                <a:latin typeface="+mj-lt"/>
              </a:rPr>
              <a:t>1/ On your </a:t>
            </a:r>
            <a:r>
              <a:rPr lang="en-GB" sz="1800" dirty="0" err="1" smtClean="0">
                <a:latin typeface="+mj-lt"/>
              </a:rPr>
              <a:t>whiteboard,practise</a:t>
            </a:r>
            <a:r>
              <a:rPr lang="en-GB" sz="1800" dirty="0" smtClean="0">
                <a:latin typeface="+mj-lt"/>
              </a:rPr>
              <a:t> spelling  these tricky words:</a:t>
            </a:r>
          </a:p>
          <a:p>
            <a:endParaRPr lang="en-GB" sz="1800" dirty="0" smtClean="0">
              <a:latin typeface="+mj-lt"/>
            </a:endParaRPr>
          </a:p>
          <a:p>
            <a:r>
              <a:rPr lang="en-GB" sz="1800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upboard        corridor        subtle          vicious        parliament</a:t>
            </a:r>
          </a:p>
          <a:p>
            <a:endParaRPr lang="en-GB" sz="1800" dirty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2/ Write 5 words which end in –</a:t>
            </a:r>
            <a:r>
              <a:rPr lang="en-GB" sz="1800" dirty="0" err="1" smtClean="0">
                <a:latin typeface="+mj-lt"/>
              </a:rPr>
              <a:t>ible</a:t>
            </a:r>
            <a:r>
              <a:rPr lang="en-GB" sz="1800" dirty="0" smtClean="0">
                <a:latin typeface="+mj-lt"/>
              </a:rPr>
              <a:t> and 5 which end in –able</a:t>
            </a:r>
          </a:p>
          <a:p>
            <a:endParaRPr lang="en-GB" sz="1800" dirty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3/ Write out the longest possible noun phrase.</a:t>
            </a:r>
          </a:p>
          <a:p>
            <a:endParaRPr lang="en-GB" sz="1800" dirty="0" smtClean="0">
              <a:latin typeface="+mj-lt"/>
            </a:endParaRPr>
          </a:p>
          <a:p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The fast, red sport’s car with alloy wheels, won the race.</a:t>
            </a:r>
          </a:p>
          <a:p>
            <a:endParaRPr lang="en-GB" sz="1800" dirty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4/Add a semi-colon.</a:t>
            </a:r>
          </a:p>
          <a:p>
            <a:endParaRPr lang="en-GB" sz="1800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n-GB" sz="1800" b="1" dirty="0">
                <a:solidFill>
                  <a:srgbClr val="FF0000"/>
                </a:solidFill>
                <a:latin typeface="+mj-lt"/>
              </a:rPr>
              <a:t>John liked </a:t>
            </a:r>
            <a:r>
              <a:rPr lang="en-GB" sz="1800" b="1" dirty="0" smtClean="0">
                <a:solidFill>
                  <a:srgbClr val="FF0000"/>
                </a:solidFill>
                <a:latin typeface="+mj-lt"/>
              </a:rPr>
              <a:t>jelly Sam  </a:t>
            </a:r>
            <a:r>
              <a:rPr lang="en-GB" sz="1800" b="1" dirty="0">
                <a:solidFill>
                  <a:srgbClr val="FF0000"/>
                </a:solidFill>
                <a:latin typeface="+mj-lt"/>
              </a:rPr>
              <a:t>loved ice cream.</a:t>
            </a:r>
          </a:p>
          <a:p>
            <a:pPr>
              <a:lnSpc>
                <a:spcPct val="90000"/>
              </a:lnSpc>
            </a:pPr>
            <a:r>
              <a:rPr lang="en-GB" sz="1800" b="1" dirty="0" smtClean="0">
                <a:solidFill>
                  <a:srgbClr val="FF0000"/>
                </a:solidFill>
                <a:latin typeface="+mj-lt"/>
              </a:rPr>
              <a:t>It </a:t>
            </a:r>
            <a:r>
              <a:rPr lang="en-GB" sz="1800" b="1" dirty="0">
                <a:solidFill>
                  <a:srgbClr val="FF0000"/>
                </a:solidFill>
                <a:latin typeface="+mj-lt"/>
              </a:rPr>
              <a:t>was a dark </a:t>
            </a:r>
            <a:r>
              <a:rPr lang="en-GB" sz="1800" b="1" dirty="0" smtClean="0">
                <a:solidFill>
                  <a:srgbClr val="FF0000"/>
                </a:solidFill>
                <a:latin typeface="+mj-lt"/>
              </a:rPr>
              <a:t>night </a:t>
            </a:r>
            <a:r>
              <a:rPr lang="en-GB" sz="1800" b="1" dirty="0">
                <a:solidFill>
                  <a:srgbClr val="FF0000"/>
                </a:solidFill>
                <a:latin typeface="+mj-lt"/>
              </a:rPr>
              <a:t>the moon hid behind a cloud</a:t>
            </a:r>
            <a:r>
              <a:rPr lang="en-GB" sz="1800" b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>
              <a:lnSpc>
                <a:spcPct val="90000"/>
              </a:lnSpc>
            </a:pPr>
            <a:endParaRPr lang="en-GB" sz="1800" b="1" dirty="0">
              <a:solidFill>
                <a:schemeClr val="tx1"/>
              </a:solidFill>
              <a:latin typeface="+mj-lt"/>
            </a:endParaRPr>
          </a:p>
          <a:p>
            <a:pPr eaLnBrk="1" hangingPunct="1"/>
            <a:r>
              <a:rPr lang="en-GB" sz="1800" b="1" dirty="0" smtClean="0">
                <a:solidFill>
                  <a:schemeClr val="tx1"/>
                </a:solidFill>
                <a:latin typeface="+mj-lt"/>
              </a:rPr>
              <a:t>5/ Add a relative pronoun to join the two simple sentences into one complex sentence</a:t>
            </a:r>
            <a:r>
              <a:rPr lang="en-GB" sz="1800" b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eaLnBrk="1" hangingPunct="1"/>
            <a:endParaRPr lang="en-GB" sz="1800" b="1" dirty="0" smtClean="0">
              <a:solidFill>
                <a:srgbClr val="FF0000"/>
              </a:solidFill>
              <a:latin typeface="+mj-lt"/>
            </a:endParaRPr>
          </a:p>
          <a:p>
            <a:pPr eaLnBrk="1" hangingPunct="1"/>
            <a:r>
              <a:rPr lang="en-US" sz="1800" dirty="0" smtClean="0">
                <a:solidFill>
                  <a:srgbClr val="FF0000"/>
                </a:solidFill>
                <a:latin typeface="+mj-lt"/>
              </a:rPr>
              <a:t>David </a:t>
            </a:r>
            <a:r>
              <a:rPr lang="en-US" sz="1800" dirty="0">
                <a:solidFill>
                  <a:srgbClr val="FF0000"/>
                </a:solidFill>
                <a:latin typeface="+mj-lt"/>
              </a:rPr>
              <a:t>was a fisherman. He was 18 years old.</a:t>
            </a:r>
          </a:p>
          <a:p>
            <a:pPr eaLnBrk="1" hangingPunct="1"/>
            <a:r>
              <a:rPr lang="en-US" sz="1800" dirty="0" smtClean="0">
                <a:solidFill>
                  <a:srgbClr val="FF0000"/>
                </a:solidFill>
                <a:latin typeface="+mj-lt"/>
              </a:rPr>
              <a:t>David </a:t>
            </a:r>
            <a:r>
              <a:rPr lang="en-US" sz="1800" dirty="0">
                <a:solidFill>
                  <a:srgbClr val="FF0000"/>
                </a:solidFill>
                <a:latin typeface="+mj-lt"/>
              </a:rPr>
              <a:t>was desperately sad. His parents had disappeared. </a:t>
            </a:r>
          </a:p>
          <a:p>
            <a:pPr eaLnBrk="1" hangingPunct="1"/>
            <a:r>
              <a:rPr lang="en-US" sz="1800" dirty="0" smtClean="0">
                <a:solidFill>
                  <a:srgbClr val="FF0000"/>
                </a:solidFill>
                <a:latin typeface="+mj-lt"/>
              </a:rPr>
              <a:t>His </a:t>
            </a:r>
            <a:r>
              <a:rPr lang="en-US" sz="1800" dirty="0">
                <a:solidFill>
                  <a:srgbClr val="FF0000"/>
                </a:solidFill>
                <a:latin typeface="+mj-lt"/>
              </a:rPr>
              <a:t>home was the island of </a:t>
            </a:r>
            <a:r>
              <a:rPr lang="en-US" sz="1800" dirty="0" smtClean="0">
                <a:solidFill>
                  <a:srgbClr val="FF0000"/>
                </a:solidFill>
                <a:latin typeface="+mj-lt"/>
              </a:rPr>
              <a:t>Malta. </a:t>
            </a:r>
            <a:r>
              <a:rPr lang="en-US" sz="1800" dirty="0">
                <a:solidFill>
                  <a:srgbClr val="FF0000"/>
                </a:solidFill>
                <a:latin typeface="+mj-lt"/>
              </a:rPr>
              <a:t>It was peaceful and beautiful.</a:t>
            </a:r>
          </a:p>
          <a:p>
            <a:pPr>
              <a:lnSpc>
                <a:spcPct val="90000"/>
              </a:lnSpc>
            </a:pPr>
            <a:endParaRPr lang="en-GB" b="1" i="1" dirty="0">
              <a:solidFill>
                <a:srgbClr val="FF0000"/>
              </a:solidFill>
            </a:endParaRPr>
          </a:p>
          <a:p>
            <a:r>
              <a:rPr lang="en-GB" dirty="0" smtClean="0"/>
              <a:t>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168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88640"/>
            <a:ext cx="784887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Week 7 C</a:t>
            </a:r>
          </a:p>
          <a:p>
            <a:endParaRPr lang="en-GB" dirty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1/ Identify the modal verbs.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Could </a:t>
            </a:r>
            <a:r>
              <a:rPr lang="en-GB" sz="1800" dirty="0">
                <a:solidFill>
                  <a:srgbClr val="FF0000"/>
                </a:solidFill>
                <a:latin typeface="+mj-lt"/>
              </a:rPr>
              <a:t>I leave early today, please?</a:t>
            </a:r>
          </a:p>
          <a:p>
            <a:r>
              <a:rPr lang="en-GB" sz="1800" dirty="0">
                <a:solidFill>
                  <a:srgbClr val="FF0000"/>
                </a:solidFill>
                <a:latin typeface="+mj-lt"/>
              </a:rPr>
              <a:t>You may not use the car tonight.</a:t>
            </a:r>
          </a:p>
          <a:p>
            <a:r>
              <a:rPr lang="en-GB" sz="1800" dirty="0">
                <a:solidFill>
                  <a:srgbClr val="FF0000"/>
                </a:solidFill>
                <a:latin typeface="+mj-lt"/>
              </a:rPr>
              <a:t>Can we swim in the lake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?</a:t>
            </a:r>
          </a:p>
          <a:p>
            <a:endParaRPr lang="en-GB" sz="1800" dirty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2/Add adverbs to improve these sentences:</a:t>
            </a:r>
          </a:p>
          <a:p>
            <a:pPr marL="342900" indent="-342900"/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Shirley </a:t>
            </a:r>
            <a:r>
              <a:rPr lang="en-GB" sz="1800" dirty="0">
                <a:solidFill>
                  <a:srgbClr val="FF0000"/>
                </a:solidFill>
                <a:latin typeface="+mj-lt"/>
              </a:rPr>
              <a:t>ran 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_________ </a:t>
            </a:r>
            <a:r>
              <a:rPr lang="en-GB" sz="1800" dirty="0">
                <a:solidFill>
                  <a:srgbClr val="FF0000"/>
                </a:solidFill>
                <a:latin typeface="+mj-lt"/>
              </a:rPr>
              <a:t>to the castle and crept 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_________ </a:t>
            </a:r>
            <a:r>
              <a:rPr lang="en-GB" sz="1800" dirty="0">
                <a:solidFill>
                  <a:srgbClr val="FF0000"/>
                </a:solidFill>
                <a:latin typeface="+mj-lt"/>
              </a:rPr>
              <a:t>up the stairs.</a:t>
            </a:r>
          </a:p>
          <a:p>
            <a:pPr marL="342900" indent="-342900"/>
            <a:endParaRPr lang="en-GB" sz="1800" dirty="0">
              <a:solidFill>
                <a:srgbClr val="FF0000"/>
              </a:solidFill>
              <a:latin typeface="+mj-lt"/>
            </a:endParaRPr>
          </a:p>
          <a:p>
            <a:pPr marL="342900" indent="-342900"/>
            <a:r>
              <a:rPr lang="en-GB" sz="1800" dirty="0">
                <a:solidFill>
                  <a:srgbClr val="FF0000"/>
                </a:solidFill>
                <a:latin typeface="+mj-lt"/>
              </a:rPr>
              <a:t>While I milked the cow 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_________, </a:t>
            </a:r>
            <a:r>
              <a:rPr lang="en-GB" sz="1800" dirty="0">
                <a:solidFill>
                  <a:srgbClr val="FF0000"/>
                </a:solidFill>
                <a:latin typeface="+mj-lt"/>
              </a:rPr>
              <a:t>he ___________ groomed 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the horse</a:t>
            </a:r>
            <a:r>
              <a:rPr lang="en-GB" sz="1800" dirty="0">
                <a:solidFill>
                  <a:srgbClr val="FF0000"/>
                </a:solidFill>
                <a:latin typeface="+mj-lt"/>
              </a:rPr>
              <a:t>.</a:t>
            </a:r>
          </a:p>
          <a:p>
            <a:pPr marL="342900" indent="-342900"/>
            <a:endParaRPr lang="en-GB" sz="1800" dirty="0">
              <a:solidFill>
                <a:srgbClr val="FF0000"/>
              </a:solidFill>
              <a:latin typeface="+mj-lt"/>
            </a:endParaRPr>
          </a:p>
          <a:p>
            <a:pPr marL="342900" indent="-342900"/>
            <a:r>
              <a:rPr lang="en-GB" sz="1800" dirty="0">
                <a:solidFill>
                  <a:srgbClr val="FF0000"/>
                </a:solidFill>
                <a:latin typeface="+mj-lt"/>
              </a:rPr>
              <a:t>The child 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________ </a:t>
            </a:r>
            <a:r>
              <a:rPr lang="en-GB" sz="1800" dirty="0">
                <a:solidFill>
                  <a:srgbClr val="FF0000"/>
                </a:solidFill>
                <a:latin typeface="+mj-lt"/>
              </a:rPr>
              <a:t>shouted at the man who was running ____________ 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marL="342900" indent="-342900"/>
            <a:endParaRPr lang="en-GB" sz="1800" dirty="0">
              <a:solidFill>
                <a:srgbClr val="FF0000"/>
              </a:solidFill>
              <a:latin typeface="+mj-lt"/>
            </a:endParaRPr>
          </a:p>
          <a:p>
            <a:r>
              <a:rPr lang="en-GB" sz="1800" dirty="0" smtClean="0">
                <a:latin typeface="+mj-lt"/>
              </a:rPr>
              <a:t>3/ On your whiteboards, practise spelling these tricky words;</a:t>
            </a:r>
          </a:p>
          <a:p>
            <a:r>
              <a:rPr lang="en-GB" sz="1800" dirty="0">
                <a:solidFill>
                  <a:srgbClr val="FF0000"/>
                </a:solidFill>
                <a:latin typeface="+mj-lt"/>
              </a:rPr>
              <a:t>p</a:t>
            </a:r>
            <a:r>
              <a:rPr lang="en-GB" sz="1800" dirty="0" smtClean="0">
                <a:solidFill>
                  <a:srgbClr val="FF0000"/>
                </a:solidFill>
                <a:latin typeface="+mj-lt"/>
              </a:rPr>
              <a:t>ersuade    suitable     difference    description      disastrous</a:t>
            </a:r>
          </a:p>
          <a:p>
            <a:endParaRPr lang="en-GB" sz="1800" dirty="0">
              <a:solidFill>
                <a:schemeClr val="tx1"/>
              </a:solidFill>
              <a:latin typeface="+mj-lt"/>
            </a:endParaRPr>
          </a:p>
          <a:p>
            <a:r>
              <a:rPr lang="en-GB" sz="1800" dirty="0" smtClean="0">
                <a:solidFill>
                  <a:schemeClr val="tx1"/>
                </a:solidFill>
                <a:latin typeface="+mj-lt"/>
              </a:rPr>
              <a:t>4/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Write 3  sentences that include coordinating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conjunctions.</a:t>
            </a:r>
          </a:p>
          <a:p>
            <a:endParaRPr lang="en-US" sz="1800" dirty="0">
              <a:solidFill>
                <a:schemeClr val="tx1"/>
              </a:solidFill>
              <a:latin typeface="+mj-lt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+mj-lt"/>
              </a:rPr>
              <a:t>5/ Identify all the verbs in this sentence. 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+mj-lt"/>
              </a:rPr>
              <a:t>The boy, who  is big for his age, won the sprint and collected his medal from the mayor.</a:t>
            </a:r>
            <a:endParaRPr lang="en-GB" sz="18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25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882" y="1340769"/>
            <a:ext cx="747752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 smtClean="0"/>
          </a:p>
          <a:p>
            <a:pPr algn="ctr"/>
            <a:r>
              <a:rPr lang="en-GB" sz="2400" dirty="0" smtClean="0"/>
              <a:t>WEEK 8 A</a:t>
            </a:r>
          </a:p>
          <a:p>
            <a:pPr algn="ctr"/>
            <a:endParaRPr lang="en-GB" sz="2000" dirty="0"/>
          </a:p>
          <a:p>
            <a:r>
              <a:rPr lang="en-GB" sz="2000" dirty="0" smtClean="0"/>
              <a:t>1/ Which of these sentences is active or passive?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We love playing football.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I was driven here by Mum.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I grew some lovely flowers.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We were shown round by the tour guide.</a:t>
            </a:r>
          </a:p>
          <a:p>
            <a:r>
              <a:rPr lang="en-GB" sz="2000" dirty="0" smtClean="0"/>
              <a:t>2/ On your whiteboards write out 5 hyphenated words.</a:t>
            </a:r>
          </a:p>
          <a:p>
            <a:r>
              <a:rPr lang="en-GB" sz="2000" dirty="0" smtClean="0"/>
              <a:t>3/ Add a relative clause to this sentence.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The rain cloud was directly above Jim.</a:t>
            </a:r>
          </a:p>
          <a:p>
            <a:r>
              <a:rPr lang="en-GB" sz="2000" dirty="0" smtClean="0"/>
              <a:t>4/Identify whether the words in bold are used as adjectives or adverbs.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Do you </a:t>
            </a:r>
            <a:r>
              <a:rPr lang="en-GB" sz="2000" b="1" dirty="0" smtClean="0">
                <a:solidFill>
                  <a:srgbClr val="FF0000"/>
                </a:solidFill>
              </a:rPr>
              <a:t>ever</a:t>
            </a:r>
            <a:r>
              <a:rPr lang="en-GB" sz="2000" dirty="0" smtClean="0">
                <a:solidFill>
                  <a:srgbClr val="FF0000"/>
                </a:solidFill>
              </a:rPr>
              <a:t> regret buying that </a:t>
            </a:r>
            <a:r>
              <a:rPr lang="en-GB" sz="2000" b="1" dirty="0" smtClean="0">
                <a:solidFill>
                  <a:srgbClr val="FF0000"/>
                </a:solidFill>
              </a:rPr>
              <a:t>bright, pink </a:t>
            </a:r>
            <a:r>
              <a:rPr lang="en-GB" sz="2000" dirty="0" smtClean="0">
                <a:solidFill>
                  <a:srgbClr val="FF0000"/>
                </a:solidFill>
              </a:rPr>
              <a:t>dress?</a:t>
            </a:r>
          </a:p>
          <a:p>
            <a:r>
              <a:rPr lang="en-GB" sz="2000" dirty="0" smtClean="0"/>
              <a:t>5/ Write two sentences,  </a:t>
            </a:r>
            <a:r>
              <a:rPr lang="en-GB" sz="2000" dirty="0"/>
              <a:t>u</a:t>
            </a:r>
            <a:r>
              <a:rPr lang="en-GB" sz="2000" dirty="0" smtClean="0"/>
              <a:t>se the word </a:t>
            </a:r>
            <a:r>
              <a:rPr lang="en-GB" sz="2000" dirty="0" smtClean="0">
                <a:solidFill>
                  <a:srgbClr val="FF0000"/>
                </a:solidFill>
              </a:rPr>
              <a:t>race</a:t>
            </a:r>
            <a:r>
              <a:rPr lang="en-GB" sz="2000" dirty="0" smtClean="0"/>
              <a:t> as a </a:t>
            </a:r>
            <a:r>
              <a:rPr lang="en-GB" sz="2000" dirty="0" smtClean="0">
                <a:solidFill>
                  <a:srgbClr val="FF0000"/>
                </a:solidFill>
              </a:rPr>
              <a:t>noun</a:t>
            </a:r>
            <a:r>
              <a:rPr lang="en-GB" sz="2000" dirty="0" smtClean="0"/>
              <a:t> and a </a:t>
            </a:r>
            <a:r>
              <a:rPr lang="en-GB" sz="2000" dirty="0" smtClean="0">
                <a:solidFill>
                  <a:srgbClr val="FF0000"/>
                </a:solidFill>
              </a:rPr>
              <a:t>verb.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34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8 B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344816" cy="1728192"/>
          </a:xfrm>
        </p:spPr>
        <p:txBody>
          <a:bodyPr/>
          <a:lstStyle/>
          <a:p>
            <a:pPr algn="l"/>
            <a:r>
              <a:rPr lang="en-GB" sz="1600" dirty="0" smtClean="0">
                <a:latin typeface="+mj-lt"/>
              </a:rPr>
              <a:t>1/ Add a subordinate clause to this sentence. 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  <a:latin typeface="+mj-lt"/>
              </a:rPr>
              <a:t>I left the classroom---------------------------------</a:t>
            </a:r>
          </a:p>
          <a:p>
            <a:pPr algn="l"/>
            <a:r>
              <a:rPr lang="en-GB" sz="1600" dirty="0" smtClean="0">
                <a:latin typeface="+mj-lt"/>
              </a:rPr>
              <a:t>2/ Identify the subject, object and verb.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  <a:latin typeface="+mj-lt"/>
              </a:rPr>
              <a:t>Mary wrote the letter               We caught the fish.</a:t>
            </a:r>
          </a:p>
          <a:p>
            <a:pPr algn="l"/>
            <a:r>
              <a:rPr lang="en-GB" sz="1600" dirty="0" smtClean="0">
                <a:latin typeface="+mj-lt"/>
              </a:rPr>
              <a:t>3/ Identify the relative pronoun and the relative clause.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  <a:latin typeface="+mj-lt"/>
              </a:rPr>
              <a:t>The old house that is on top of the hill is for sale.</a:t>
            </a:r>
          </a:p>
          <a:p>
            <a:pPr algn="l"/>
            <a:r>
              <a:rPr lang="en-GB" sz="1600" dirty="0" smtClean="0">
                <a:latin typeface="+mj-lt"/>
              </a:rPr>
              <a:t>4/ Which verb completes the sentence so that it uses the subjunctive form.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  <a:latin typeface="+mj-lt"/>
              </a:rPr>
              <a:t>I wish ----------- able to join you, but I am going to the cinema.</a:t>
            </a:r>
          </a:p>
          <a:p>
            <a:pPr algn="l"/>
            <a:r>
              <a:rPr lang="en-GB" sz="1600" dirty="0">
                <a:solidFill>
                  <a:srgbClr val="FF0000"/>
                </a:solidFill>
                <a:latin typeface="+mj-lt"/>
              </a:rPr>
              <a:t>a</a:t>
            </a:r>
            <a:r>
              <a:rPr lang="en-GB" sz="1600" dirty="0" smtClean="0">
                <a:solidFill>
                  <a:srgbClr val="FF0000"/>
                </a:solidFill>
                <a:latin typeface="+mj-lt"/>
              </a:rPr>
              <a:t>m      was   were   be</a:t>
            </a:r>
          </a:p>
          <a:p>
            <a:pPr algn="l"/>
            <a:r>
              <a:rPr lang="en-GB" sz="1600" dirty="0" smtClean="0">
                <a:latin typeface="+mj-lt"/>
              </a:rPr>
              <a:t>5/ What is the function of this sentence?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  <a:latin typeface="+mj-lt"/>
              </a:rPr>
              <a:t>What an amazing day</a:t>
            </a:r>
          </a:p>
          <a:p>
            <a:pPr algn="l"/>
            <a:r>
              <a:rPr lang="en-GB" sz="1600" dirty="0">
                <a:solidFill>
                  <a:srgbClr val="FF0000"/>
                </a:solidFill>
                <a:latin typeface="+mj-lt"/>
              </a:rPr>
              <a:t>a</a:t>
            </a:r>
            <a:r>
              <a:rPr lang="en-GB" sz="1600" dirty="0" smtClean="0">
                <a:solidFill>
                  <a:srgbClr val="FF0000"/>
                </a:solidFill>
                <a:latin typeface="+mj-lt"/>
              </a:rPr>
              <a:t> question         a command           a statement          an exclamation</a:t>
            </a:r>
          </a:p>
          <a:p>
            <a:pPr algn="l"/>
            <a:endParaRPr lang="en-GB" sz="1800" dirty="0"/>
          </a:p>
          <a:p>
            <a:pPr algn="l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37442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8C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6858000" cy="1655762"/>
          </a:xfrm>
        </p:spPr>
        <p:txBody>
          <a:bodyPr/>
          <a:lstStyle/>
          <a:p>
            <a:pPr algn="l"/>
            <a:r>
              <a:rPr lang="en-GB" sz="1700" dirty="0" smtClean="0"/>
              <a:t>1/ Circle all the adverbs – </a:t>
            </a:r>
          </a:p>
          <a:p>
            <a:pPr algn="l"/>
            <a:r>
              <a:rPr lang="en-GB" sz="1700" dirty="0" smtClean="0">
                <a:solidFill>
                  <a:srgbClr val="FF0000"/>
                </a:solidFill>
              </a:rPr>
              <a:t>The crowd cheered loudly and we cheered too.</a:t>
            </a:r>
          </a:p>
          <a:p>
            <a:pPr algn="l"/>
            <a:r>
              <a:rPr lang="en-GB" sz="1700" dirty="0" smtClean="0"/>
              <a:t>2/ Find synonyms for these words:</a:t>
            </a:r>
          </a:p>
          <a:p>
            <a:pPr algn="l"/>
            <a:r>
              <a:rPr lang="en-GB" sz="1700" dirty="0">
                <a:solidFill>
                  <a:srgbClr val="FF0000"/>
                </a:solidFill>
              </a:rPr>
              <a:t>f</a:t>
            </a:r>
            <a:r>
              <a:rPr lang="en-GB" sz="1700" dirty="0" smtClean="0">
                <a:solidFill>
                  <a:srgbClr val="FF0000"/>
                </a:solidFill>
              </a:rPr>
              <a:t>ierce      frightened      cross     sad</a:t>
            </a:r>
          </a:p>
          <a:p>
            <a:pPr algn="l"/>
            <a:r>
              <a:rPr lang="en-GB" sz="1700" dirty="0" smtClean="0"/>
              <a:t>3/Add a possessive pronoun.</a:t>
            </a:r>
          </a:p>
          <a:p>
            <a:pPr algn="l"/>
            <a:r>
              <a:rPr lang="en-GB" sz="1700" dirty="0" smtClean="0">
                <a:solidFill>
                  <a:srgbClr val="FF0000"/>
                </a:solidFill>
              </a:rPr>
              <a:t>The caravan is owned by us. This house is  ----</a:t>
            </a:r>
          </a:p>
          <a:p>
            <a:pPr algn="l"/>
            <a:r>
              <a:rPr lang="en-GB" sz="1700" dirty="0" smtClean="0">
                <a:solidFill>
                  <a:srgbClr val="FF0000"/>
                </a:solidFill>
              </a:rPr>
              <a:t>These books belong to my brother. These games are --------</a:t>
            </a:r>
          </a:p>
          <a:p>
            <a:pPr algn="l"/>
            <a:r>
              <a:rPr lang="en-GB" sz="1700" dirty="0" smtClean="0"/>
              <a:t>4/ Circle the two words which show the tense in the sentence below.</a:t>
            </a:r>
          </a:p>
          <a:p>
            <a:pPr algn="l"/>
            <a:r>
              <a:rPr lang="en-GB" sz="1700" dirty="0" smtClean="0">
                <a:solidFill>
                  <a:srgbClr val="FF0000"/>
                </a:solidFill>
              </a:rPr>
              <a:t>They went to the hospital – the train journey there took a long time.</a:t>
            </a:r>
          </a:p>
          <a:p>
            <a:pPr algn="l"/>
            <a:r>
              <a:rPr lang="en-GB" sz="1700" dirty="0" smtClean="0"/>
              <a:t>5/ Put this sentence in the present progressive and the past progressive.</a:t>
            </a:r>
          </a:p>
          <a:p>
            <a:pPr algn="l"/>
            <a:r>
              <a:rPr lang="en-GB" sz="1700" dirty="0" smtClean="0">
                <a:solidFill>
                  <a:srgbClr val="FF0000"/>
                </a:solidFill>
              </a:rPr>
              <a:t>They listen to music.  </a:t>
            </a:r>
            <a:endParaRPr lang="en-GB" sz="1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162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9A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132856"/>
            <a:ext cx="6858000" cy="3960440"/>
          </a:xfrm>
        </p:spPr>
        <p:txBody>
          <a:bodyPr/>
          <a:lstStyle/>
          <a:p>
            <a:pPr algn="l"/>
            <a:r>
              <a:rPr lang="en-GB" sz="1400" dirty="0" smtClean="0"/>
              <a:t>1/ Find </a:t>
            </a:r>
            <a:r>
              <a:rPr lang="en-GB" sz="1400" dirty="0"/>
              <a:t>all the adjectives in the </a:t>
            </a:r>
            <a:r>
              <a:rPr lang="en-GB" sz="1400" dirty="0" smtClean="0"/>
              <a:t>text? </a:t>
            </a:r>
            <a:r>
              <a:rPr lang="en-GB" sz="1400" dirty="0"/>
              <a:t>There are 5 to find.  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Yesterday</a:t>
            </a:r>
            <a:r>
              <a:rPr lang="en-GB" sz="1400" dirty="0">
                <a:solidFill>
                  <a:srgbClr val="FF0000"/>
                </a:solidFill>
              </a:rPr>
              <a:t>, I walked down the dirty road, darting quickly around the large, deep potholes on the floor. When I </a:t>
            </a:r>
            <a:r>
              <a:rPr lang="en-GB" sz="1400" dirty="0" smtClean="0">
                <a:solidFill>
                  <a:srgbClr val="FF0000"/>
                </a:solidFill>
              </a:rPr>
              <a:t>reached  </a:t>
            </a:r>
            <a:r>
              <a:rPr lang="en-GB" sz="1400" dirty="0">
                <a:solidFill>
                  <a:srgbClr val="FF0000"/>
                </a:solidFill>
              </a:rPr>
              <a:t>the bottom of the road, I found an old, </a:t>
            </a:r>
            <a:r>
              <a:rPr lang="en-GB" sz="1400" dirty="0" smtClean="0">
                <a:solidFill>
                  <a:srgbClr val="FF0000"/>
                </a:solidFill>
              </a:rPr>
              <a:t>dusty looking </a:t>
            </a:r>
            <a:r>
              <a:rPr lang="en-GB" sz="1400" dirty="0">
                <a:solidFill>
                  <a:srgbClr val="FF0000"/>
                </a:solidFill>
              </a:rPr>
              <a:t>house. </a:t>
            </a:r>
            <a:endParaRPr lang="en-GB" sz="1400" dirty="0" smtClean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/>
              <a:t>2/ Join these two sentences with a conjunction.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I </a:t>
            </a:r>
            <a:r>
              <a:rPr lang="en-GB" sz="1400" dirty="0">
                <a:solidFill>
                  <a:srgbClr val="FF0000"/>
                </a:solidFill>
              </a:rPr>
              <a:t>love bananas. I don’t like grapes. </a:t>
            </a:r>
            <a:endParaRPr lang="en-GB" sz="1400" dirty="0" smtClean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>
                <a:solidFill>
                  <a:schemeClr val="tx1"/>
                </a:solidFill>
              </a:rPr>
              <a:t>3/ Circle the correct form of the verb in brackets to complete each sentence in the present perfect form,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Ann (has seen / saw) the show.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The boys ( were / have been ) playing as a team.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The pig (has gone/ went) into the sty</a:t>
            </a:r>
          </a:p>
          <a:p>
            <a:pPr algn="l"/>
            <a:r>
              <a:rPr lang="en-GB" sz="1400" dirty="0" smtClean="0">
                <a:solidFill>
                  <a:schemeClr val="tx1"/>
                </a:solidFill>
              </a:rPr>
              <a:t>4/ Which sentence  is  formal?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Jane and I would appreciate a lift.    I’ve been to the new cinema. </a:t>
            </a:r>
          </a:p>
          <a:p>
            <a:pPr algn="l"/>
            <a:r>
              <a:rPr lang="en-GB" sz="1400" dirty="0" smtClean="0">
                <a:solidFill>
                  <a:schemeClr val="tx1"/>
                </a:solidFill>
              </a:rPr>
              <a:t>5/ Practise spelling these trick words: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c</a:t>
            </a:r>
            <a:r>
              <a:rPr lang="en-GB" sz="1400" dirty="0" smtClean="0">
                <a:solidFill>
                  <a:srgbClr val="FF0000"/>
                </a:solidFill>
              </a:rPr>
              <a:t>elebrated        pharmacy       ascend        council       socialise</a:t>
            </a:r>
          </a:p>
          <a:p>
            <a:pPr algn="l"/>
            <a:endParaRPr lang="en-GB" sz="1600" dirty="0">
              <a:solidFill>
                <a:schemeClr val="tx1"/>
              </a:solidFill>
            </a:endParaRPr>
          </a:p>
          <a:p>
            <a:pPr algn="l"/>
            <a:endParaRPr lang="en-GB" sz="2000" dirty="0" smtClean="0"/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60662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9B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434064" cy="1872208"/>
          </a:xfrm>
        </p:spPr>
        <p:txBody>
          <a:bodyPr/>
          <a:lstStyle/>
          <a:p>
            <a:pPr algn="l"/>
            <a:r>
              <a:rPr lang="en-GB" sz="1600" dirty="0" smtClean="0"/>
              <a:t>1/ Turn this into the subjunctive by adding a verb.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If I ----- chosen I would do a great job.</a:t>
            </a:r>
          </a:p>
          <a:p>
            <a:pPr algn="l"/>
            <a:r>
              <a:rPr lang="en-GB" sz="1600" dirty="0" smtClean="0"/>
              <a:t>2/ Write in direct speech.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Helen said she was going home</a:t>
            </a:r>
            <a:r>
              <a:rPr lang="en-GB" sz="1600" dirty="0" smtClean="0"/>
              <a:t>.</a:t>
            </a:r>
          </a:p>
          <a:p>
            <a:pPr algn="l"/>
            <a:r>
              <a:rPr lang="en-GB" sz="1600" dirty="0" smtClean="0"/>
              <a:t>3/ Change </a:t>
            </a:r>
            <a:r>
              <a:rPr lang="en-GB" sz="1600" dirty="0"/>
              <a:t>all the verbs </a:t>
            </a:r>
            <a:r>
              <a:rPr lang="en-GB" sz="1600" dirty="0" smtClean="0"/>
              <a:t>from the </a:t>
            </a:r>
            <a:r>
              <a:rPr lang="en-GB" sz="1600" dirty="0"/>
              <a:t>past tense to the present tense. </a:t>
            </a:r>
          </a:p>
          <a:p>
            <a:pPr algn="l"/>
            <a:r>
              <a:rPr lang="en-GB" sz="1600" dirty="0">
                <a:solidFill>
                  <a:srgbClr val="FF0000"/>
                </a:solidFill>
              </a:rPr>
              <a:t>I </a:t>
            </a:r>
            <a:r>
              <a:rPr lang="en-GB" sz="1600" u="sng" dirty="0">
                <a:solidFill>
                  <a:srgbClr val="FF0000"/>
                </a:solidFill>
              </a:rPr>
              <a:t>jumped</a:t>
            </a:r>
            <a:r>
              <a:rPr lang="en-GB" sz="1600" dirty="0">
                <a:solidFill>
                  <a:srgbClr val="FF0000"/>
                </a:solidFill>
              </a:rPr>
              <a:t> out of bed and </a:t>
            </a:r>
            <a:r>
              <a:rPr lang="en-GB" sz="1600" u="sng" dirty="0">
                <a:solidFill>
                  <a:srgbClr val="FF0000"/>
                </a:solidFill>
              </a:rPr>
              <a:t>ran</a:t>
            </a:r>
            <a:r>
              <a:rPr lang="en-GB" sz="1600" dirty="0">
                <a:solidFill>
                  <a:srgbClr val="FF0000"/>
                </a:solidFill>
              </a:rPr>
              <a:t> to the bathroom 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I </a:t>
            </a:r>
            <a:r>
              <a:rPr lang="en-GB" sz="1600" u="sng" dirty="0">
                <a:solidFill>
                  <a:srgbClr val="FF0000"/>
                </a:solidFill>
              </a:rPr>
              <a:t>reversed</a:t>
            </a:r>
            <a:r>
              <a:rPr lang="en-GB" sz="1600" dirty="0">
                <a:solidFill>
                  <a:srgbClr val="FF0000"/>
                </a:solidFill>
              </a:rPr>
              <a:t> out of the drive and into a ditch! 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Lily </a:t>
            </a:r>
            <a:r>
              <a:rPr lang="en-GB" sz="1600" u="sng" dirty="0" smtClean="0">
                <a:solidFill>
                  <a:srgbClr val="FF0000"/>
                </a:solidFill>
              </a:rPr>
              <a:t> </a:t>
            </a:r>
            <a:r>
              <a:rPr lang="en-GB" sz="1600" u="sng" dirty="0">
                <a:solidFill>
                  <a:srgbClr val="FF0000"/>
                </a:solidFill>
              </a:rPr>
              <a:t>tripped</a:t>
            </a:r>
            <a:r>
              <a:rPr lang="en-GB" sz="1600" dirty="0">
                <a:solidFill>
                  <a:srgbClr val="FF0000"/>
                </a:solidFill>
              </a:rPr>
              <a:t> over a large boulder</a:t>
            </a:r>
            <a:r>
              <a:rPr lang="en-GB" sz="1600" dirty="0"/>
              <a:t>. </a:t>
            </a:r>
            <a:endParaRPr lang="en-GB" sz="1600" dirty="0" smtClean="0"/>
          </a:p>
          <a:p>
            <a:pPr algn="l"/>
            <a:r>
              <a:rPr lang="en-GB" sz="1600" dirty="0" smtClean="0"/>
              <a:t>4/ Write two sentences, use the word</a:t>
            </a:r>
            <a:r>
              <a:rPr lang="en-GB" sz="1600" dirty="0" smtClean="0">
                <a:solidFill>
                  <a:srgbClr val="FF0000"/>
                </a:solidFill>
              </a:rPr>
              <a:t> drive </a:t>
            </a:r>
            <a:r>
              <a:rPr lang="en-GB" sz="1600" dirty="0" smtClean="0"/>
              <a:t>as a </a:t>
            </a:r>
            <a:r>
              <a:rPr lang="en-GB" sz="1600" dirty="0" smtClean="0">
                <a:solidFill>
                  <a:srgbClr val="FF0000"/>
                </a:solidFill>
              </a:rPr>
              <a:t>noun and a verb.</a:t>
            </a:r>
            <a:endParaRPr lang="en-GB" sz="1600" dirty="0">
              <a:solidFill>
                <a:srgbClr val="FF0000"/>
              </a:solidFill>
            </a:endParaRPr>
          </a:p>
          <a:p>
            <a:pPr algn="l"/>
            <a:r>
              <a:rPr lang="en-GB" sz="1600" dirty="0" smtClean="0"/>
              <a:t>5/ Work </a:t>
            </a:r>
            <a:r>
              <a:rPr lang="en-GB" sz="1600" dirty="0"/>
              <a:t>out each word starting </a:t>
            </a:r>
            <a:r>
              <a:rPr lang="en-GB" sz="1600" dirty="0" smtClean="0"/>
              <a:t>with the prefixes </a:t>
            </a:r>
            <a:r>
              <a:rPr lang="en-GB" sz="1600" dirty="0"/>
              <a:t>re-, anti – or auto -. </a:t>
            </a:r>
          </a:p>
          <a:p>
            <a:pPr algn="l"/>
            <a:r>
              <a:rPr lang="en-GB" sz="1600" dirty="0">
                <a:solidFill>
                  <a:srgbClr val="FF0000"/>
                </a:solidFill>
              </a:rPr>
              <a:t>Apply again </a:t>
            </a:r>
            <a:r>
              <a:rPr lang="en-GB" sz="1600" dirty="0">
                <a:solidFill>
                  <a:srgbClr val="FF0000"/>
                </a:solidFill>
                <a:sym typeface="Wingdings" panose="05000000000000000000" pitchFamily="2" charset="2"/>
              </a:rPr>
              <a:t> _ _ _ _ _ l </a:t>
            </a:r>
            <a:r>
              <a:rPr lang="en-GB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y      _ </a:t>
            </a:r>
            <a:r>
              <a:rPr lang="en-GB" sz="1600" dirty="0">
                <a:solidFill>
                  <a:srgbClr val="FF0000"/>
                </a:solidFill>
                <a:sym typeface="Wingdings" panose="05000000000000000000" pitchFamily="2" charset="2"/>
              </a:rPr>
              <a:t>_ _ _ m _ _ _ _ e  another word for ‘car’</a:t>
            </a:r>
          </a:p>
          <a:p>
            <a:pPr algn="l"/>
            <a:r>
              <a:rPr lang="en-GB" sz="1600" dirty="0">
                <a:solidFill>
                  <a:srgbClr val="FF0000"/>
                </a:solidFill>
                <a:sym typeface="Wingdings" panose="05000000000000000000" pitchFamily="2" charset="2"/>
              </a:rPr>
              <a:t>Decorate again  _ _ _ _ _ _ _ _ t </a:t>
            </a:r>
            <a:r>
              <a:rPr lang="en-GB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e    _ </a:t>
            </a:r>
            <a:r>
              <a:rPr lang="en-GB" sz="1600" dirty="0">
                <a:solidFill>
                  <a:srgbClr val="FF0000"/>
                </a:solidFill>
                <a:sym typeface="Wingdings" panose="05000000000000000000" pitchFamily="2" charset="2"/>
              </a:rPr>
              <a:t>_ _ I _ _ c _ _ _  unsociable</a:t>
            </a:r>
          </a:p>
          <a:p>
            <a:pPr algn="l"/>
            <a:r>
              <a:rPr lang="en-GB" sz="1600" dirty="0">
                <a:solidFill>
                  <a:srgbClr val="FF0000"/>
                </a:solidFill>
                <a:sym typeface="Wingdings" panose="05000000000000000000" pitchFamily="2" charset="2"/>
              </a:rPr>
              <a:t>Arrange again  _ _ _ _ _ _ _ g e </a:t>
            </a:r>
            <a:endParaRPr lang="en-GB" sz="1600" dirty="0">
              <a:solidFill>
                <a:srgbClr val="FF0000"/>
              </a:solidFill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492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9C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6912768" cy="3960440"/>
          </a:xfrm>
        </p:spPr>
        <p:txBody>
          <a:bodyPr/>
          <a:lstStyle/>
          <a:p>
            <a:pPr algn="l"/>
            <a:r>
              <a:rPr lang="en-GB" sz="1400" dirty="0" smtClean="0"/>
              <a:t>1/</a:t>
            </a:r>
            <a:r>
              <a:rPr lang="en-GB" sz="1400" dirty="0"/>
              <a:t>Look at the sentences below. How does the comma in the second sentence change its meaning? 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My </a:t>
            </a:r>
            <a:r>
              <a:rPr lang="en-GB" sz="1400" dirty="0">
                <a:solidFill>
                  <a:srgbClr val="FF0000"/>
                </a:solidFill>
              </a:rPr>
              <a:t>dogs like to eat bark and play. 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My dogs like to eat, bark and play. </a:t>
            </a:r>
            <a:endParaRPr lang="en-GB" sz="1400" dirty="0" smtClean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/>
              <a:t>2/ </a:t>
            </a:r>
            <a:r>
              <a:rPr lang="en-GB" sz="1400" dirty="0"/>
              <a:t>Add the suffix –</a:t>
            </a:r>
            <a:r>
              <a:rPr lang="en-GB" sz="1400" dirty="0" err="1"/>
              <a:t>er</a:t>
            </a:r>
            <a:r>
              <a:rPr lang="en-GB" sz="1400" dirty="0"/>
              <a:t> to spell the words below correctly. 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begin  garden   hot   swim</a:t>
            </a:r>
          </a:p>
          <a:p>
            <a:pPr algn="l"/>
            <a:r>
              <a:rPr lang="en-GB" sz="1400" dirty="0" smtClean="0"/>
              <a:t>3/ </a:t>
            </a:r>
            <a:r>
              <a:rPr lang="en-GB" sz="1400" dirty="0"/>
              <a:t>Write down what the underlined pronouns below refer back to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The </a:t>
            </a:r>
            <a:r>
              <a:rPr lang="en-GB" sz="1400" dirty="0">
                <a:solidFill>
                  <a:srgbClr val="FF0000"/>
                </a:solidFill>
              </a:rPr>
              <a:t>trees are blowing in the wind. </a:t>
            </a:r>
            <a:r>
              <a:rPr lang="en-GB" sz="1400" u="sng" dirty="0">
                <a:solidFill>
                  <a:srgbClr val="FF0000"/>
                </a:solidFill>
              </a:rPr>
              <a:t>It’s</a:t>
            </a:r>
            <a:r>
              <a:rPr lang="en-GB" sz="1400" dirty="0">
                <a:solidFill>
                  <a:srgbClr val="FF0000"/>
                </a:solidFill>
              </a:rPr>
              <a:t> making </a:t>
            </a:r>
            <a:r>
              <a:rPr lang="en-GB" sz="1400" u="sng" dirty="0">
                <a:solidFill>
                  <a:srgbClr val="FF0000"/>
                </a:solidFill>
              </a:rPr>
              <a:t>them</a:t>
            </a:r>
            <a:r>
              <a:rPr lang="en-GB" sz="1400" dirty="0">
                <a:solidFill>
                  <a:srgbClr val="FF0000"/>
                </a:solidFill>
              </a:rPr>
              <a:t> shake.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 ‘It’ refers back to</a:t>
            </a:r>
            <a:r>
              <a:rPr lang="en-GB" sz="1400" dirty="0" smtClean="0">
                <a:solidFill>
                  <a:srgbClr val="FF0000"/>
                </a:solidFill>
              </a:rPr>
              <a:t>…                       ‘</a:t>
            </a:r>
            <a:r>
              <a:rPr lang="en-GB" sz="1400" dirty="0">
                <a:solidFill>
                  <a:srgbClr val="FF0000"/>
                </a:solidFill>
              </a:rPr>
              <a:t>Them’ refers back </a:t>
            </a:r>
            <a:r>
              <a:rPr lang="en-GB" sz="1400" dirty="0" smtClean="0">
                <a:solidFill>
                  <a:srgbClr val="FF0000"/>
                </a:solidFill>
              </a:rPr>
              <a:t>to….</a:t>
            </a:r>
          </a:p>
          <a:p>
            <a:pPr algn="l" fontAlgn="t"/>
            <a:r>
              <a:rPr lang="en-GB" sz="1400" dirty="0" smtClean="0"/>
              <a:t>4/ Are the words in bold adjectives or adverbs?</a:t>
            </a:r>
          </a:p>
          <a:p>
            <a:pPr algn="l" fontAlgn="t"/>
            <a:r>
              <a:rPr lang="en-GB" sz="1400" dirty="0" smtClean="0">
                <a:solidFill>
                  <a:srgbClr val="FF0000"/>
                </a:solidFill>
              </a:rPr>
              <a:t>He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r>
              <a:rPr lang="en-GB" sz="1400" dirty="0">
                <a:solidFill>
                  <a:srgbClr val="FF0000"/>
                </a:solidFill>
              </a:rPr>
              <a:t>walked down the </a:t>
            </a:r>
            <a:r>
              <a:rPr lang="en-GB" sz="1400" b="1" dirty="0">
                <a:solidFill>
                  <a:srgbClr val="FF0000"/>
                </a:solidFill>
              </a:rPr>
              <a:t>narrow</a:t>
            </a:r>
            <a:r>
              <a:rPr lang="en-GB" sz="1400" dirty="0">
                <a:solidFill>
                  <a:srgbClr val="FF0000"/>
                </a:solidFill>
              </a:rPr>
              <a:t> </a:t>
            </a:r>
            <a:r>
              <a:rPr lang="en-GB" sz="1400" dirty="0" smtClean="0">
                <a:solidFill>
                  <a:srgbClr val="FF0000"/>
                </a:solidFill>
              </a:rPr>
              <a:t>street.    Make </a:t>
            </a:r>
            <a:r>
              <a:rPr lang="en-GB" sz="1400" dirty="0">
                <a:solidFill>
                  <a:srgbClr val="FF0000"/>
                </a:solidFill>
              </a:rPr>
              <a:t>sure you stay </a:t>
            </a:r>
            <a:r>
              <a:rPr lang="en-GB" sz="1400" b="1" dirty="0">
                <a:solidFill>
                  <a:srgbClr val="FF0000"/>
                </a:solidFill>
              </a:rPr>
              <a:t>close</a:t>
            </a:r>
            <a:r>
              <a:rPr lang="en-GB" sz="1400" dirty="0">
                <a:solidFill>
                  <a:srgbClr val="FF0000"/>
                </a:solidFill>
              </a:rPr>
              <a:t>.</a:t>
            </a:r>
          </a:p>
          <a:p>
            <a:pPr algn="l" fontAlgn="t"/>
            <a:r>
              <a:rPr lang="en-GB" sz="1400" dirty="0">
                <a:solidFill>
                  <a:srgbClr val="FF0000"/>
                </a:solidFill>
              </a:rPr>
              <a:t>Andrew hit the ball </a:t>
            </a:r>
            <a:r>
              <a:rPr lang="en-GB" sz="1400" b="1" dirty="0">
                <a:solidFill>
                  <a:srgbClr val="FF0000"/>
                </a:solidFill>
              </a:rPr>
              <a:t>hard.</a:t>
            </a:r>
            <a:r>
              <a:rPr lang="en-GB" sz="1400" dirty="0">
                <a:solidFill>
                  <a:srgbClr val="FF0000"/>
                </a:solidFill>
              </a:rPr>
              <a:t> </a:t>
            </a:r>
            <a:r>
              <a:rPr lang="en-GB" sz="1400" dirty="0" smtClean="0">
                <a:solidFill>
                  <a:srgbClr val="FF0000"/>
                </a:solidFill>
              </a:rPr>
              <a:t>                I </a:t>
            </a:r>
            <a:r>
              <a:rPr lang="en-GB" sz="1400" dirty="0">
                <a:solidFill>
                  <a:srgbClr val="FF0000"/>
                </a:solidFill>
              </a:rPr>
              <a:t>gave her a </a:t>
            </a:r>
            <a:r>
              <a:rPr lang="en-GB" sz="1400" b="1" dirty="0">
                <a:solidFill>
                  <a:srgbClr val="FF0000"/>
                </a:solidFill>
              </a:rPr>
              <a:t>challenging</a:t>
            </a:r>
            <a:r>
              <a:rPr lang="en-GB" sz="1400" dirty="0">
                <a:solidFill>
                  <a:srgbClr val="FF0000"/>
                </a:solidFill>
              </a:rPr>
              <a:t> task. </a:t>
            </a:r>
            <a:endParaRPr lang="en-GB" sz="1400" dirty="0" smtClean="0">
              <a:solidFill>
                <a:srgbClr val="FF0000"/>
              </a:solidFill>
            </a:endParaRPr>
          </a:p>
          <a:p>
            <a:pPr algn="l" fontAlgn="t"/>
            <a:r>
              <a:rPr lang="en-GB" sz="1400" dirty="0" smtClean="0"/>
              <a:t>5/ Practise spelling these tricky words:</a:t>
            </a:r>
          </a:p>
          <a:p>
            <a:pPr algn="l" fontAlgn="t"/>
            <a:r>
              <a:rPr lang="en-GB" sz="1400" dirty="0">
                <a:solidFill>
                  <a:srgbClr val="FF0000"/>
                </a:solidFill>
              </a:rPr>
              <a:t>f</a:t>
            </a:r>
            <a:r>
              <a:rPr lang="en-GB" sz="1400" dirty="0" smtClean="0">
                <a:solidFill>
                  <a:srgbClr val="FF0000"/>
                </a:solidFill>
              </a:rPr>
              <a:t>ountain  murmured   </a:t>
            </a:r>
            <a:r>
              <a:rPr lang="en-GB" sz="1400" dirty="0" err="1" smtClean="0">
                <a:solidFill>
                  <a:srgbClr val="FF0000"/>
                </a:solidFill>
              </a:rPr>
              <a:t>catepillar</a:t>
            </a:r>
            <a:r>
              <a:rPr lang="en-GB" sz="1400" dirty="0" smtClean="0">
                <a:solidFill>
                  <a:srgbClr val="FF0000"/>
                </a:solidFill>
              </a:rPr>
              <a:t>    tomatoes     scissors</a:t>
            </a:r>
            <a:endParaRPr lang="en-GB" sz="1400" dirty="0">
              <a:solidFill>
                <a:srgbClr val="FF0000"/>
              </a:solidFill>
            </a:endParaRPr>
          </a:p>
          <a:p>
            <a:pPr algn="l"/>
            <a:endParaRPr lang="en-GB" sz="1600" dirty="0"/>
          </a:p>
          <a:p>
            <a:pPr algn="l"/>
            <a:endParaRPr lang="en-GB" sz="1600" dirty="0"/>
          </a:p>
          <a:p>
            <a:pPr algn="l"/>
            <a:endParaRPr lang="en-GB" sz="2000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659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10 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858000" cy="1655762"/>
          </a:xfrm>
        </p:spPr>
        <p:txBody>
          <a:bodyPr/>
          <a:lstStyle/>
          <a:p>
            <a:pPr algn="l"/>
            <a:r>
              <a:rPr lang="en-GB" sz="1400" dirty="0" smtClean="0"/>
              <a:t>1/Circle </a:t>
            </a:r>
            <a:r>
              <a:rPr lang="en-GB" sz="1400" dirty="0"/>
              <a:t>two suffixes which can be added to the word below to create new words.</a:t>
            </a:r>
          </a:p>
          <a:p>
            <a:pPr algn="l"/>
            <a:r>
              <a:rPr lang="en-GB" sz="1400" b="1" dirty="0">
                <a:solidFill>
                  <a:srgbClr val="FF0000"/>
                </a:solidFill>
              </a:rPr>
              <a:t>m</a:t>
            </a:r>
            <a:r>
              <a:rPr lang="en-GB" sz="1400" b="1" dirty="0" smtClean="0">
                <a:solidFill>
                  <a:srgbClr val="FF0000"/>
                </a:solidFill>
              </a:rPr>
              <a:t>usic           </a:t>
            </a:r>
            <a:r>
              <a:rPr lang="en-GB" sz="1400" dirty="0" smtClean="0">
                <a:solidFill>
                  <a:srgbClr val="FF0000"/>
                </a:solidFill>
              </a:rPr>
              <a:t>-al</a:t>
            </a:r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-</a:t>
            </a:r>
            <a:r>
              <a:rPr lang="en-GB" sz="1400" dirty="0" err="1">
                <a:solidFill>
                  <a:srgbClr val="FF0000"/>
                </a:solidFill>
              </a:rPr>
              <a:t>ment</a:t>
            </a:r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-</a:t>
            </a:r>
            <a:r>
              <a:rPr lang="en-GB" sz="1400" dirty="0" err="1">
                <a:solidFill>
                  <a:srgbClr val="FF0000"/>
                </a:solidFill>
              </a:rPr>
              <a:t>ful</a:t>
            </a:r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-</a:t>
            </a:r>
            <a:r>
              <a:rPr lang="en-GB" sz="1400" dirty="0" err="1">
                <a:solidFill>
                  <a:srgbClr val="FF0000"/>
                </a:solidFill>
              </a:rPr>
              <a:t>ian</a:t>
            </a:r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-</a:t>
            </a:r>
            <a:r>
              <a:rPr lang="en-GB" sz="1400" dirty="0" err="1" smtClean="0">
                <a:solidFill>
                  <a:srgbClr val="FF0000"/>
                </a:solidFill>
              </a:rPr>
              <a:t>ise</a:t>
            </a:r>
            <a:endParaRPr lang="en-GB" sz="1400" dirty="0" smtClean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/>
              <a:t>2/ </a:t>
            </a:r>
            <a:r>
              <a:rPr lang="en-GB" sz="1400" dirty="0"/>
              <a:t>Read the sentences below. Underline the main clause in </a:t>
            </a:r>
            <a:r>
              <a:rPr lang="en-GB" sz="1400" dirty="0" smtClean="0"/>
              <a:t>each. </a:t>
            </a:r>
            <a:endParaRPr lang="en-GB" sz="1400" dirty="0"/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Once we’d found the missing piece, we finally finished the jigsaw.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Toby </a:t>
            </a:r>
            <a:r>
              <a:rPr lang="en-GB" sz="1400" dirty="0">
                <a:solidFill>
                  <a:srgbClr val="FF0000"/>
                </a:solidFill>
              </a:rPr>
              <a:t>went home after we’d eaten our picnic.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Before you go swimming, don’t forget to feed the rabbits.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He tried to fix the tyre that the dog had bitten. </a:t>
            </a:r>
            <a:endParaRPr lang="en-GB" sz="1400" dirty="0" smtClean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/>
              <a:t>3/</a:t>
            </a:r>
            <a:r>
              <a:rPr lang="en-GB" sz="1400" dirty="0"/>
              <a:t>Write the most likely final punctuation at the end of each sentence. </a:t>
            </a:r>
            <a:endParaRPr lang="en-GB" sz="1400" dirty="0" smtClean="0"/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John </a:t>
            </a:r>
            <a:r>
              <a:rPr lang="en-GB" sz="1400" dirty="0">
                <a:solidFill>
                  <a:srgbClr val="FF0000"/>
                </a:solidFill>
              </a:rPr>
              <a:t>asked when they were </a:t>
            </a:r>
            <a:r>
              <a:rPr lang="en-GB" sz="1400" dirty="0" smtClean="0">
                <a:solidFill>
                  <a:srgbClr val="FF0000"/>
                </a:solidFill>
              </a:rPr>
              <a:t>leaving                   How </a:t>
            </a:r>
            <a:r>
              <a:rPr lang="en-GB" sz="1400" dirty="0">
                <a:solidFill>
                  <a:srgbClr val="FF0000"/>
                </a:solidFill>
              </a:rPr>
              <a:t>ridiculous 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Switch the appliance off at the </a:t>
            </a:r>
            <a:r>
              <a:rPr lang="en-GB" sz="1400" dirty="0" smtClean="0">
                <a:solidFill>
                  <a:srgbClr val="FF0000"/>
                </a:solidFill>
              </a:rPr>
              <a:t>mains 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What </a:t>
            </a:r>
            <a:r>
              <a:rPr lang="en-GB" sz="1400" dirty="0">
                <a:solidFill>
                  <a:srgbClr val="FF0000"/>
                </a:solidFill>
              </a:rPr>
              <a:t>time do you think we should </a:t>
            </a:r>
            <a:r>
              <a:rPr lang="en-GB" sz="1400" dirty="0" smtClean="0">
                <a:solidFill>
                  <a:srgbClr val="FF0000"/>
                </a:solidFill>
              </a:rPr>
              <a:t>leave   What </a:t>
            </a:r>
            <a:r>
              <a:rPr lang="en-GB" sz="1400" dirty="0">
                <a:solidFill>
                  <a:srgbClr val="FF0000"/>
                </a:solidFill>
              </a:rPr>
              <a:t>an incredible cake </a:t>
            </a:r>
            <a:endParaRPr lang="en-GB" sz="1400" dirty="0" smtClean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/>
              <a:t>4/ Write 5 words beginning with the prefix </a:t>
            </a:r>
            <a:r>
              <a:rPr lang="en-GB" sz="1400" dirty="0" smtClean="0">
                <a:solidFill>
                  <a:srgbClr val="FF0000"/>
                </a:solidFill>
              </a:rPr>
              <a:t>auto</a:t>
            </a:r>
          </a:p>
          <a:p>
            <a:pPr algn="l"/>
            <a:r>
              <a:rPr lang="en-GB" sz="1400" dirty="0" smtClean="0"/>
              <a:t>5/ Write a definition of a synonym and an antonym.</a:t>
            </a:r>
            <a:endParaRPr lang="en-GB" sz="1400" dirty="0"/>
          </a:p>
          <a:p>
            <a:pPr algn="l"/>
            <a:endParaRPr lang="en-GB" sz="1800" dirty="0"/>
          </a:p>
          <a:p>
            <a:pPr algn="l"/>
            <a:endParaRPr lang="en-GB" sz="1800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047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508000" y="761050"/>
            <a:ext cx="8361300" cy="552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dirty="0"/>
              <a:t>WEEK 1 B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1/ Add a prefix to each word to give opposite meanings.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---behave    ---advantage  ---appear     --easy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--visible    --resistible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2/ Correct these </a:t>
            </a:r>
            <a:r>
              <a:rPr lang="en-GB" sz="2400" b="0" dirty="0" smtClean="0"/>
              <a:t>sentences:</a:t>
            </a:r>
            <a:endParaRPr lang="en-GB" sz="2400" b="0" dirty="0"/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  I should of gone to the park. He would of bought the car.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3/ Write in the passive -</a:t>
            </a:r>
            <a:r>
              <a:rPr lang="en-GB" sz="2400" b="0" dirty="0">
                <a:solidFill>
                  <a:srgbClr val="FF0000"/>
                </a:solidFill>
              </a:rPr>
              <a:t> The Queen wears a crown.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                                       Brian bought a new hat.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4/ Identify the subject and the </a:t>
            </a:r>
            <a:r>
              <a:rPr lang="en-GB" sz="2400" b="0" dirty="0" smtClean="0"/>
              <a:t>object.</a:t>
            </a:r>
            <a:endParaRPr lang="en-GB" sz="2400" b="0" dirty="0"/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               The fox crosses the road.     Tom hit Arthur</a:t>
            </a:r>
            <a:r>
              <a:rPr lang="en-GB" sz="2400" b="0" dirty="0"/>
              <a:t>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5/ </a:t>
            </a:r>
            <a:r>
              <a:rPr lang="en-GB" sz="2400" b="0" dirty="0">
                <a:solidFill>
                  <a:srgbClr val="FF0000"/>
                </a:solidFill>
              </a:rPr>
              <a:t>I saw some money on the ground.</a:t>
            </a:r>
            <a:r>
              <a:rPr lang="en-GB" sz="2400" b="0" dirty="0"/>
              <a:t> </a:t>
            </a:r>
            <a:r>
              <a:rPr lang="en-GB" sz="2400" b="0" dirty="0" smtClean="0"/>
              <a:t> </a:t>
            </a:r>
            <a:r>
              <a:rPr lang="en-GB" sz="2400" b="0" dirty="0"/>
              <a:t>C</a:t>
            </a:r>
            <a:r>
              <a:rPr lang="en-GB" sz="2400" b="0" dirty="0" smtClean="0"/>
              <a:t>hange </a:t>
            </a:r>
            <a:r>
              <a:rPr lang="en-GB" sz="2400" b="0" dirty="0"/>
              <a:t>to the present perfect and the past perfect.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WEK 10 B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916832"/>
            <a:ext cx="6912768" cy="4176464"/>
          </a:xfrm>
        </p:spPr>
        <p:txBody>
          <a:bodyPr/>
          <a:lstStyle/>
          <a:p>
            <a:pPr algn="l"/>
            <a:r>
              <a:rPr lang="en-GB" sz="1400" dirty="0" smtClean="0"/>
              <a:t>1/ </a:t>
            </a:r>
            <a:r>
              <a:rPr lang="en-GB" sz="1400" dirty="0"/>
              <a:t>Circle the correct spelling of each word to complete the sentences below. </a:t>
            </a:r>
            <a:r>
              <a:rPr lang="en-GB" sz="1400" dirty="0" smtClean="0"/>
              <a:t> </a:t>
            </a:r>
            <a:endParaRPr lang="en-GB" sz="1400" dirty="0"/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Ben </a:t>
            </a:r>
            <a:r>
              <a:rPr lang="en-GB" sz="1400" dirty="0">
                <a:solidFill>
                  <a:srgbClr val="FF0000"/>
                </a:solidFill>
              </a:rPr>
              <a:t>was reasonably/ </a:t>
            </a:r>
            <a:r>
              <a:rPr lang="en-GB" sz="1400" dirty="0" err="1">
                <a:solidFill>
                  <a:srgbClr val="FF0000"/>
                </a:solidFill>
              </a:rPr>
              <a:t>resonibly</a:t>
            </a:r>
            <a:r>
              <a:rPr lang="en-GB" sz="1400" dirty="0">
                <a:solidFill>
                  <a:srgbClr val="FF0000"/>
                </a:solidFill>
              </a:rPr>
              <a:t> tired after the long journey. 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Cara’s </a:t>
            </a:r>
            <a:r>
              <a:rPr lang="en-GB" sz="1400" dirty="0">
                <a:solidFill>
                  <a:srgbClr val="FF0000"/>
                </a:solidFill>
              </a:rPr>
              <a:t>new car has an adjustable/ </a:t>
            </a:r>
            <a:r>
              <a:rPr lang="en-GB" sz="1400" dirty="0" err="1">
                <a:solidFill>
                  <a:srgbClr val="FF0000"/>
                </a:solidFill>
              </a:rPr>
              <a:t>adjustible</a:t>
            </a:r>
            <a:r>
              <a:rPr lang="en-GB" sz="1400" dirty="0">
                <a:solidFill>
                  <a:srgbClr val="FF0000"/>
                </a:solidFill>
              </a:rPr>
              <a:t> headrest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The British </a:t>
            </a:r>
            <a:r>
              <a:rPr lang="en-GB" sz="1400" dirty="0" smtClean="0">
                <a:solidFill>
                  <a:srgbClr val="FF0000"/>
                </a:solidFill>
              </a:rPr>
              <a:t>gymnasts </a:t>
            </a:r>
            <a:r>
              <a:rPr lang="en-GB" sz="1400" dirty="0">
                <a:solidFill>
                  <a:srgbClr val="FF0000"/>
                </a:solidFill>
              </a:rPr>
              <a:t>weren’t as </a:t>
            </a:r>
            <a:r>
              <a:rPr lang="en-GB" sz="1400" dirty="0" err="1">
                <a:solidFill>
                  <a:srgbClr val="FF0000"/>
                </a:solidFill>
              </a:rPr>
              <a:t>flexable</a:t>
            </a:r>
            <a:r>
              <a:rPr lang="en-GB" sz="1400" dirty="0">
                <a:solidFill>
                  <a:srgbClr val="FF0000"/>
                </a:solidFill>
              </a:rPr>
              <a:t>/ flexible as the Chinese gymnasts.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The hot air balloon was </a:t>
            </a:r>
            <a:r>
              <a:rPr lang="en-GB" sz="1400" dirty="0" err="1">
                <a:solidFill>
                  <a:srgbClr val="FF0000"/>
                </a:solidFill>
              </a:rPr>
              <a:t>incredably</a:t>
            </a:r>
            <a:r>
              <a:rPr lang="en-GB" sz="1400" dirty="0">
                <a:solidFill>
                  <a:srgbClr val="FF0000"/>
                </a:solidFill>
              </a:rPr>
              <a:t>/ incredibly light. </a:t>
            </a:r>
            <a:endParaRPr lang="en-GB" sz="1400" dirty="0" smtClean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/>
              <a:t>2/ Make a list of words which contain an </a:t>
            </a:r>
            <a:r>
              <a:rPr lang="en-GB" sz="1400" dirty="0" smtClean="0">
                <a:solidFill>
                  <a:srgbClr val="FF0000"/>
                </a:solidFill>
              </a:rPr>
              <a:t>‘</a:t>
            </a:r>
            <a:r>
              <a:rPr lang="en-GB" sz="1400" dirty="0" err="1" smtClean="0">
                <a:solidFill>
                  <a:srgbClr val="FF0000"/>
                </a:solidFill>
              </a:rPr>
              <a:t>ough</a:t>
            </a:r>
            <a:r>
              <a:rPr lang="en-GB" sz="1400" dirty="0" smtClean="0">
                <a:solidFill>
                  <a:srgbClr val="FF0000"/>
                </a:solidFill>
              </a:rPr>
              <a:t>’ </a:t>
            </a:r>
            <a:r>
              <a:rPr lang="en-GB" sz="1400" dirty="0" smtClean="0"/>
              <a:t>pattern</a:t>
            </a:r>
          </a:p>
          <a:p>
            <a:pPr algn="l"/>
            <a:r>
              <a:rPr lang="en-GB" sz="1400" dirty="0" smtClean="0"/>
              <a:t>3/ Find a synonym for these words: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y</a:t>
            </a:r>
            <a:r>
              <a:rPr lang="en-GB" sz="1400" dirty="0" smtClean="0">
                <a:solidFill>
                  <a:srgbClr val="FF0000"/>
                </a:solidFill>
              </a:rPr>
              <a:t>ell      elegant     impolite     brave    untrue</a:t>
            </a:r>
          </a:p>
          <a:p>
            <a:pPr algn="l"/>
            <a:r>
              <a:rPr lang="en-GB" sz="1400" dirty="0" smtClean="0"/>
              <a:t>4/ What do these two words mean?        </a:t>
            </a:r>
            <a:r>
              <a:rPr lang="en-GB" sz="1400" dirty="0" smtClean="0">
                <a:solidFill>
                  <a:srgbClr val="FF0000"/>
                </a:solidFill>
              </a:rPr>
              <a:t>abundant / sparse </a:t>
            </a:r>
            <a:r>
              <a:rPr lang="en-GB" sz="1400" dirty="0" smtClean="0"/>
              <a:t>.   Put each in a sentence. </a:t>
            </a:r>
          </a:p>
          <a:p>
            <a:pPr algn="l"/>
            <a:r>
              <a:rPr lang="en-GB" sz="1400" dirty="0" smtClean="0"/>
              <a:t>5/ Add a relative  pronoun  to these sentences: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She was on the bus ------ broke down.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We listened to the musicians ------- were famous.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The lawn mower ----- was broken was in the shed.</a:t>
            </a:r>
          </a:p>
          <a:p>
            <a:pPr algn="l"/>
            <a:endParaRPr lang="en-GB" sz="1400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67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10C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916832"/>
            <a:ext cx="6858000" cy="4680520"/>
          </a:xfrm>
        </p:spPr>
        <p:txBody>
          <a:bodyPr/>
          <a:lstStyle/>
          <a:p>
            <a:pPr algn="l"/>
            <a:r>
              <a:rPr lang="en-GB" sz="2000" dirty="0" smtClean="0"/>
              <a:t>1/ Write this sentence in  the present perfect and the past perfect.   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John spilt his drink.</a:t>
            </a:r>
          </a:p>
          <a:p>
            <a:pPr algn="l"/>
            <a:r>
              <a:rPr lang="en-GB" sz="2000" dirty="0" smtClean="0"/>
              <a:t>2/ Write this sentence in the present progressive and the past progressive.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We plant some seeds.</a:t>
            </a:r>
          </a:p>
          <a:p>
            <a:pPr algn="l"/>
            <a:r>
              <a:rPr lang="en-GB" sz="2000" dirty="0" smtClean="0"/>
              <a:t>3/ Which of the following are co-ordinating conjunctions or subordinating conjunctions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but, so, because, while, after,  or  </a:t>
            </a:r>
          </a:p>
          <a:p>
            <a:pPr algn="l"/>
            <a:r>
              <a:rPr lang="en-GB" sz="2000" dirty="0" smtClean="0"/>
              <a:t>4/ Put these sentence into the passive.</a:t>
            </a:r>
          </a:p>
          <a:p>
            <a:pPr algn="l"/>
            <a:r>
              <a:rPr lang="en-GB" sz="2000" dirty="0" smtClean="0"/>
              <a:t>John ate some sweets   </a:t>
            </a:r>
          </a:p>
          <a:p>
            <a:pPr algn="l"/>
            <a:r>
              <a:rPr lang="en-GB" sz="2000" dirty="0" smtClean="0"/>
              <a:t>We played the instruments.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37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11A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060848"/>
            <a:ext cx="6858000" cy="1655762"/>
          </a:xfrm>
        </p:spPr>
        <p:txBody>
          <a:bodyPr/>
          <a:lstStyle/>
          <a:p>
            <a:pPr algn="l"/>
            <a:r>
              <a:rPr lang="en-GB" sz="1800" dirty="0" smtClean="0"/>
              <a:t>1/ Find two more words which can be made from the root word </a:t>
            </a:r>
            <a:r>
              <a:rPr lang="en-GB" sz="1800" dirty="0" smtClean="0">
                <a:solidFill>
                  <a:srgbClr val="FF0000"/>
                </a:solidFill>
              </a:rPr>
              <a:t>family</a:t>
            </a:r>
            <a:r>
              <a:rPr lang="en-GB" sz="1800" dirty="0" smtClean="0"/>
              <a:t>.</a:t>
            </a:r>
          </a:p>
          <a:p>
            <a:pPr algn="l"/>
            <a:r>
              <a:rPr lang="en-GB" sz="1800" dirty="0" smtClean="0"/>
              <a:t>2/ Identify the two verbs in this sentence.</a:t>
            </a:r>
          </a:p>
          <a:p>
            <a:pPr algn="l"/>
            <a:r>
              <a:rPr lang="en-GB" sz="1800" dirty="0" smtClean="0">
                <a:solidFill>
                  <a:srgbClr val="FF0000"/>
                </a:solidFill>
              </a:rPr>
              <a:t>When my neighbour’s dog barks at night, it wakes me up.</a:t>
            </a:r>
          </a:p>
          <a:p>
            <a:pPr algn="l"/>
            <a:r>
              <a:rPr lang="en-GB" sz="1800" dirty="0" smtClean="0"/>
              <a:t>3/ Change the place of the adverbial in this sentence.</a:t>
            </a:r>
          </a:p>
          <a:p>
            <a:pPr algn="l"/>
            <a:r>
              <a:rPr lang="en-GB" sz="1800" dirty="0" smtClean="0">
                <a:solidFill>
                  <a:srgbClr val="FF0000"/>
                </a:solidFill>
              </a:rPr>
              <a:t>The robbers were caught by the police at the end of the story.</a:t>
            </a:r>
          </a:p>
          <a:p>
            <a:pPr algn="l"/>
            <a:r>
              <a:rPr lang="en-GB" sz="1800" dirty="0" smtClean="0"/>
              <a:t>4/ Which suffix can be used with both of these words.</a:t>
            </a:r>
          </a:p>
          <a:p>
            <a:pPr algn="l"/>
            <a:r>
              <a:rPr lang="en-GB" sz="1800" dirty="0">
                <a:solidFill>
                  <a:srgbClr val="FF0000"/>
                </a:solidFill>
              </a:rPr>
              <a:t>c</a:t>
            </a:r>
            <a:r>
              <a:rPr lang="en-GB" sz="1800" dirty="0" smtClean="0">
                <a:solidFill>
                  <a:srgbClr val="FF0000"/>
                </a:solidFill>
              </a:rPr>
              <a:t>onfident        fearful</a:t>
            </a:r>
          </a:p>
          <a:p>
            <a:pPr algn="l"/>
            <a:r>
              <a:rPr lang="en-GB" sz="1800" dirty="0" smtClean="0">
                <a:solidFill>
                  <a:srgbClr val="FF0000"/>
                </a:solidFill>
              </a:rPr>
              <a:t>-</a:t>
            </a:r>
            <a:r>
              <a:rPr lang="en-GB" sz="1800" dirty="0" err="1" smtClean="0">
                <a:solidFill>
                  <a:srgbClr val="FF0000"/>
                </a:solidFill>
              </a:rPr>
              <a:t>er</a:t>
            </a:r>
            <a:r>
              <a:rPr lang="en-GB" sz="1800" dirty="0" smtClean="0">
                <a:solidFill>
                  <a:srgbClr val="FF0000"/>
                </a:solidFill>
              </a:rPr>
              <a:t>      -</a:t>
            </a:r>
            <a:r>
              <a:rPr lang="en-GB" sz="1800" dirty="0" err="1" smtClean="0">
                <a:solidFill>
                  <a:srgbClr val="FF0000"/>
                </a:solidFill>
              </a:rPr>
              <a:t>ly</a:t>
            </a:r>
            <a:r>
              <a:rPr lang="en-GB" sz="1800" dirty="0" smtClean="0">
                <a:solidFill>
                  <a:srgbClr val="FF0000"/>
                </a:solidFill>
              </a:rPr>
              <a:t>     -</a:t>
            </a:r>
            <a:r>
              <a:rPr lang="en-GB" sz="1800" dirty="0" err="1" smtClean="0">
                <a:solidFill>
                  <a:srgbClr val="FF0000"/>
                </a:solidFill>
              </a:rPr>
              <a:t>ment</a:t>
            </a:r>
            <a:r>
              <a:rPr lang="en-GB" sz="1800" dirty="0" smtClean="0">
                <a:solidFill>
                  <a:srgbClr val="FF0000"/>
                </a:solidFill>
              </a:rPr>
              <a:t>     -ness</a:t>
            </a:r>
          </a:p>
          <a:p>
            <a:pPr algn="l"/>
            <a:r>
              <a:rPr lang="en-GB" sz="1800" dirty="0" smtClean="0"/>
              <a:t>5/ On your whiteboards practise the following tricky spellings</a:t>
            </a:r>
          </a:p>
          <a:p>
            <a:pPr algn="l"/>
            <a:r>
              <a:rPr lang="en-GB" sz="1800" dirty="0">
                <a:solidFill>
                  <a:srgbClr val="FF0000"/>
                </a:solidFill>
              </a:rPr>
              <a:t>a</a:t>
            </a:r>
            <a:r>
              <a:rPr lang="en-GB" sz="1800" dirty="0" smtClean="0">
                <a:solidFill>
                  <a:srgbClr val="FF0000"/>
                </a:solidFill>
              </a:rPr>
              <a:t>ttention, definitely, physically, substantial, exaggerate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40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11B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858000" cy="1655762"/>
          </a:xfrm>
        </p:spPr>
        <p:txBody>
          <a:bodyPr/>
          <a:lstStyle/>
          <a:p>
            <a:pPr algn="l"/>
            <a:r>
              <a:rPr lang="en-GB" sz="1600" dirty="0" smtClean="0"/>
              <a:t>1/ Which of the following sentences is written in the subjunctive?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We were the last ones to arrive at the match.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If I were you, </a:t>
            </a:r>
            <a:r>
              <a:rPr lang="en-GB" sz="1600" dirty="0" err="1" smtClean="0">
                <a:solidFill>
                  <a:srgbClr val="FF0000"/>
                </a:solidFill>
              </a:rPr>
              <a:t>I,d</a:t>
            </a:r>
            <a:r>
              <a:rPr lang="en-GB" sz="1600" dirty="0" smtClean="0">
                <a:solidFill>
                  <a:srgbClr val="FF0000"/>
                </a:solidFill>
              </a:rPr>
              <a:t> wear a t-shirt.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Were you the one who won the prize?</a:t>
            </a:r>
          </a:p>
          <a:p>
            <a:pPr algn="l"/>
            <a:r>
              <a:rPr lang="en-GB" sz="1600" dirty="0" smtClean="0"/>
              <a:t>2/ Add a relative pronoun.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I’m so please for the team ----- won the tournament.</a:t>
            </a:r>
          </a:p>
          <a:p>
            <a:pPr algn="l"/>
            <a:r>
              <a:rPr lang="en-GB" sz="1600" dirty="0" smtClean="0"/>
              <a:t>3/ Add hyphens to this sentence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All the two year olds had sugar free lollies.</a:t>
            </a:r>
          </a:p>
          <a:p>
            <a:pPr algn="l"/>
            <a:r>
              <a:rPr lang="en-GB" sz="1600" dirty="0" smtClean="0"/>
              <a:t>4/ Add pronouns to this sentence.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Paul bakes bread in ---- bakery and sells ---- in my shop.</a:t>
            </a:r>
          </a:p>
          <a:p>
            <a:pPr algn="l"/>
            <a:r>
              <a:rPr lang="en-GB" sz="1600" dirty="0" smtClean="0"/>
              <a:t>5/ Identify the co-ordinating conjunction and the subordinating conjunction in this sentence.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Peter enjoys football and rugby although he hasn’t started playing cricket</a:t>
            </a:r>
            <a:r>
              <a:rPr lang="en-GB" sz="1600" dirty="0" smtClean="0"/>
              <a:t>.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4995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11C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768752" cy="3888432"/>
          </a:xfrm>
        </p:spPr>
        <p:txBody>
          <a:bodyPr/>
          <a:lstStyle/>
          <a:p>
            <a:pPr algn="l"/>
            <a:r>
              <a:rPr lang="en-GB" sz="1400" dirty="0" smtClean="0">
                <a:latin typeface="+mj-lt"/>
              </a:rPr>
              <a:t>1/ Identify each word class in this sentence</a:t>
            </a:r>
          </a:p>
          <a:p>
            <a:pPr algn="l"/>
            <a:r>
              <a:rPr lang="en-GB" sz="1400" dirty="0" smtClean="0">
                <a:latin typeface="+mj-lt"/>
              </a:rPr>
              <a:t>Pip enjoyed the scary film because he had seen it before.</a:t>
            </a:r>
          </a:p>
          <a:p>
            <a:pPr algn="l"/>
            <a:r>
              <a:rPr lang="en-GB" sz="1400" dirty="0" smtClean="0">
                <a:latin typeface="+mj-lt"/>
              </a:rPr>
              <a:t>2/ Identify all the prepositions in this sentence.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The sat underneath the table which was in the classroom.</a:t>
            </a:r>
          </a:p>
          <a:p>
            <a:pPr algn="l" eaLnBrk="1" hangingPunct="1">
              <a:lnSpc>
                <a:spcPct val="80000"/>
              </a:lnSpc>
            </a:pPr>
            <a:r>
              <a:rPr lang="en-GB" sz="1400" dirty="0" smtClean="0">
                <a:latin typeface="+mj-lt"/>
              </a:rPr>
              <a:t>3/ Make sure these sentences are written in standard English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+mj-lt"/>
              </a:rPr>
              <a:t>nothing / </a:t>
            </a:r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anything</a:t>
            </a: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       John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did not tell his father ------ about the accident.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400" dirty="0">
                <a:solidFill>
                  <a:srgbClr val="FF0000"/>
                </a:solidFill>
                <a:latin typeface="+mj-lt"/>
              </a:rPr>
              <a:t>John told his father ------ about the accident.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.</a:t>
            </a:r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no </a:t>
            </a:r>
            <a:r>
              <a:rPr lang="en-US" sz="1400" b="1" dirty="0">
                <a:solidFill>
                  <a:srgbClr val="FF0000"/>
                </a:solidFill>
                <a:latin typeface="+mj-lt"/>
              </a:rPr>
              <a:t>/ </a:t>
            </a:r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any</a:t>
            </a: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     There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isn't ----- cake </a:t>
            </a: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left.        There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is ----- cake </a:t>
            </a: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left.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400" dirty="0" smtClean="0">
                <a:latin typeface="+mj-lt"/>
              </a:rPr>
              <a:t>4/ Add a pair of brackets to this sentence.</a:t>
            </a:r>
          </a:p>
          <a:p>
            <a:pPr algn="l" eaLnBrk="1" hangingPunct="1">
              <a:lnSpc>
                <a:spcPct val="80000"/>
              </a:lnSpc>
            </a:pPr>
            <a:r>
              <a:rPr lang="en-GB" sz="1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The  </a:t>
            </a:r>
            <a:r>
              <a:rPr lang="en-GB" sz="1600" dirty="0">
                <a:solidFill>
                  <a:srgbClr val="FF0000"/>
                </a:solidFill>
                <a:latin typeface="+mj-lt"/>
                <a:cs typeface="Arial" pitchFamily="34" charset="0"/>
              </a:rPr>
              <a:t>teacher  was informed that Michael Smith (a pupil in Year 6 ) has up always been thought of as one of  the school’s best students</a:t>
            </a:r>
            <a:r>
              <a:rPr lang="en-GB" sz="1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.</a:t>
            </a:r>
          </a:p>
          <a:p>
            <a:pPr algn="l" eaLnBrk="1" hangingPunct="1">
              <a:lnSpc>
                <a:spcPct val="80000"/>
              </a:lnSpc>
            </a:pPr>
            <a:r>
              <a:rPr lang="en-GB" sz="1600" dirty="0" smtClean="0">
                <a:latin typeface="+mj-lt"/>
                <a:cs typeface="Arial" pitchFamily="34" charset="0"/>
              </a:rPr>
              <a:t>5/ Identify the longest possible noun phrase.</a:t>
            </a:r>
          </a:p>
          <a:p>
            <a:pPr algn="l" eaLnBrk="1" hangingPunct="1">
              <a:lnSpc>
                <a:spcPct val="80000"/>
              </a:lnSpc>
            </a:pPr>
            <a:r>
              <a:rPr lang="en-GB" sz="1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The majestic temple on the outskirts of the town stood on a hill.</a:t>
            </a:r>
          </a:p>
          <a:p>
            <a:pPr algn="l" eaLnBrk="1" hangingPunct="1">
              <a:lnSpc>
                <a:spcPct val="80000"/>
              </a:lnSpc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algn="l" eaLnBrk="1" hangingPunct="1">
              <a:lnSpc>
                <a:spcPct val="80000"/>
              </a:lnSpc>
            </a:pPr>
            <a:endParaRPr lang="en-US" sz="1400" dirty="0">
              <a:latin typeface="+mj-lt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719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745800" y="678621"/>
            <a:ext cx="7652400" cy="739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dirty="0"/>
              <a:t>WEEK1 C</a:t>
            </a:r>
          </a:p>
          <a:p>
            <a:pPr marL="0" marR="0" lvl="0" indent="-2794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sz="2400" dirty="0"/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1/ </a:t>
            </a:r>
            <a:r>
              <a:rPr lang="en-GB" sz="2400" b="0" dirty="0">
                <a:solidFill>
                  <a:srgbClr val="FF0000"/>
                </a:solidFill>
              </a:rPr>
              <a:t>London is the capital of England--- Paris is the capital of France </a:t>
            </a:r>
            <a:r>
              <a:rPr lang="en-GB" sz="2400" b="0" dirty="0"/>
              <a:t> 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 Insert the correct punctuation.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2/ Correct these spellings: 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     </a:t>
            </a:r>
            <a:r>
              <a:rPr lang="en-GB" sz="2400" b="0" dirty="0" err="1">
                <a:solidFill>
                  <a:srgbClr val="FF0000"/>
                </a:solidFill>
              </a:rPr>
              <a:t>dictionery</a:t>
            </a:r>
            <a:r>
              <a:rPr lang="en-GB" sz="2400" b="0" dirty="0">
                <a:solidFill>
                  <a:srgbClr val="FF0000"/>
                </a:solidFill>
              </a:rPr>
              <a:t>    </a:t>
            </a:r>
            <a:r>
              <a:rPr lang="en-GB" sz="2400" b="0" dirty="0" err="1">
                <a:solidFill>
                  <a:srgbClr val="FF0000"/>
                </a:solidFill>
              </a:rPr>
              <a:t>intaresting</a:t>
            </a:r>
            <a:r>
              <a:rPr lang="en-GB" sz="2400" b="0" dirty="0">
                <a:solidFill>
                  <a:srgbClr val="FF0000"/>
                </a:solidFill>
              </a:rPr>
              <a:t>    </a:t>
            </a:r>
            <a:r>
              <a:rPr lang="en-GB" sz="2400" b="0" dirty="0" err="1">
                <a:solidFill>
                  <a:srgbClr val="FF0000"/>
                </a:solidFill>
              </a:rPr>
              <a:t>definately</a:t>
            </a:r>
            <a:r>
              <a:rPr lang="en-GB" sz="2400" b="0" dirty="0">
                <a:solidFill>
                  <a:srgbClr val="FF0000"/>
                </a:solidFill>
              </a:rPr>
              <a:t>    </a:t>
            </a:r>
            <a:r>
              <a:rPr lang="en-GB" sz="2400" b="0" dirty="0" err="1">
                <a:solidFill>
                  <a:srgbClr val="FF0000"/>
                </a:solidFill>
              </a:rPr>
              <a:t>memerable</a:t>
            </a:r>
            <a:endParaRPr lang="en-GB" sz="2400" b="0" dirty="0">
              <a:solidFill>
                <a:srgbClr val="FF0000"/>
              </a:solidFill>
            </a:endParaRP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 smtClean="0"/>
              <a:t>3 Write </a:t>
            </a:r>
            <a:r>
              <a:rPr lang="en-GB" sz="2400" b="0" dirty="0"/>
              <a:t>the correct </a:t>
            </a:r>
            <a:r>
              <a:rPr lang="en-GB" sz="2400" b="0" dirty="0" smtClean="0"/>
              <a:t>plural.</a:t>
            </a:r>
            <a:endParaRPr lang="en-GB" sz="2400" b="0" dirty="0"/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lady -----------    knife ---------    sheep ------------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4/ Identify the </a:t>
            </a:r>
            <a:r>
              <a:rPr lang="en-GB" sz="2400" b="0" dirty="0" smtClean="0"/>
              <a:t>determiners.</a:t>
            </a:r>
            <a:endParaRPr lang="en-GB" sz="2400" b="0" dirty="0"/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I bought some sweets at the small shop, every day for a week.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Write a sentence using the two adverbs below.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 dirty="0"/>
              <a:t>    </a:t>
            </a:r>
            <a:r>
              <a:rPr lang="en-GB" sz="2400" b="0" dirty="0">
                <a:solidFill>
                  <a:srgbClr val="FF0000"/>
                </a:solidFill>
              </a:rPr>
              <a:t>really             probably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sz="2400" dirty="0"/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sz="2400" dirty="0"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/>
          </a:p>
          <a:p>
            <a:pPr marL="0" marR="0" lvl="0" indent="-2794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/>
              <a:t>WEEK 2 A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sz="2400"/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/>
              <a:t>1/  Change from the passive to the active.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>
                <a:solidFill>
                  <a:srgbClr val="FF0000"/>
                </a:solidFill>
              </a:rPr>
              <a:t>The ball was caught by the dog.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>
                <a:solidFill>
                  <a:srgbClr val="FF0000"/>
                </a:solidFill>
              </a:rPr>
              <a:t>The plan was agreed by the team.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/>
              <a:t>2/ Put these homophones in a sentence.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/>
              <a:t>       </a:t>
            </a:r>
            <a:r>
              <a:rPr lang="en-GB" sz="2400" b="0">
                <a:solidFill>
                  <a:srgbClr val="FF0000"/>
                </a:solidFill>
              </a:rPr>
              <a:t>serial /cereal      rains/reigns          you/ewe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/>
              <a:t>3/ Write 3 words which begin with each of these prefixes.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/>
              <a:t>               </a:t>
            </a:r>
            <a:r>
              <a:rPr lang="en-GB" sz="2400" b="0">
                <a:solidFill>
                  <a:srgbClr val="FF0000"/>
                </a:solidFill>
              </a:rPr>
              <a:t>anti             tele         circum         photo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/>
              <a:t>4/ Add a suitable prefix to these words.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/>
              <a:t>       </a:t>
            </a:r>
            <a:r>
              <a:rPr lang="en-GB" sz="2400" b="0">
                <a:solidFill>
                  <a:srgbClr val="FF0000"/>
                </a:solidFill>
              </a:rPr>
              <a:t>legal      rational      active     prison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/>
              <a:t>5/ Punctuate this sentence with inverted commas,  commas and a question mark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r>
              <a:rPr lang="en-GB" sz="2400" b="0">
                <a:solidFill>
                  <a:srgbClr val="FF0000"/>
                </a:solidFill>
              </a:rPr>
              <a:t>Anyway said Evie why did she shout go away at me like that</a:t>
            </a:r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sz="2400"/>
          </a:p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Arial"/>
              <a:buNone/>
            </a:pP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508050" y="761016"/>
            <a:ext cx="8127900" cy="132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endParaRPr sz="3600" dirty="0"/>
          </a:p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endParaRPr sz="3600" dirty="0"/>
          </a:p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endParaRPr sz="3600" dirty="0"/>
          </a:p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endParaRPr sz="3600" dirty="0"/>
          </a:p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endParaRPr sz="3600" dirty="0"/>
          </a:p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endParaRPr sz="3600" dirty="0"/>
          </a:p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endParaRPr sz="3600" dirty="0"/>
          </a:p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endParaRPr sz="3600" dirty="0"/>
          </a:p>
          <a:p>
            <a:pPr marL="0" marR="0" lvl="0" indent="-22860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dirty="0"/>
              <a:t>WEEK 2 B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/>
              <a:t>1/ Identify the adverbial phrase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Jane sat with her legs crossed.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A tree grew on the mountainside.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/>
              <a:t>2/ Identify the relative pronouns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This is the picture that Leo painted.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I like the picture which was in the magazine.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/>
              <a:t>3/ Rewrite this sentence using direct speech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I asked Freya if she wanted a biscuit.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/>
              <a:t>4/ Copy the longest possible noun </a:t>
            </a:r>
            <a:r>
              <a:rPr lang="en-GB" sz="2400" b="0" dirty="0" smtClean="0"/>
              <a:t>phrase.</a:t>
            </a:r>
            <a:endParaRPr lang="en-GB" sz="2400" b="0" dirty="0"/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The tall man with the red face pushed in front of me.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/>
              <a:t>5/ Write in the present progressive and past progressive</a:t>
            </a:r>
          </a:p>
          <a:p>
            <a:pPr marL="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sz="2400" b="0" dirty="0">
                <a:solidFill>
                  <a:srgbClr val="FF0000"/>
                </a:solidFill>
              </a:rPr>
              <a:t>John swims every day.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508050" y="1207476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WEEK 2 C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67544" y="2132856"/>
            <a:ext cx="8229300" cy="5363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Write </a:t>
            </a:r>
            <a:r>
              <a:rPr lang="en-GB" sz="2400" dirty="0" smtClean="0"/>
              <a:t> in the </a:t>
            </a:r>
            <a:r>
              <a:rPr lang="en-GB" sz="2400" dirty="0"/>
              <a:t>contracted </a:t>
            </a:r>
            <a:r>
              <a:rPr lang="en-GB" sz="2400" dirty="0" smtClean="0"/>
              <a:t>form.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we </a:t>
            </a:r>
            <a:r>
              <a:rPr lang="en-GB" sz="2400" dirty="0">
                <a:solidFill>
                  <a:srgbClr val="FF0000"/>
                </a:solidFill>
              </a:rPr>
              <a:t>have not             I will             she does not                    he can not</a:t>
            </a:r>
            <a:r>
              <a:rPr lang="en-GB" sz="2400" dirty="0"/>
              <a:t>   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Identify the 3 </a:t>
            </a:r>
            <a:r>
              <a:rPr lang="en-GB" sz="2400" dirty="0" smtClean="0"/>
              <a:t>determiners.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The magician performed many tricks for our school fund-raising event.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 Write the following as a command.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Please would you finish your homework?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4/ Identify the subordinate </a:t>
            </a:r>
            <a:r>
              <a:rPr lang="en-GB" sz="2400" dirty="0" smtClean="0"/>
              <a:t>clause.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After making dinner, Dad is taking me to the cinema.</a:t>
            </a:r>
          </a:p>
          <a:p>
            <a:pPr marL="0" lvl="0" indent="0" algn="l">
              <a:spcBef>
                <a:spcPts val="0"/>
              </a:spcBef>
              <a:buNone/>
            </a:pPr>
            <a:r>
              <a:rPr lang="en-GB" sz="2400" dirty="0"/>
              <a:t>5/ Which 2 of these are adverbs </a:t>
            </a:r>
            <a:r>
              <a:rPr lang="en-GB" sz="2400" dirty="0">
                <a:solidFill>
                  <a:srgbClr val="FF0000"/>
                </a:solidFill>
              </a:rPr>
              <a:t> soon   elderly   cautiously   ugly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508050" y="811851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WEEK 3  A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28650" y="1887899"/>
            <a:ext cx="7886700" cy="2112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 Add a suitable </a:t>
            </a:r>
            <a:r>
              <a:rPr lang="en-GB" sz="2400" dirty="0" smtClean="0"/>
              <a:t>prefix.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---allow      --regular    --necessary  --correct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Add a suitable suffix to the words below.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coward            wood                  love                   friend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 Write 2 sentences. Use the word wait as a verb and a </a:t>
            </a:r>
            <a:r>
              <a:rPr lang="en-GB" sz="2400" dirty="0" smtClean="0"/>
              <a:t>noun.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4/ Identify all the </a:t>
            </a:r>
            <a:r>
              <a:rPr lang="en-GB" sz="2400" dirty="0" smtClean="0"/>
              <a:t>pronouns.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She bought her Mum a new watch as her old one had broken.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5/ Write a synonym for these </a:t>
            </a:r>
            <a:r>
              <a:rPr lang="en-GB" sz="2400" dirty="0" smtClean="0"/>
              <a:t>words: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mend    funny   neat   cold</a:t>
            </a:r>
          </a:p>
          <a:p>
            <a:pPr marL="0" lvl="0" indent="0" algn="l">
              <a:spcBef>
                <a:spcPts val="0"/>
              </a:spcBef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28650" y="1059126"/>
            <a:ext cx="81279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WEEK 3 B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28650" y="2135174"/>
            <a:ext cx="7886700" cy="2112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1/ Write an antonym for the following </a:t>
            </a:r>
            <a:r>
              <a:rPr lang="en-GB" sz="2400" dirty="0" smtClean="0"/>
              <a:t>words: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mend    funny    neat     cold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2/ Add all the capital </a:t>
            </a:r>
            <a:r>
              <a:rPr lang="en-GB" sz="2400" dirty="0" smtClean="0"/>
              <a:t>letters </a:t>
            </a:r>
            <a:endParaRPr lang="en-GB" sz="2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FF0000"/>
                </a:solidFill>
              </a:rPr>
              <a:t>joe</a:t>
            </a:r>
            <a:r>
              <a:rPr lang="en-GB" sz="2400" dirty="0">
                <a:solidFill>
                  <a:srgbClr val="FF0000"/>
                </a:solidFill>
              </a:rPr>
              <a:t> and i went to </a:t>
            </a:r>
            <a:r>
              <a:rPr lang="en-GB" sz="2400" dirty="0" err="1">
                <a:solidFill>
                  <a:srgbClr val="FF0000"/>
                </a:solidFill>
              </a:rPr>
              <a:t>spain</a:t>
            </a:r>
            <a:r>
              <a:rPr lang="en-GB" sz="2400" dirty="0">
                <a:solidFill>
                  <a:srgbClr val="FF0000"/>
                </a:solidFill>
              </a:rPr>
              <a:t> and </a:t>
            </a:r>
            <a:r>
              <a:rPr lang="en-GB" sz="2400" dirty="0" err="1">
                <a:solidFill>
                  <a:srgbClr val="FF0000"/>
                </a:solidFill>
              </a:rPr>
              <a:t>portugal</a:t>
            </a:r>
            <a:r>
              <a:rPr lang="en-GB" sz="2400" dirty="0">
                <a:solidFill>
                  <a:srgbClr val="FF0000"/>
                </a:solidFill>
              </a:rPr>
              <a:t> last august.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3/ Add a subordinate clause to this sentence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Jack went to the cinema --------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4/ Write 5 words with a silent k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-GB" sz="2400" dirty="0"/>
              <a:t>5/ Add a suitable suffix to the following words</a:t>
            </a:r>
          </a:p>
          <a:p>
            <a:pPr marL="0" lvl="0" indent="0" algn="l">
              <a:spcBef>
                <a:spcPts val="0"/>
              </a:spcBef>
              <a:buNone/>
            </a:pPr>
            <a:r>
              <a:rPr lang="en-GB" sz="2400" dirty="0">
                <a:solidFill>
                  <a:srgbClr val="FF0000"/>
                </a:solidFill>
              </a:rPr>
              <a:t>advert      equal     solid     medic    active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3749</Words>
  <Application>Microsoft Office PowerPoint</Application>
  <PresentationFormat>On-screen Show (4:3)</PresentationFormat>
  <Paragraphs>478</Paragraphs>
  <Slides>34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Comic Sans MS</vt:lpstr>
      <vt:lpstr>Calibri</vt:lpstr>
      <vt:lpstr>Wingdings</vt:lpstr>
      <vt:lpstr>Quattrocento Sans</vt:lpstr>
      <vt:lpstr>Title slide</vt:lpstr>
      <vt:lpstr>Slides</vt:lpstr>
      <vt:lpstr>Year 6 SPAG Spring term Fast Five</vt:lpstr>
      <vt:lpstr>WEEK 1  A</vt:lpstr>
      <vt:lpstr>WEEK 1 B 1/ Add a prefix to each word to give opposite meanings. ---behave    ---advantage  ---appear     --easy --visible    --resistible 2/ Correct these sentences:   I should of gone to the park. He would of bought the car. 3/ Write in the passive - The Queen wears a crown.                                        Brian bought a new hat. 4/ Identify the subject and the object.                The fox crosses the road.     Tom hit Arthur. 5/ I saw some money on the ground.  Change to the present perfect and the past perfect. </vt:lpstr>
      <vt:lpstr>         WEEK1 C  1/ London is the capital of England--- Paris is the capital of France    Insert the correct punctuation. 2/ Correct these spellings:       dictionery    intaresting    definately    memerable 3 Write the correct plural. lady -----------    knife ---------    sheep ------------ 4/ Identify the determiners. I bought some sweets at the small shop, every day for a week. Write a sentence using the two adverbs below.     really             probably   </vt:lpstr>
      <vt:lpstr>        WEEK 2 A  1/  Change from the passive to the active. The ball was caught by the dog. The plan was agreed by the team. 2/ Put these homophones in a sentence.        serial /cereal      rains/reigns          you/ewe 3/ Write 3 words which begin with each of these prefixes.                anti             tele         circum         photo 4/ Add a suitable prefix to these words.        legal      rational      active     prison 5/ Punctuate this sentence with inverted commas,  commas and a question mark Anyway said Evie why did she shout go away at me like that  </vt:lpstr>
      <vt:lpstr>        WEEK 2 B 1/ Identify the adverbial phrase Jane sat with her legs crossed. A tree grew on the mountainside. 2/ Identify the relative pronouns This is the picture that Leo painted. I like the picture which was in the magazine. 3/ Rewrite this sentence using direct speech I asked Freya if she wanted a biscuit. 4/ Copy the longest possible noun phrase. The tall man with the red face pushed in front of me. 5/ Write in the present progressive and past progressive John swims every day.</vt:lpstr>
      <vt:lpstr>WEEK 2 C</vt:lpstr>
      <vt:lpstr>WEEK 3  A</vt:lpstr>
      <vt:lpstr>WEEK 3 B</vt:lpstr>
      <vt:lpstr>WEEK 3 C</vt:lpstr>
      <vt:lpstr>WEEK 4 A</vt:lpstr>
      <vt:lpstr>WEEK 4 B</vt:lpstr>
      <vt:lpstr>WEEK 4 C</vt:lpstr>
      <vt:lpstr>WEEK 5 A</vt:lpstr>
      <vt:lpstr>Week 5 B</vt:lpstr>
      <vt:lpstr>WEEK 5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WEEK 8 B</vt:lpstr>
      <vt:lpstr>WEEK 8C</vt:lpstr>
      <vt:lpstr>WEEK 9A</vt:lpstr>
      <vt:lpstr>WEEK 9B</vt:lpstr>
      <vt:lpstr>WEEK 9C</vt:lpstr>
      <vt:lpstr>WEEK 10 A</vt:lpstr>
      <vt:lpstr>WEK 10 B</vt:lpstr>
      <vt:lpstr>WEEK 10C</vt:lpstr>
      <vt:lpstr>WEEK 11A</vt:lpstr>
      <vt:lpstr>WEEK 11B</vt:lpstr>
      <vt:lpstr>WEEK 11C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SPAG Spring term</dc:title>
  <dc:creator>Alison Denmead</dc:creator>
  <cp:lastModifiedBy>adenmead3</cp:lastModifiedBy>
  <cp:revision>40</cp:revision>
  <dcterms:modified xsi:type="dcterms:W3CDTF">2018-01-22T13:39:52Z</dcterms:modified>
</cp:coreProperties>
</file>