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0" r:id="rId1"/>
    <p:sldMasterId id="2147483651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embeddedFontLst>
    <p:embeddedFont>
      <p:font typeface="Comic Sans MS" pitchFamily="66" charset="0"/>
      <p:regular r:id="rId11"/>
      <p:bold r:id="rId12"/>
    </p:embeddedFont>
    <p:embeddedFont>
      <p:font typeface="Calibri" pitchFamily="34" charset="0"/>
      <p:regular r:id="rId13"/>
      <p:bold r:id="rId14"/>
      <p:italic r:id="rId15"/>
      <p:boldItalic r:id="rId16"/>
    </p:embeddedFont>
    <p:embeddedFont>
      <p:font typeface="Quattrocento Sans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12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font" Target="fonts/font5.fntdata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192119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Shape 4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0" name="Shape 20"/>
          <p:cNvPicPr preferRelativeResize="0"/>
          <p:nvPr/>
        </p:nvPicPr>
        <p:blipFill rotWithShape="1">
          <a:blip r:embed="rId2">
            <a:alphaModFix amt="35000"/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Shape 21"/>
          <p:cNvPicPr preferRelativeResize="0"/>
          <p:nvPr/>
        </p:nvPicPr>
        <p:blipFill rotWithShape="1">
          <a:blip r:embed="rId3">
            <a:alphaModFix amt="35000"/>
          </a:blip>
          <a:srcRect t="77221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Shape 22"/>
          <p:cNvPicPr preferRelativeResize="0"/>
          <p:nvPr/>
        </p:nvPicPr>
        <p:blipFill rotWithShape="1">
          <a:blip r:embed="rId4">
            <a:alphaModFix amt="35000"/>
          </a:blip>
          <a:srcRect/>
          <a:stretch/>
        </p:blipFill>
        <p:spPr>
          <a:xfrm>
            <a:off x="7954903" y="505620"/>
            <a:ext cx="1177694" cy="96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theme" Target="../theme/theme2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11" name="Shape 11"/>
          <p:cNvPicPr preferRelativeResize="0"/>
          <p:nvPr/>
        </p:nvPicPr>
        <p:blipFill rotWithShape="1">
          <a:blip r:embed="rId4">
            <a:alphaModFix/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Shape 12"/>
          <p:cNvPicPr preferRelativeResize="0"/>
          <p:nvPr/>
        </p:nvPicPr>
        <p:blipFill rotWithShape="1">
          <a:blip r:embed="rId5">
            <a:alphaModFix/>
          </a:blip>
          <a:srcRect t="77221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Shape 1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954903" y="505620"/>
            <a:ext cx="1177694" cy="9652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Shape 24"/>
          <p:cNvPicPr preferRelativeResize="0"/>
          <p:nvPr/>
        </p:nvPicPr>
        <p:blipFill rotWithShape="1">
          <a:blip r:embed="rId2">
            <a:alphaModFix amt="35000"/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Shape 25"/>
          <p:cNvPicPr preferRelativeResize="0"/>
          <p:nvPr/>
        </p:nvPicPr>
        <p:blipFill rotWithShape="1">
          <a:blip r:embed="rId3">
            <a:alphaModFix amt="35000"/>
          </a:blip>
          <a:srcRect t="77221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Shape 26"/>
          <p:cNvPicPr preferRelativeResize="0"/>
          <p:nvPr/>
        </p:nvPicPr>
        <p:blipFill rotWithShape="1">
          <a:blip r:embed="rId4">
            <a:alphaModFix amt="35000"/>
          </a:blip>
          <a:srcRect/>
          <a:stretch/>
        </p:blipFill>
        <p:spPr>
          <a:xfrm>
            <a:off x="7954903" y="505620"/>
            <a:ext cx="1177694" cy="9652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GB" sz="4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</a:t>
            </a:r>
            <a:r>
              <a:rPr lang="en-GB" sz="44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 SPAG </a:t>
            </a:r>
            <a:br>
              <a:rPr lang="en-GB" sz="44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dirty="0" smtClean="0"/>
              <a:t>Fast 5 - Summer</a:t>
            </a:r>
            <a:endParaRPr sz="4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Quattrocento Sans"/>
              <a:buNone/>
            </a:pPr>
            <a:r>
              <a:rPr lang="en-GB" sz="4400" dirty="0" smtClean="0">
                <a:solidFill>
                  <a:srgbClr val="000000"/>
                </a:solidFill>
                <a:latin typeface="+mn-lt"/>
                <a:ea typeface="Quattrocento Sans"/>
                <a:cs typeface="Quattrocento Sans"/>
                <a:sym typeface="Quattrocento Sans"/>
              </a:rPr>
              <a:t>Week 1A</a:t>
            </a:r>
            <a:endParaRPr sz="3200" b="1" i="0" u="none" strike="noStrike" cap="none" dirty="0">
              <a:solidFill>
                <a:schemeClr val="dk1"/>
              </a:solidFill>
              <a:latin typeface="+mn-lt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9" name="Shape 39"/>
          <p:cNvSpPr txBox="1">
            <a:spLocks noGrp="1"/>
          </p:cNvSpPr>
          <p:nvPr>
            <p:ph type="subTitle" idx="1"/>
          </p:nvPr>
        </p:nvSpPr>
        <p:spPr>
          <a:xfrm>
            <a:off x="802257" y="2503161"/>
            <a:ext cx="7655943" cy="2633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2000" b="0" i="0" u="none" strike="noStrike" cap="none" dirty="0" smtClean="0">
                <a:solidFill>
                  <a:schemeClr val="dk1"/>
                </a:solidFill>
                <a:latin typeface="+mj-lt"/>
                <a:ea typeface="Quattrocento Sans"/>
                <a:cs typeface="Quattrocento Sans"/>
                <a:sym typeface="Quattrocento Sans"/>
              </a:rPr>
              <a:t>1</a:t>
            </a:r>
            <a:r>
              <a:rPr lang="en-GB" sz="2000" b="0" i="0" u="none" strike="noStrike" cap="none" dirty="0" smtClean="0">
                <a:solidFill>
                  <a:srgbClr val="FF0000"/>
                </a:solidFill>
                <a:latin typeface="+mj-lt"/>
                <a:ea typeface="Quattrocento Sans"/>
                <a:cs typeface="Quattrocento Sans"/>
                <a:sym typeface="Quattrocento Sans"/>
              </a:rPr>
              <a:t>/ </a:t>
            </a:r>
            <a:r>
              <a:rPr lang="en-GB" sz="2000" b="0" i="0" u="none" strike="noStrike" cap="none" dirty="0" smtClean="0">
                <a:solidFill>
                  <a:schemeClr val="tx1"/>
                </a:solidFill>
                <a:latin typeface="+mj-lt"/>
                <a:ea typeface="Quattrocento Sans"/>
                <a:cs typeface="Quattrocento Sans"/>
                <a:sym typeface="Quattrocento Sans"/>
              </a:rPr>
              <a:t>Write two sentences. Use these two words correctly:  </a:t>
            </a:r>
            <a:r>
              <a:rPr lang="en-GB" sz="2000" b="0" i="0" u="none" strike="noStrike" cap="none" dirty="0" smtClean="0">
                <a:solidFill>
                  <a:srgbClr val="FF0000"/>
                </a:solidFill>
                <a:latin typeface="+mj-lt"/>
                <a:ea typeface="Quattrocento Sans"/>
                <a:cs typeface="Quattrocento Sans"/>
                <a:sym typeface="Quattrocento Sans"/>
              </a:rPr>
              <a:t>accept/except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2000" dirty="0" smtClean="0">
                <a:latin typeface="+mj-lt"/>
                <a:ea typeface="Quattrocento Sans"/>
                <a:cs typeface="Quattrocento Sans"/>
                <a:sym typeface="Quattrocento Sans"/>
              </a:rPr>
              <a:t>2/ Correct these spellings: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2000" b="0" i="0" u="none" strike="noStrike" cap="none" dirty="0" err="1" smtClean="0">
                <a:solidFill>
                  <a:srgbClr val="FF0000"/>
                </a:solidFill>
                <a:latin typeface="+mj-lt"/>
                <a:ea typeface="Quattrocento Sans"/>
                <a:cs typeface="Quattrocento Sans"/>
                <a:sym typeface="Quattrocento Sans"/>
              </a:rPr>
              <a:t>Februay</a:t>
            </a:r>
            <a:r>
              <a:rPr lang="en-GB" sz="2000" b="0" i="0" u="none" strike="noStrike" cap="none" dirty="0" smtClean="0">
                <a:solidFill>
                  <a:srgbClr val="FF0000"/>
                </a:solidFill>
                <a:latin typeface="+mj-lt"/>
                <a:ea typeface="Quattrocento Sans"/>
                <a:cs typeface="Quattrocento Sans"/>
                <a:sym typeface="Quattrocento Sans"/>
              </a:rPr>
              <a:t>,   </a:t>
            </a:r>
            <a:r>
              <a:rPr lang="en-GB" sz="2000" b="0" i="0" u="none" strike="noStrike" cap="none" dirty="0" err="1" smtClean="0">
                <a:solidFill>
                  <a:srgbClr val="FF0000"/>
                </a:solidFill>
                <a:latin typeface="+mj-lt"/>
                <a:ea typeface="Quattrocento Sans"/>
                <a:cs typeface="Quattrocento Sans"/>
                <a:sym typeface="Quattrocento Sans"/>
              </a:rPr>
              <a:t>dissappoint</a:t>
            </a:r>
            <a:r>
              <a:rPr lang="en-GB" sz="2000" b="0" i="0" u="none" strike="noStrike" cap="none" dirty="0" smtClean="0">
                <a:solidFill>
                  <a:srgbClr val="FF0000"/>
                </a:solidFill>
                <a:latin typeface="+mj-lt"/>
                <a:ea typeface="Quattrocento Sans"/>
                <a:cs typeface="Quattrocento Sans"/>
                <a:sym typeface="Quattrocento Sans"/>
              </a:rPr>
              <a:t>, </a:t>
            </a:r>
            <a:r>
              <a:rPr lang="en-GB" sz="2000" b="0" i="0" u="none" strike="noStrike" cap="none" dirty="0" err="1" smtClean="0">
                <a:solidFill>
                  <a:srgbClr val="FF0000"/>
                </a:solidFill>
                <a:latin typeface="+mj-lt"/>
                <a:ea typeface="Quattrocento Sans"/>
                <a:cs typeface="Quattrocento Sans"/>
                <a:sym typeface="Quattrocento Sans"/>
              </a:rPr>
              <a:t>nieghbour</a:t>
            </a:r>
            <a:r>
              <a:rPr lang="en-GB" sz="2000" b="0" i="0" u="none" strike="noStrike" cap="none" dirty="0" smtClean="0">
                <a:solidFill>
                  <a:srgbClr val="FF0000"/>
                </a:solidFill>
                <a:latin typeface="+mj-lt"/>
                <a:ea typeface="Quattrocento Sans"/>
                <a:cs typeface="Quattrocento Sans"/>
                <a:sym typeface="Quattrocento Sans"/>
              </a:rPr>
              <a:t>  </a:t>
            </a:r>
            <a:r>
              <a:rPr lang="en-GB" sz="2000" b="0" i="0" u="none" strike="noStrike" cap="none" dirty="0" err="1" smtClean="0">
                <a:solidFill>
                  <a:srgbClr val="FF0000"/>
                </a:solidFill>
                <a:latin typeface="+mj-lt"/>
                <a:ea typeface="Quattrocento Sans"/>
                <a:cs typeface="Quattrocento Sans"/>
                <a:sym typeface="Quattrocento Sans"/>
              </a:rPr>
              <a:t>mayer</a:t>
            </a:r>
            <a:endParaRPr lang="en-GB" sz="2000" b="0" i="0" u="none" strike="noStrike" cap="none" dirty="0" smtClean="0">
              <a:solidFill>
                <a:srgbClr val="FF0000"/>
              </a:solidFill>
              <a:latin typeface="+mj-lt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2000" dirty="0" smtClean="0">
                <a:latin typeface="+mj-lt"/>
                <a:ea typeface="Quattrocento Sans"/>
                <a:cs typeface="Quattrocento Sans"/>
                <a:sym typeface="Quattrocento Sans"/>
              </a:rPr>
              <a:t>3/ Write in the present progressive and the past progressive.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2000" dirty="0" smtClean="0">
                <a:solidFill>
                  <a:srgbClr val="FF0000"/>
                </a:solidFill>
                <a:latin typeface="+mj-lt"/>
                <a:ea typeface="Quattrocento Sans"/>
                <a:cs typeface="Quattrocento Sans"/>
                <a:sym typeface="Quattrocento Sans"/>
              </a:rPr>
              <a:t>Georgia did her homework.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2000" b="0" i="0" u="none" strike="noStrike" cap="none" dirty="0" smtClean="0">
                <a:solidFill>
                  <a:schemeClr val="dk1"/>
                </a:solidFill>
                <a:latin typeface="+mj-lt"/>
                <a:ea typeface="Quattrocento Sans"/>
                <a:cs typeface="Quattrocento Sans"/>
                <a:sym typeface="Quattrocento Sans"/>
              </a:rPr>
              <a:t>4/Identify the silent letter in these words.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2000" dirty="0">
                <a:solidFill>
                  <a:srgbClr val="FF0000"/>
                </a:solidFill>
                <a:latin typeface="+mj-lt"/>
                <a:ea typeface="Quattrocento Sans"/>
                <a:cs typeface="Quattrocento Sans"/>
                <a:sym typeface="Quattrocento Sans"/>
              </a:rPr>
              <a:t>c</a:t>
            </a:r>
            <a:r>
              <a:rPr lang="en-GB" sz="2000" dirty="0" smtClean="0">
                <a:solidFill>
                  <a:srgbClr val="FF0000"/>
                </a:solidFill>
                <a:latin typeface="+mj-lt"/>
                <a:ea typeface="Quattrocento Sans"/>
                <a:cs typeface="Quattrocento Sans"/>
                <a:sym typeface="Quattrocento Sans"/>
              </a:rPr>
              <a:t>heetah, rhyme, debt, foreign, scissors</a:t>
            </a:r>
          </a:p>
          <a:p>
            <a:pPr marL="609600" indent="-609600" algn="l">
              <a:defRPr/>
            </a:pPr>
            <a:r>
              <a:rPr lang="en-GB" sz="2000" b="0" i="0" u="none" strike="noStrike" cap="none" dirty="0" smtClean="0">
                <a:solidFill>
                  <a:schemeClr val="dk1"/>
                </a:solidFill>
                <a:latin typeface="+mj-lt"/>
                <a:ea typeface="Quattrocento Sans"/>
                <a:cs typeface="Quattrocento Sans"/>
                <a:sym typeface="Quattrocento Sans"/>
              </a:rPr>
              <a:t>5/Choose the correct spelling, </a:t>
            </a:r>
            <a:r>
              <a:rPr lang="en-GB" sz="2000" b="0" i="0" u="none" strike="noStrike" cap="none" dirty="0" smtClean="0">
                <a:solidFill>
                  <a:srgbClr val="FF0000"/>
                </a:solidFill>
                <a:latin typeface="+mj-lt"/>
                <a:ea typeface="Quattrocento Sans"/>
                <a:cs typeface="Quattrocento Sans"/>
                <a:sym typeface="Quattrocento Sans"/>
              </a:rPr>
              <a:t>there/their or they’re</a:t>
            </a:r>
          </a:p>
          <a:p>
            <a:pPr marL="609600" indent="-609600" algn="l">
              <a:defRPr/>
            </a:pPr>
            <a:r>
              <a:rPr lang="en-GB" sz="2000" dirty="0" smtClean="0">
                <a:solidFill>
                  <a:srgbClr val="FF0000"/>
                </a:solidFill>
                <a:latin typeface="+mj-lt"/>
              </a:rPr>
              <a:t>The </a:t>
            </a:r>
            <a:r>
              <a:rPr lang="en-GB" sz="2000" dirty="0">
                <a:solidFill>
                  <a:srgbClr val="FF0000"/>
                </a:solidFill>
                <a:latin typeface="+mj-lt"/>
              </a:rPr>
              <a:t>teacher told them to leave …….. books on the desk. </a:t>
            </a:r>
          </a:p>
          <a:p>
            <a:pPr marL="609600" indent="-609600" algn="l">
              <a:defRPr/>
            </a:pPr>
            <a:r>
              <a:rPr lang="en-GB" sz="2000" dirty="0" smtClean="0">
                <a:solidFill>
                  <a:srgbClr val="FF0000"/>
                </a:solidFill>
                <a:latin typeface="+mj-lt"/>
              </a:rPr>
              <a:t>Billy </a:t>
            </a:r>
            <a:r>
              <a:rPr lang="en-GB" sz="2000" dirty="0">
                <a:solidFill>
                  <a:srgbClr val="FF0000"/>
                </a:solidFill>
                <a:latin typeface="+mj-lt"/>
              </a:rPr>
              <a:t>is always ……. on time.</a:t>
            </a:r>
          </a:p>
          <a:p>
            <a:pPr marL="609600" indent="-609600" algn="l">
              <a:defRPr/>
            </a:pPr>
            <a:r>
              <a:rPr lang="en-GB" sz="2000" dirty="0" smtClean="0">
                <a:solidFill>
                  <a:srgbClr val="FF0000"/>
                </a:solidFill>
                <a:latin typeface="+mj-lt"/>
              </a:rPr>
              <a:t>. </a:t>
            </a:r>
            <a:r>
              <a:rPr lang="en-GB" sz="2000" dirty="0">
                <a:solidFill>
                  <a:srgbClr val="FF0000"/>
                </a:solidFill>
                <a:latin typeface="+mj-lt"/>
              </a:rPr>
              <a:t>………. are over 900 students at our school.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2000" b="0" i="0" u="none" strike="noStrike" cap="none" dirty="0" smtClean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 </a:t>
            </a:r>
            <a:endParaRPr sz="2000" b="0" i="0" u="none" strike="noStrike" cap="none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/>
        </p:nvSpPr>
        <p:spPr>
          <a:xfrm>
            <a:off x="6187252" y="1748559"/>
            <a:ext cx="2835048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672" y="1355095"/>
            <a:ext cx="6120680" cy="9879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000" dirty="0" smtClean="0">
              <a:latin typeface="+mj-lt"/>
            </a:endParaRPr>
          </a:p>
          <a:p>
            <a:pPr algn="ctr"/>
            <a:r>
              <a:rPr lang="en-GB" sz="2800" dirty="0" smtClean="0">
                <a:latin typeface="+mj-lt"/>
              </a:rPr>
              <a:t>WEEK 1B</a:t>
            </a:r>
          </a:p>
          <a:p>
            <a:pPr algn="ctr"/>
            <a:endParaRPr lang="en-GB" sz="2800" dirty="0" smtClean="0">
              <a:latin typeface="+mj-lt"/>
            </a:endParaRPr>
          </a:p>
          <a:p>
            <a:r>
              <a:rPr lang="en-GB" sz="2000" dirty="0" smtClean="0">
                <a:latin typeface="+mj-lt"/>
              </a:rPr>
              <a:t>1/ Practise spelling these tricky spellings:</a:t>
            </a:r>
          </a:p>
          <a:p>
            <a:r>
              <a:rPr lang="en-GB" sz="2000" dirty="0">
                <a:solidFill>
                  <a:srgbClr val="FF0000"/>
                </a:solidFill>
                <a:latin typeface="+mj-lt"/>
              </a:rPr>
              <a:t>h</a:t>
            </a:r>
            <a:r>
              <a:rPr lang="en-GB" sz="2000" dirty="0" smtClean="0">
                <a:solidFill>
                  <a:srgbClr val="FF0000"/>
                </a:solidFill>
                <a:latin typeface="+mj-lt"/>
              </a:rPr>
              <a:t>andkerchief,   </a:t>
            </a:r>
            <a:r>
              <a:rPr lang="en-GB" sz="2000" dirty="0" err="1" smtClean="0">
                <a:solidFill>
                  <a:srgbClr val="FF0000"/>
                </a:solidFill>
                <a:latin typeface="+mj-lt"/>
              </a:rPr>
              <a:t>autnmn</a:t>
            </a:r>
            <a:r>
              <a:rPr lang="en-GB" sz="2000" dirty="0" smtClean="0">
                <a:solidFill>
                  <a:srgbClr val="FF0000"/>
                </a:solidFill>
                <a:latin typeface="+mj-lt"/>
              </a:rPr>
              <a:t>   receipt,   solemn</a:t>
            </a:r>
          </a:p>
          <a:p>
            <a:r>
              <a:rPr lang="en-GB" sz="2000" dirty="0" smtClean="0">
                <a:latin typeface="+mj-lt"/>
              </a:rPr>
              <a:t>2/ Add a colon to this sentence.</a:t>
            </a:r>
            <a:r>
              <a:rPr lang="en-GB" sz="2000" dirty="0">
                <a:latin typeface="+mj-lt"/>
                <a:cs typeface="Arial" pitchFamily="34" charset="0"/>
                <a:sym typeface="Wingdings" pitchFamily="2" charset="2"/>
              </a:rPr>
              <a:t/>
            </a:r>
            <a:br>
              <a:rPr lang="en-GB" sz="2000" dirty="0">
                <a:latin typeface="+mj-lt"/>
                <a:cs typeface="Arial" pitchFamily="34" charset="0"/>
                <a:sym typeface="Wingdings" pitchFamily="2" charset="2"/>
              </a:rPr>
            </a:br>
            <a:r>
              <a:rPr lang="en-GB" sz="2000" dirty="0">
                <a:solidFill>
                  <a:srgbClr val="FF0000"/>
                </a:solidFill>
                <a:latin typeface="+mj-lt"/>
                <a:cs typeface="Arial" pitchFamily="34" charset="0"/>
                <a:sym typeface="Wingdings" pitchFamily="2" charset="2"/>
              </a:rPr>
              <a:t>In front of him were the </a:t>
            </a:r>
            <a:r>
              <a:rPr lang="en-GB" sz="2000" dirty="0" smtClean="0">
                <a:solidFill>
                  <a:srgbClr val="FF0000"/>
                </a:solidFill>
                <a:latin typeface="+mj-lt"/>
                <a:cs typeface="Arial" pitchFamily="34" charset="0"/>
                <a:sym typeface="Wingdings" pitchFamily="2" charset="2"/>
              </a:rPr>
              <a:t>following </a:t>
            </a:r>
            <a:r>
              <a:rPr lang="en-GB" sz="2000" dirty="0">
                <a:solidFill>
                  <a:srgbClr val="FF0000"/>
                </a:solidFill>
                <a:latin typeface="+mj-lt"/>
                <a:cs typeface="Arial" pitchFamily="34" charset="0"/>
                <a:sym typeface="Wingdings" pitchFamily="2" charset="2"/>
              </a:rPr>
              <a:t>mince pies, holly and other delicious delights</a:t>
            </a:r>
            <a:r>
              <a:rPr lang="en-GB" sz="2000" dirty="0" smtClean="0">
                <a:solidFill>
                  <a:srgbClr val="FF0000"/>
                </a:solidFill>
                <a:latin typeface="+mj-lt"/>
                <a:cs typeface="Arial" pitchFamily="34" charset="0"/>
                <a:sym typeface="Wingdings" pitchFamily="2" charset="2"/>
              </a:rPr>
              <a:t>.</a:t>
            </a:r>
          </a:p>
          <a:p>
            <a:r>
              <a:rPr lang="en-GB" sz="2000" i="1" dirty="0" smtClean="0">
                <a:solidFill>
                  <a:schemeClr val="tx1"/>
                </a:solidFill>
                <a:latin typeface="+mj-lt"/>
                <a:cs typeface="Arial" pitchFamily="34" charset="0"/>
                <a:sym typeface="Wingdings" pitchFamily="2" charset="2"/>
              </a:rPr>
              <a:t>3/</a:t>
            </a:r>
            <a:r>
              <a:rPr lang="en-US" sz="2000" dirty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Add direct speech.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+mj-lt"/>
                <a:cs typeface="Comic Sans MS"/>
              </a:rPr>
              <a:t>jack </a:t>
            </a:r>
            <a:r>
              <a:rPr lang="en-US" sz="2000" dirty="0">
                <a:solidFill>
                  <a:srgbClr val="FF0000"/>
                </a:solidFill>
                <a:latin typeface="+mj-lt"/>
                <a:cs typeface="Comic Sans MS"/>
              </a:rPr>
              <a:t>whispered are we safe yet</a:t>
            </a:r>
            <a:r>
              <a:rPr lang="en-US" sz="2000" dirty="0" smtClean="0">
                <a:solidFill>
                  <a:srgbClr val="FF0000"/>
                </a:solidFill>
                <a:latin typeface="+mj-lt"/>
                <a:cs typeface="Comic Sans MS"/>
              </a:rPr>
              <a:t>?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  <a:cs typeface="Comic Sans MS"/>
              </a:rPr>
              <a:t>4/Add a colon or semi-colon</a:t>
            </a:r>
            <a:endParaRPr lang="en-GB" altLang="en-US" sz="2000" dirty="0">
              <a:solidFill>
                <a:schemeClr val="tx1"/>
              </a:solidFill>
              <a:latin typeface="+mj-lt"/>
              <a:ea typeface="Sassoon Infant Rg" pitchFamily="50" charset="0"/>
              <a:cs typeface="Sassoon Infant Rg" pitchFamily="50" charset="0"/>
            </a:endParaRPr>
          </a:p>
          <a:p>
            <a:r>
              <a:rPr lang="en-GB" altLang="en-US" sz="2000" dirty="0">
                <a:solidFill>
                  <a:srgbClr val="FF0000"/>
                </a:solidFill>
                <a:latin typeface="+mj-lt"/>
                <a:ea typeface="Sassoon Infant Rg" pitchFamily="50" charset="0"/>
                <a:cs typeface="Sassoon Infant Rg" pitchFamily="50" charset="0"/>
              </a:rPr>
              <a:t>Some children like to play tag at playtime; others like to play quieter games</a:t>
            </a:r>
            <a:r>
              <a:rPr lang="en-GB" altLang="en-US" sz="2000" dirty="0" smtClean="0">
                <a:solidFill>
                  <a:srgbClr val="FF0000"/>
                </a:solidFill>
                <a:latin typeface="+mj-lt"/>
                <a:ea typeface="Sassoon Infant Rg" pitchFamily="50" charset="0"/>
                <a:cs typeface="Sassoon Infant Rg" pitchFamily="50" charset="0"/>
              </a:rPr>
              <a:t>.</a:t>
            </a:r>
          </a:p>
          <a:p>
            <a:r>
              <a:rPr lang="en-GB" altLang="en-US" sz="2000" dirty="0" smtClean="0">
                <a:latin typeface="+mj-lt"/>
                <a:ea typeface="Sassoon Infant Rg" pitchFamily="50" charset="0"/>
                <a:cs typeface="Sassoon Infant Rg" pitchFamily="50" charset="0"/>
              </a:rPr>
              <a:t>5/ Identify all the determiners.</a:t>
            </a:r>
          </a:p>
          <a:p>
            <a:r>
              <a:rPr lang="en-GB" altLang="en-US" sz="2000" dirty="0" smtClean="0">
                <a:solidFill>
                  <a:srgbClr val="FF0000"/>
                </a:solidFill>
                <a:latin typeface="+mj-lt"/>
                <a:ea typeface="Sassoon Infant Rg" pitchFamily="50" charset="0"/>
                <a:cs typeface="Sassoon Infant Rg" pitchFamily="50" charset="0"/>
              </a:rPr>
              <a:t>Three horses played in each field and ate some hay.</a:t>
            </a:r>
            <a:endParaRPr lang="en-GB" altLang="en-US" sz="2000" dirty="0">
              <a:solidFill>
                <a:srgbClr val="FF0000"/>
              </a:solidFill>
              <a:latin typeface="+mj-lt"/>
              <a:ea typeface="Sassoon Infant Rg" pitchFamily="50" charset="0"/>
              <a:cs typeface="Sassoon Infant Rg" pitchFamily="50" charset="0"/>
            </a:endParaRPr>
          </a:p>
          <a:p>
            <a:endParaRPr lang="en-US" sz="2000" dirty="0">
              <a:solidFill>
                <a:schemeClr val="accent2">
                  <a:lumMod val="90000"/>
                  <a:lumOff val="10000"/>
                </a:schemeClr>
              </a:solidFill>
              <a:latin typeface="Comic Sans MS"/>
              <a:cs typeface="Comic Sans MS"/>
            </a:endParaRPr>
          </a:p>
          <a:p>
            <a:endParaRPr lang="en-GB" sz="2000" dirty="0" smtClean="0">
              <a:solidFill>
                <a:schemeClr val="tx1"/>
              </a:solidFill>
            </a:endParaRPr>
          </a:p>
          <a:p>
            <a:pPr algn="ctr"/>
            <a:endParaRPr lang="en-GB" sz="2000" dirty="0"/>
          </a:p>
          <a:p>
            <a:pPr algn="ctr"/>
            <a:endParaRPr lang="en-GB" sz="2000" dirty="0" smtClean="0"/>
          </a:p>
          <a:p>
            <a:pPr algn="ctr"/>
            <a:endParaRPr lang="en-GB" sz="2000" dirty="0"/>
          </a:p>
          <a:p>
            <a:pPr algn="ctr"/>
            <a:endParaRPr lang="en-GB" sz="2000" dirty="0" smtClean="0"/>
          </a:p>
          <a:p>
            <a:pPr algn="ctr"/>
            <a:endParaRPr lang="en-GB" sz="2000" dirty="0"/>
          </a:p>
          <a:p>
            <a:pPr algn="ctr"/>
            <a:endParaRPr lang="en-GB" sz="2000" dirty="0" smtClean="0"/>
          </a:p>
          <a:p>
            <a:pPr algn="ctr"/>
            <a:endParaRPr lang="en-GB" sz="2000" dirty="0"/>
          </a:p>
          <a:p>
            <a:pPr algn="ctr"/>
            <a:endParaRPr lang="en-GB" sz="2000" dirty="0" smtClean="0"/>
          </a:p>
          <a:p>
            <a:pPr algn="ctr"/>
            <a:endParaRPr lang="en-GB" sz="2000" dirty="0"/>
          </a:p>
          <a:p>
            <a:pPr algn="ctr"/>
            <a:endParaRPr lang="en-GB" sz="2000" dirty="0" smtClean="0"/>
          </a:p>
          <a:p>
            <a:pPr algn="ctr"/>
            <a:endParaRPr lang="en-GB" sz="2000" dirty="0"/>
          </a:p>
          <a:p>
            <a:pPr algn="ctr"/>
            <a:endParaRPr lang="en-GB" sz="2000" dirty="0" smtClean="0"/>
          </a:p>
          <a:p>
            <a:pPr algn="ctr"/>
            <a:endParaRPr lang="en-GB" sz="2000" dirty="0"/>
          </a:p>
          <a:p>
            <a:pPr algn="ctr"/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Week 1C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060848"/>
            <a:ext cx="7992888" cy="4320480"/>
          </a:xfrm>
        </p:spPr>
        <p:txBody>
          <a:bodyPr/>
          <a:lstStyle/>
          <a:p>
            <a:pPr algn="l"/>
            <a:r>
              <a:rPr lang="en-GB" sz="2000" dirty="0" smtClean="0"/>
              <a:t>1/ Add a pair of dashes</a:t>
            </a:r>
          </a:p>
          <a:p>
            <a:pPr algn="l"/>
            <a:r>
              <a:rPr lang="en-GB" sz="2000" dirty="0" smtClean="0">
                <a:solidFill>
                  <a:srgbClr val="FF0000"/>
                </a:solidFill>
              </a:rPr>
              <a:t>My favourite sandwich filling egg </a:t>
            </a:r>
            <a:r>
              <a:rPr lang="en-GB" sz="2000" dirty="0" err="1" smtClean="0">
                <a:solidFill>
                  <a:srgbClr val="FF0000"/>
                </a:solidFill>
              </a:rPr>
              <a:t>mayonaise</a:t>
            </a:r>
            <a:r>
              <a:rPr lang="en-GB" sz="2000" dirty="0" smtClean="0">
                <a:solidFill>
                  <a:srgbClr val="FF0000"/>
                </a:solidFill>
              </a:rPr>
              <a:t> is also my Mum’s favourite.</a:t>
            </a:r>
          </a:p>
          <a:p>
            <a:pPr algn="l"/>
            <a:r>
              <a:rPr lang="en-GB" sz="2000" dirty="0" smtClean="0"/>
              <a:t>2/ Find 5 words with an </a:t>
            </a:r>
            <a:r>
              <a:rPr lang="en-GB" sz="2000" dirty="0" err="1" smtClean="0"/>
              <a:t>ie</a:t>
            </a:r>
            <a:r>
              <a:rPr lang="en-GB" sz="2000" dirty="0" smtClean="0"/>
              <a:t> pattern and 5 with an </a:t>
            </a:r>
            <a:r>
              <a:rPr lang="en-GB" sz="2000" dirty="0" err="1" smtClean="0"/>
              <a:t>ei</a:t>
            </a:r>
            <a:r>
              <a:rPr lang="en-GB" sz="2000" dirty="0" smtClean="0"/>
              <a:t> pattern</a:t>
            </a:r>
          </a:p>
          <a:p>
            <a:pPr algn="l"/>
            <a:r>
              <a:rPr lang="en-GB" sz="2000" dirty="0" smtClean="0"/>
              <a:t>3/ Identify the prepositions.</a:t>
            </a:r>
          </a:p>
          <a:p>
            <a:pPr algn="l"/>
            <a:r>
              <a:rPr lang="en-GB" sz="2000" dirty="0" smtClean="0">
                <a:solidFill>
                  <a:srgbClr val="FF0000"/>
                </a:solidFill>
              </a:rPr>
              <a:t>I fell asleep during the film.  </a:t>
            </a:r>
          </a:p>
          <a:p>
            <a:pPr algn="l"/>
            <a:r>
              <a:rPr lang="en-GB" sz="2000" dirty="0" smtClean="0">
                <a:solidFill>
                  <a:srgbClr val="FF0000"/>
                </a:solidFill>
              </a:rPr>
              <a:t>We have to return at twelve o’clock.</a:t>
            </a:r>
          </a:p>
          <a:p>
            <a:pPr algn="l"/>
            <a:r>
              <a:rPr lang="en-GB" sz="2000" dirty="0" smtClean="0"/>
              <a:t>4/  Write this sentence in the present perfect</a:t>
            </a:r>
          </a:p>
          <a:p>
            <a:pPr algn="l"/>
            <a:r>
              <a:rPr lang="en-GB" sz="2000" dirty="0" smtClean="0">
                <a:solidFill>
                  <a:srgbClr val="FF0000"/>
                </a:solidFill>
              </a:rPr>
              <a:t>Lily eats all the cakes.</a:t>
            </a:r>
          </a:p>
          <a:p>
            <a:pPr algn="l"/>
            <a:r>
              <a:rPr lang="en-GB" sz="2000" dirty="0" smtClean="0"/>
              <a:t>5/ Identify the adverbial phrase</a:t>
            </a:r>
          </a:p>
          <a:p>
            <a:pPr algn="l"/>
            <a:r>
              <a:rPr lang="en-GB" sz="2000" dirty="0" smtClean="0">
                <a:solidFill>
                  <a:srgbClr val="FF0000"/>
                </a:solidFill>
              </a:rPr>
              <a:t>The new girl spoke in a very rude manner.</a:t>
            </a:r>
            <a:endParaRPr lang="en-GB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966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Week 2A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1916832"/>
            <a:ext cx="6858000" cy="3744416"/>
          </a:xfrm>
        </p:spPr>
        <p:txBody>
          <a:bodyPr/>
          <a:lstStyle/>
          <a:p>
            <a:pPr algn="l"/>
            <a:r>
              <a:rPr lang="en-GB" sz="1400" dirty="0" smtClean="0"/>
              <a:t>1/ Correct all the capital letters.</a:t>
            </a:r>
          </a:p>
          <a:p>
            <a:pPr algn="l"/>
            <a:r>
              <a:rPr lang="en-GB" sz="1400" dirty="0" err="1" smtClean="0">
                <a:solidFill>
                  <a:srgbClr val="FF0000"/>
                </a:solidFill>
                <a:latin typeface="+mj-lt"/>
              </a:rPr>
              <a:t>billy</a:t>
            </a:r>
            <a:r>
              <a:rPr lang="en-GB" sz="14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FF0000"/>
                </a:solidFill>
                <a:latin typeface="+mj-lt"/>
              </a:rPr>
              <a:t>came to our school today from </a:t>
            </a:r>
            <a:r>
              <a:rPr lang="en-GB" sz="1400" dirty="0" err="1">
                <a:solidFill>
                  <a:srgbClr val="FF0000"/>
                </a:solidFill>
                <a:latin typeface="+mj-lt"/>
              </a:rPr>
              <a:t>canada</a:t>
            </a:r>
            <a:r>
              <a:rPr lang="en-GB" sz="1400" dirty="0">
                <a:solidFill>
                  <a:srgbClr val="FF0000"/>
                </a:solidFill>
                <a:latin typeface="+mj-lt"/>
              </a:rPr>
              <a:t>.  he wants to learn </a:t>
            </a:r>
            <a:r>
              <a:rPr lang="en-GB" sz="1400" dirty="0" err="1" smtClean="0">
                <a:solidFill>
                  <a:srgbClr val="FF0000"/>
                </a:solidFill>
                <a:latin typeface="+mj-lt"/>
              </a:rPr>
              <a:t>french</a:t>
            </a:r>
            <a:r>
              <a:rPr lang="en-GB" sz="1400" dirty="0" smtClean="0">
                <a:solidFill>
                  <a:srgbClr val="FF0000"/>
                </a:solidFill>
                <a:latin typeface="+mj-lt"/>
              </a:rPr>
              <a:t>.</a:t>
            </a:r>
          </a:p>
          <a:p>
            <a:pPr algn="l"/>
            <a:r>
              <a:rPr lang="en-GB" sz="1400" dirty="0" smtClean="0">
                <a:solidFill>
                  <a:srgbClr val="FF0000"/>
                </a:solidFill>
                <a:latin typeface="+mj-lt"/>
              </a:rPr>
              <a:t>2/ Write the plural for these words:</a:t>
            </a:r>
          </a:p>
          <a:p>
            <a:pPr algn="l"/>
            <a:r>
              <a:rPr lang="en-GB" sz="1400" dirty="0">
                <a:solidFill>
                  <a:srgbClr val="FF0000"/>
                </a:solidFill>
                <a:latin typeface="+mj-lt"/>
              </a:rPr>
              <a:t>d</a:t>
            </a:r>
            <a:r>
              <a:rPr lang="en-GB" sz="1400" dirty="0" smtClean="0">
                <a:solidFill>
                  <a:srgbClr val="FF0000"/>
                </a:solidFill>
                <a:latin typeface="+mj-lt"/>
              </a:rPr>
              <a:t>eer , cactus, person, louse, goose</a:t>
            </a:r>
          </a:p>
          <a:p>
            <a:pPr algn="l"/>
            <a:r>
              <a:rPr lang="en-GB" sz="1400" dirty="0" smtClean="0">
                <a:solidFill>
                  <a:schemeClr val="tx1"/>
                </a:solidFill>
                <a:latin typeface="+mj-lt"/>
              </a:rPr>
              <a:t>3/ </a:t>
            </a:r>
            <a:r>
              <a:rPr lang="en-GB" sz="1400" dirty="0" smtClean="0"/>
              <a:t>Put </a:t>
            </a:r>
            <a:r>
              <a:rPr lang="en-GB" sz="1400" dirty="0"/>
              <a:t>a colon in the correct place in the sentence.</a:t>
            </a:r>
          </a:p>
          <a:p>
            <a:pPr algn="l"/>
            <a:r>
              <a:rPr lang="en-GB" sz="1400" dirty="0">
                <a:solidFill>
                  <a:srgbClr val="FF0000"/>
                </a:solidFill>
              </a:rPr>
              <a:t>I have three horses an elderly mare (called Ruby), and two</a:t>
            </a:r>
          </a:p>
          <a:p>
            <a:pPr algn="l"/>
            <a:r>
              <a:rPr lang="en-GB" sz="1400" dirty="0">
                <a:solidFill>
                  <a:srgbClr val="FF0000"/>
                </a:solidFill>
              </a:rPr>
              <a:t>younger horses, </a:t>
            </a:r>
            <a:r>
              <a:rPr lang="en-GB" sz="1400" dirty="0" err="1">
                <a:solidFill>
                  <a:srgbClr val="FF0000"/>
                </a:solidFill>
              </a:rPr>
              <a:t>Seren</a:t>
            </a:r>
            <a:r>
              <a:rPr lang="en-GB" sz="1400" dirty="0">
                <a:solidFill>
                  <a:srgbClr val="FF0000"/>
                </a:solidFill>
              </a:rPr>
              <a:t> and Sylvie</a:t>
            </a:r>
            <a:r>
              <a:rPr lang="en-GB" sz="1400" dirty="0" smtClean="0">
                <a:solidFill>
                  <a:srgbClr val="FF0000"/>
                </a:solidFill>
              </a:rPr>
              <a:t>.</a:t>
            </a:r>
          </a:p>
          <a:p>
            <a:pPr algn="l"/>
            <a:r>
              <a:rPr lang="en-GB" sz="1400" dirty="0" smtClean="0">
                <a:solidFill>
                  <a:schemeClr val="tx1"/>
                </a:solidFill>
                <a:latin typeface="+mj-lt"/>
              </a:rPr>
              <a:t>4/ Complete the sentence using I or me.</a:t>
            </a:r>
          </a:p>
          <a:p>
            <a:pPr algn="l"/>
            <a:r>
              <a:rPr lang="en-GB" sz="1400" dirty="0" smtClean="0">
                <a:solidFill>
                  <a:srgbClr val="FF0000"/>
                </a:solidFill>
                <a:latin typeface="+mj-lt"/>
              </a:rPr>
              <a:t>I wanted my dad to watch ---play football.</a:t>
            </a:r>
          </a:p>
          <a:p>
            <a:pPr algn="l"/>
            <a:r>
              <a:rPr lang="en-GB" sz="1400" dirty="0" smtClean="0">
                <a:solidFill>
                  <a:srgbClr val="FF0000"/>
                </a:solidFill>
                <a:latin typeface="+mj-lt"/>
              </a:rPr>
              <a:t>Before the show, Hannah and --- made some toast.</a:t>
            </a:r>
          </a:p>
          <a:p>
            <a:pPr algn="l"/>
            <a:r>
              <a:rPr lang="en-GB" sz="1400" dirty="0" smtClean="0">
                <a:solidFill>
                  <a:srgbClr val="FF0000"/>
                </a:solidFill>
                <a:latin typeface="+mj-lt"/>
              </a:rPr>
              <a:t>The gardener asked Boris and --- to plant some seeds.</a:t>
            </a:r>
          </a:p>
          <a:p>
            <a:pPr algn="l"/>
            <a:endParaRPr lang="en-GB" sz="1400" dirty="0" smtClean="0">
              <a:solidFill>
                <a:srgbClr val="FF0000"/>
              </a:solidFill>
              <a:latin typeface="+mj-lt"/>
            </a:endParaRPr>
          </a:p>
          <a:p>
            <a:pPr algn="l"/>
            <a:r>
              <a:rPr lang="en-GB" sz="1400" dirty="0" smtClean="0">
                <a:solidFill>
                  <a:schemeClr val="tx1"/>
                </a:solidFill>
                <a:latin typeface="+mj-lt"/>
              </a:rPr>
              <a:t>5/ </a:t>
            </a:r>
            <a:r>
              <a:rPr lang="en-GB" sz="1400" dirty="0" smtClean="0">
                <a:solidFill>
                  <a:srgbClr val="FF0000"/>
                </a:solidFill>
                <a:latin typeface="+mj-lt"/>
              </a:rPr>
              <a:t>John thanked him for his present.</a:t>
            </a:r>
          </a:p>
          <a:p>
            <a:pPr algn="l"/>
            <a:r>
              <a:rPr lang="en-GB" sz="1400" dirty="0" smtClean="0">
                <a:solidFill>
                  <a:schemeClr val="tx1"/>
                </a:solidFill>
                <a:latin typeface="+mj-lt"/>
              </a:rPr>
              <a:t>Is the word ‘his’ a preposition, an adjective, a verb or a determiner?</a:t>
            </a:r>
          </a:p>
          <a:p>
            <a:pPr algn="l"/>
            <a:endParaRPr lang="en-GB" sz="2000" dirty="0" smtClean="0">
              <a:solidFill>
                <a:srgbClr val="FF0000"/>
              </a:solidFill>
              <a:latin typeface="+mj-lt"/>
            </a:endParaRPr>
          </a:p>
          <a:p>
            <a:pPr algn="l"/>
            <a:endParaRPr lang="en-GB" sz="2000" dirty="0">
              <a:solidFill>
                <a:srgbClr val="FF0000"/>
              </a:solidFill>
            </a:endParaRPr>
          </a:p>
          <a:p>
            <a:pPr algn="l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66316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Week 2B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1844824"/>
            <a:ext cx="6858000" cy="1655762"/>
          </a:xfrm>
        </p:spPr>
        <p:txBody>
          <a:bodyPr/>
          <a:lstStyle/>
          <a:p>
            <a:pPr algn="l"/>
            <a:r>
              <a:rPr lang="en-GB" sz="1600" dirty="0" smtClean="0"/>
              <a:t>1/Decide whether the word in bold is a subordinating conjunction or a preposition.</a:t>
            </a:r>
          </a:p>
          <a:p>
            <a:pPr algn="l"/>
            <a:r>
              <a:rPr lang="en-GB" sz="1600" dirty="0" smtClean="0">
                <a:solidFill>
                  <a:srgbClr val="FF0000"/>
                </a:solidFill>
              </a:rPr>
              <a:t>He will stay there until next year.</a:t>
            </a:r>
          </a:p>
          <a:p>
            <a:pPr algn="l"/>
            <a:r>
              <a:rPr lang="en-GB" sz="1600" dirty="0" smtClean="0">
                <a:solidFill>
                  <a:srgbClr val="FF0000"/>
                </a:solidFill>
              </a:rPr>
              <a:t>I hadn’t seen a spider until now.</a:t>
            </a:r>
          </a:p>
          <a:p>
            <a:pPr algn="l"/>
            <a:r>
              <a:rPr lang="en-GB" sz="1600" dirty="0" smtClean="0">
                <a:solidFill>
                  <a:srgbClr val="FF0000"/>
                </a:solidFill>
              </a:rPr>
              <a:t>Until he has finished, Stephen can’t go outside..</a:t>
            </a:r>
          </a:p>
          <a:p>
            <a:pPr algn="l"/>
            <a:r>
              <a:rPr lang="en-GB" sz="1600" dirty="0" smtClean="0">
                <a:solidFill>
                  <a:srgbClr val="FF0000"/>
                </a:solidFill>
              </a:rPr>
              <a:t>2/ James didn’t have much butter. He needed to go to the supermarket </a:t>
            </a:r>
          </a:p>
          <a:p>
            <a:pPr algn="l"/>
            <a:r>
              <a:rPr lang="en-GB" sz="1600" dirty="0" smtClean="0"/>
              <a:t>Identify one verb, a determiner, a pronoun and a proper noun.</a:t>
            </a:r>
          </a:p>
          <a:p>
            <a:pPr algn="l"/>
            <a:r>
              <a:rPr lang="en-GB" sz="1600" dirty="0" smtClean="0"/>
              <a:t>3/ Write a word beginning with each of these prefixes.</a:t>
            </a:r>
          </a:p>
          <a:p>
            <a:pPr algn="l"/>
            <a:r>
              <a:rPr lang="en-GB" sz="1600" dirty="0">
                <a:solidFill>
                  <a:srgbClr val="FF0000"/>
                </a:solidFill>
              </a:rPr>
              <a:t>s</a:t>
            </a:r>
            <a:r>
              <a:rPr lang="en-GB" sz="1600" dirty="0" smtClean="0">
                <a:solidFill>
                  <a:srgbClr val="FF0000"/>
                </a:solidFill>
              </a:rPr>
              <a:t>ub, semi, pre, re, un,</a:t>
            </a:r>
          </a:p>
          <a:p>
            <a:pPr algn="l"/>
            <a:r>
              <a:rPr lang="en-GB" sz="1600" dirty="0" smtClean="0"/>
              <a:t>4/ Underline the longest possible noun phrase.</a:t>
            </a:r>
          </a:p>
          <a:p>
            <a:pPr algn="l"/>
            <a:r>
              <a:rPr lang="en-GB" sz="1600" dirty="0" smtClean="0">
                <a:solidFill>
                  <a:srgbClr val="FF0000"/>
                </a:solidFill>
              </a:rPr>
              <a:t>I saw a small girl with blonde hair.</a:t>
            </a:r>
          </a:p>
          <a:p>
            <a:pPr algn="l"/>
            <a:r>
              <a:rPr lang="en-GB" sz="1600" dirty="0" smtClean="0"/>
              <a:t>5/Add a semi-colon to this sentence.</a:t>
            </a:r>
          </a:p>
          <a:p>
            <a:pPr algn="l"/>
            <a:r>
              <a:rPr lang="en-GB" sz="1600" dirty="0" smtClean="0">
                <a:solidFill>
                  <a:srgbClr val="FF0000"/>
                </a:solidFill>
              </a:rPr>
              <a:t>I have a dance exam on Saturday I need to practise my routine.</a:t>
            </a: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9124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Week 2C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2132856"/>
            <a:ext cx="6858000" cy="4392488"/>
          </a:xfrm>
        </p:spPr>
        <p:txBody>
          <a:bodyPr/>
          <a:lstStyle/>
          <a:p>
            <a:pPr algn="l"/>
            <a:r>
              <a:rPr lang="en-GB" sz="2000" dirty="0" smtClean="0"/>
              <a:t>1/ Rewrite this passage using the present perfect.</a:t>
            </a:r>
          </a:p>
          <a:p>
            <a:pPr algn="l"/>
            <a:r>
              <a:rPr lang="en-GB" sz="2000" dirty="0" smtClean="0">
                <a:solidFill>
                  <a:srgbClr val="FF0000"/>
                </a:solidFill>
              </a:rPr>
              <a:t>I went  to a welcome day at my new school. I put my name down for the netball team and spoke to my new teacher.</a:t>
            </a:r>
          </a:p>
          <a:p>
            <a:pPr algn="l"/>
            <a:r>
              <a:rPr lang="en-GB" sz="2000" dirty="0" smtClean="0"/>
              <a:t>2/Practise spelling the following tricky words.</a:t>
            </a:r>
          </a:p>
          <a:p>
            <a:pPr algn="l"/>
            <a:r>
              <a:rPr lang="en-GB" sz="2000" dirty="0">
                <a:solidFill>
                  <a:srgbClr val="FF0000"/>
                </a:solidFill>
              </a:rPr>
              <a:t>s</a:t>
            </a:r>
            <a:r>
              <a:rPr lang="en-GB" sz="2000" dirty="0" smtClean="0">
                <a:solidFill>
                  <a:srgbClr val="FF0000"/>
                </a:solidFill>
              </a:rPr>
              <a:t>urprise  noisiest wriggle  possession obviously</a:t>
            </a:r>
          </a:p>
          <a:p>
            <a:pPr algn="l"/>
            <a:r>
              <a:rPr lang="en-GB" sz="2000" dirty="0" smtClean="0"/>
              <a:t>3/ Write 5 words beginning with </a:t>
            </a:r>
            <a:r>
              <a:rPr lang="en-GB" sz="2000" dirty="0" err="1" smtClean="0">
                <a:solidFill>
                  <a:srgbClr val="FF0000"/>
                </a:solidFill>
              </a:rPr>
              <a:t>gn</a:t>
            </a:r>
            <a:endParaRPr lang="en-GB" sz="2000" dirty="0" smtClean="0">
              <a:solidFill>
                <a:srgbClr val="FF0000"/>
              </a:solidFill>
            </a:endParaRPr>
          </a:p>
          <a:p>
            <a:pPr algn="l"/>
            <a:r>
              <a:rPr lang="en-GB" sz="2000" dirty="0" smtClean="0"/>
              <a:t>4/ Write two sentences using past/passed.</a:t>
            </a:r>
          </a:p>
          <a:p>
            <a:pPr algn="l"/>
            <a:r>
              <a:rPr lang="en-GB" sz="2000" dirty="0" smtClean="0"/>
              <a:t>5/ Write each of these in the plural:</a:t>
            </a:r>
          </a:p>
          <a:p>
            <a:pPr algn="l"/>
            <a:r>
              <a:rPr lang="en-GB" sz="2000" dirty="0">
                <a:solidFill>
                  <a:srgbClr val="FF0000"/>
                </a:solidFill>
              </a:rPr>
              <a:t>w</a:t>
            </a:r>
            <a:r>
              <a:rPr lang="en-GB" sz="2000" dirty="0" smtClean="0">
                <a:solidFill>
                  <a:srgbClr val="FF0000"/>
                </a:solidFill>
              </a:rPr>
              <a:t>olf ,shelf, hero, puppy, berry</a:t>
            </a:r>
            <a:endParaRPr lang="en-GB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6611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579</Words>
  <Application>Microsoft Office PowerPoint</Application>
  <PresentationFormat>On-screen Show (4:3)</PresentationFormat>
  <Paragraphs>91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Comic Sans MS</vt:lpstr>
      <vt:lpstr>Sassoon Infant Rg</vt:lpstr>
      <vt:lpstr>Calibri</vt:lpstr>
      <vt:lpstr>Wingdings</vt:lpstr>
      <vt:lpstr>Quattrocento Sans</vt:lpstr>
      <vt:lpstr>Title slide</vt:lpstr>
      <vt:lpstr>Slides</vt:lpstr>
      <vt:lpstr>Year 6 SPAG  Fast 5 - Summer</vt:lpstr>
      <vt:lpstr>Week 1A</vt:lpstr>
      <vt:lpstr>PowerPoint Presentation</vt:lpstr>
      <vt:lpstr>Week 1C</vt:lpstr>
      <vt:lpstr>Week 2A</vt:lpstr>
      <vt:lpstr>Week 2B</vt:lpstr>
      <vt:lpstr>Week 2C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3 SPAG</dc:title>
  <dc:creator>Alison Denmead</dc:creator>
  <cp:lastModifiedBy>adenmead3</cp:lastModifiedBy>
  <cp:revision>15</cp:revision>
  <dcterms:modified xsi:type="dcterms:W3CDTF">2018-01-22T15:04:27Z</dcterms:modified>
</cp:coreProperties>
</file>