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0"/>
  </p:notesMasterIdLst>
  <p:sldIdLst>
    <p:sldId id="272" r:id="rId3"/>
    <p:sldId id="271" r:id="rId4"/>
    <p:sldId id="256" r:id="rId5"/>
    <p:sldId id="264" r:id="rId6"/>
    <p:sldId id="265" r:id="rId7"/>
    <p:sldId id="266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51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2B117-5026-4F6A-8E59-7461EACB4195}" type="datetimeFigureOut">
              <a:rPr lang="en-GB" smtClean="0"/>
              <a:t>22/01/2018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A0F4E-80A3-4650-A7A4-E5A8098C7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727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535E-FD0C-45EC-9F75-2CB94DC81611}" type="datetimeFigureOut">
              <a:rPr lang="en-GB" smtClean="0"/>
              <a:pPr/>
              <a:t>22/01/2018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0E11-CE20-4E1F-83E9-D225834CF90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6525344"/>
            <a:ext cx="1934647" cy="22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5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535E-FD0C-45EC-9F75-2CB94DC81611}" type="datetimeFigureOut">
              <a:rPr lang="en-GB" smtClean="0"/>
              <a:pPr/>
              <a:t>22/01/2018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0E11-CE20-4E1F-83E9-D225834CF9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9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535E-FD0C-45EC-9F75-2CB94DC81611}" type="datetimeFigureOut">
              <a:rPr lang="en-GB" smtClean="0"/>
              <a:pPr/>
              <a:t>22/01/2018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0E11-CE20-4E1F-83E9-D225834CF9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12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535E-FD0C-45EC-9F75-2CB94DC81611}" type="datetimeFigureOut">
              <a:rPr lang="en-GB" smtClean="0"/>
              <a:pPr/>
              <a:t>22/01/2018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0E11-CE20-4E1F-83E9-D225834CF9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376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2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10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0"/>
              </a:schemeClr>
            </a:gs>
            <a:gs pos="50000">
              <a:schemeClr val="accent4">
                <a:lumMod val="75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535E-FD0C-45EC-9F75-2CB94DC81611}" type="datetimeFigureOut">
              <a:rPr lang="en-GB" smtClean="0"/>
              <a:pPr/>
              <a:t>22/01/2018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50E11-CE20-4E1F-83E9-D225834CF90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53752" y="36004"/>
            <a:ext cx="9036496" cy="6785992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34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3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 smtClean="0"/>
              <a:t>5 </a:t>
            </a:r>
            <a:r>
              <a:rPr lang="en-GB" dirty="0" smtClean="0"/>
              <a:t>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Degrees of possibility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Indicate degrees of possibility using adverbs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512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1601"/>
            <a:ext cx="7886700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Adverbs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40" y="1556792"/>
            <a:ext cx="5435882" cy="4163125"/>
          </a:xfrm>
        </p:spPr>
        <p:txBody>
          <a:bodyPr>
            <a:normAutofit/>
          </a:bodyPr>
          <a:lstStyle/>
          <a:p>
            <a:r>
              <a:rPr lang="en-GB" sz="2000" dirty="0"/>
              <a:t>Adverbs describe verbs  and adjectives.</a:t>
            </a:r>
          </a:p>
          <a:p>
            <a:r>
              <a:rPr lang="en-GB" sz="2000" dirty="0"/>
              <a:t>Adverbs tell you </a:t>
            </a:r>
            <a:r>
              <a:rPr lang="en-GB" sz="2000" b="1" dirty="0"/>
              <a:t>how</a:t>
            </a:r>
            <a:r>
              <a:rPr lang="en-GB" sz="2000" dirty="0"/>
              <a:t> or </a:t>
            </a:r>
            <a:r>
              <a:rPr lang="en-GB" sz="2000" b="1" dirty="0"/>
              <a:t>when</a:t>
            </a:r>
            <a:r>
              <a:rPr lang="en-GB" sz="2000" dirty="0"/>
              <a:t> an action was done. Adverbs tend to end with </a:t>
            </a:r>
            <a:r>
              <a:rPr lang="en-GB" sz="2000" b="1" dirty="0">
                <a:solidFill>
                  <a:srgbClr val="FF0000"/>
                </a:solidFill>
              </a:rPr>
              <a:t>–</a:t>
            </a:r>
            <a:r>
              <a:rPr lang="en-GB" sz="2000" b="1" dirty="0" err="1">
                <a:solidFill>
                  <a:srgbClr val="FF0000"/>
                </a:solidFill>
              </a:rPr>
              <a:t>ly</a:t>
            </a:r>
            <a:r>
              <a:rPr lang="en-GB" sz="2000" dirty="0"/>
              <a:t>.</a:t>
            </a:r>
          </a:p>
          <a:p>
            <a:pPr marL="0" indent="0" algn="ctr">
              <a:buNone/>
            </a:pPr>
            <a:r>
              <a:rPr lang="en-GB" sz="2000" dirty="0"/>
              <a:t>The stars shone </a:t>
            </a:r>
            <a:r>
              <a:rPr lang="en-GB" sz="2000" b="1" dirty="0">
                <a:solidFill>
                  <a:srgbClr val="FF0000"/>
                </a:solidFill>
              </a:rPr>
              <a:t>brightly</a:t>
            </a:r>
            <a:r>
              <a:rPr lang="en-GB" sz="2000" dirty="0"/>
              <a:t>.</a:t>
            </a:r>
          </a:p>
          <a:p>
            <a:pPr marL="0" indent="0" algn="ctr">
              <a:buNone/>
            </a:pPr>
            <a:r>
              <a:rPr lang="en-GB" sz="2000" dirty="0" err="1"/>
              <a:t>Yanis</a:t>
            </a:r>
            <a:r>
              <a:rPr lang="en-GB" sz="2000" dirty="0"/>
              <a:t> ran </a:t>
            </a:r>
            <a:r>
              <a:rPr lang="en-GB" sz="2000" b="1" dirty="0">
                <a:solidFill>
                  <a:srgbClr val="FF0000"/>
                </a:solidFill>
              </a:rPr>
              <a:t>as quickly as he could</a:t>
            </a:r>
            <a:r>
              <a:rPr lang="en-GB" sz="2000" dirty="0"/>
              <a:t>.</a:t>
            </a:r>
          </a:p>
          <a:p>
            <a:pPr marL="0" indent="0" algn="ctr">
              <a:buNone/>
            </a:pPr>
            <a:r>
              <a:rPr lang="en-GB" sz="2000" i="1" dirty="0"/>
              <a:t>‘as quickly as he could’ </a:t>
            </a:r>
            <a:r>
              <a:rPr lang="en-GB" sz="2000" dirty="0"/>
              <a:t>= adverbial phrase</a:t>
            </a:r>
          </a:p>
          <a:p>
            <a:pPr marL="0" indent="0" algn="ctr">
              <a:buNone/>
            </a:pPr>
            <a:r>
              <a:rPr lang="en-GB" sz="2000" dirty="0"/>
              <a:t>Amber’s shirt was </a:t>
            </a:r>
            <a:r>
              <a:rPr lang="en-GB" sz="2000" b="1" dirty="0">
                <a:solidFill>
                  <a:srgbClr val="FF0000"/>
                </a:solidFill>
              </a:rPr>
              <a:t>really</a:t>
            </a:r>
            <a:r>
              <a:rPr lang="en-GB" sz="2000" dirty="0"/>
              <a:t> clean.</a:t>
            </a:r>
          </a:p>
          <a:p>
            <a:r>
              <a:rPr lang="en-GB" sz="2000" dirty="0"/>
              <a:t>Adverbs can go before or after a verb.</a:t>
            </a:r>
          </a:p>
          <a:p>
            <a:pPr marL="0" indent="0" algn="ctr">
              <a:buNone/>
            </a:pPr>
            <a:r>
              <a:rPr lang="en-GB" sz="2000" dirty="0"/>
              <a:t>The fish swam along </a:t>
            </a:r>
            <a:r>
              <a:rPr lang="en-GB" sz="2000" b="1" dirty="0">
                <a:solidFill>
                  <a:srgbClr val="FF0000"/>
                </a:solidFill>
              </a:rPr>
              <a:t>happily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r>
              <a:rPr lang="en-GB" sz="2000" dirty="0"/>
              <a:t>Adverbs can also show how likely something is to happen: </a:t>
            </a:r>
            <a:r>
              <a:rPr lang="en-GB" sz="2000" b="1" dirty="0">
                <a:solidFill>
                  <a:srgbClr val="FF0000"/>
                </a:solidFill>
              </a:rPr>
              <a:t>Perhaps</a:t>
            </a:r>
            <a:r>
              <a:rPr lang="en-GB" sz="2000" dirty="0"/>
              <a:t> the game will finish goalless.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5840" y="908720"/>
            <a:ext cx="46205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What Do I Need To Know?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72200" y="1493495"/>
            <a:ext cx="2571092" cy="3196424"/>
          </a:xfrm>
          <a:prstGeom prst="rect">
            <a:avLst/>
          </a:prstGeom>
          <a:solidFill>
            <a:srgbClr val="E6E24C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u="sng" dirty="0">
                <a:solidFill>
                  <a:schemeClr val="tx1"/>
                </a:solidFill>
              </a:rPr>
              <a:t>Different Types of Adverb</a:t>
            </a:r>
          </a:p>
          <a:p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 err="1">
                <a:solidFill>
                  <a:schemeClr val="tx1"/>
                </a:solidFill>
              </a:rPr>
              <a:t>ly</a:t>
            </a:r>
            <a:r>
              <a:rPr lang="en-GB" dirty="0">
                <a:solidFill>
                  <a:schemeClr val="tx1"/>
                </a:solidFill>
              </a:rPr>
              <a:t> adverbs after a verb:</a:t>
            </a:r>
          </a:p>
          <a:p>
            <a:r>
              <a:rPr lang="en-GB" dirty="0">
                <a:solidFill>
                  <a:schemeClr val="tx1"/>
                </a:solidFill>
              </a:rPr>
              <a:t>stood </a:t>
            </a:r>
            <a:r>
              <a:rPr lang="en-GB" b="1" dirty="0">
                <a:solidFill>
                  <a:srgbClr val="FF0000"/>
                </a:solidFill>
              </a:rPr>
              <a:t>quietly</a:t>
            </a:r>
            <a:r>
              <a:rPr lang="en-GB" dirty="0">
                <a:solidFill>
                  <a:schemeClr val="tx1"/>
                </a:solidFill>
              </a:rPr>
              <a:t>, waited </a:t>
            </a:r>
            <a:r>
              <a:rPr lang="en-GB" b="1" dirty="0">
                <a:solidFill>
                  <a:srgbClr val="FF0000"/>
                </a:solidFill>
              </a:rPr>
              <a:t>patiently</a:t>
            </a:r>
          </a:p>
          <a:p>
            <a:r>
              <a:rPr lang="en-GB" dirty="0">
                <a:solidFill>
                  <a:schemeClr val="tx1"/>
                </a:solidFill>
              </a:rPr>
              <a:t>To describe an adjective:</a:t>
            </a:r>
          </a:p>
          <a:p>
            <a:r>
              <a:rPr lang="en-GB" dirty="0">
                <a:solidFill>
                  <a:schemeClr val="tx1"/>
                </a:solidFill>
              </a:rPr>
              <a:t>very, quite, extremely, really, nearly</a:t>
            </a:r>
          </a:p>
          <a:p>
            <a:r>
              <a:rPr lang="en-GB" dirty="0">
                <a:solidFill>
                  <a:schemeClr val="tx1"/>
                </a:solidFill>
              </a:rPr>
              <a:t>Before a verb:</a:t>
            </a:r>
          </a:p>
          <a:p>
            <a:r>
              <a:rPr lang="en-GB" b="1" dirty="0">
                <a:solidFill>
                  <a:srgbClr val="FF0000"/>
                </a:solidFill>
              </a:rPr>
              <a:t>secretly</a:t>
            </a:r>
            <a:r>
              <a:rPr lang="en-GB" dirty="0">
                <a:solidFill>
                  <a:schemeClr val="tx1"/>
                </a:solidFill>
              </a:rPr>
              <a:t> followed him</a:t>
            </a:r>
          </a:p>
          <a:p>
            <a:r>
              <a:rPr lang="en-GB" b="1" i="1" dirty="0">
                <a:solidFill>
                  <a:schemeClr val="tx1"/>
                </a:solidFill>
              </a:rPr>
              <a:t>Not all words ending in    -</a:t>
            </a:r>
            <a:r>
              <a:rPr lang="en-GB" b="1" i="1" dirty="0" err="1">
                <a:solidFill>
                  <a:schemeClr val="tx1"/>
                </a:solidFill>
              </a:rPr>
              <a:t>ly</a:t>
            </a:r>
            <a:r>
              <a:rPr lang="en-GB" b="1" i="1" dirty="0">
                <a:solidFill>
                  <a:schemeClr val="tx1"/>
                </a:solidFill>
              </a:rPr>
              <a:t> are adverbs!</a:t>
            </a:r>
          </a:p>
        </p:txBody>
      </p:sp>
    </p:spTree>
    <p:extLst>
      <p:ext uri="{BB962C8B-B14F-4D97-AF65-F5344CB8AC3E}">
        <p14:creationId xmlns:p14="http://schemas.microsoft.com/office/powerpoint/2010/main" val="34115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8291" y="692696"/>
            <a:ext cx="6329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Degrees of possibility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760" y="4365104"/>
            <a:ext cx="2592288" cy="2158477"/>
          </a:xfrm>
          <a:prstGeom prst="rect">
            <a:avLst/>
          </a:prstGeom>
        </p:spPr>
      </p:pic>
      <p:pic>
        <p:nvPicPr>
          <p:cNvPr id="7" name="Picture 2" descr="D:\Documents and Settings\Jacqui\Local Settings\Temporary Internet Files\Content.IE5\7PNSMVIW\MC90044137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848" y="2788186"/>
            <a:ext cx="3023973" cy="302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96582" y="3187550"/>
            <a:ext cx="1385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perhaps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0746" y="3645024"/>
            <a:ext cx="1243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maybe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4336" y="3997081"/>
            <a:ext cx="1022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might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6582" y="4391873"/>
            <a:ext cx="1022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should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07904" y="2003356"/>
            <a:ext cx="4572000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u="sng" dirty="0"/>
              <a:t>Adverbs of Possibility</a:t>
            </a:r>
            <a:r>
              <a:rPr lang="en-GB" sz="2400" dirty="0"/>
              <a:t>: </a:t>
            </a:r>
            <a:r>
              <a:rPr lang="en-GB" sz="2400" dirty="0"/>
              <a:t>a group of adverbs that have a specific role in a sentence to indicate how like something is to happen.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6865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71700" y="-423430"/>
            <a:ext cx="5328593" cy="87129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736" y="0"/>
            <a:ext cx="2592288" cy="215847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62019" y="2060848"/>
            <a:ext cx="518770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Degrees of possibility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924944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Some adverbs show how likely or something will happen.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b="1" dirty="0" smtClean="0"/>
              <a:t>Never</a:t>
            </a:r>
            <a:r>
              <a:rPr lang="en-GB" sz="2400" dirty="0" smtClean="0"/>
              <a:t> describes something that will not happen, not ever.</a:t>
            </a:r>
          </a:p>
          <a:p>
            <a:r>
              <a:rPr lang="en-GB" sz="2400" b="1" dirty="0" smtClean="0"/>
              <a:t>Always</a:t>
            </a:r>
            <a:r>
              <a:rPr lang="en-GB" sz="2400" dirty="0" smtClean="0"/>
              <a:t> describes something that happens all the time. </a:t>
            </a:r>
          </a:p>
          <a:p>
            <a:r>
              <a:rPr lang="en-GB" sz="2400" b="1" dirty="0" smtClean="0"/>
              <a:t>Maybe</a:t>
            </a:r>
            <a:r>
              <a:rPr lang="en-GB" sz="2400" dirty="0" smtClean="0"/>
              <a:t> and  </a:t>
            </a:r>
            <a:r>
              <a:rPr lang="en-GB" sz="2400" b="1" dirty="0" smtClean="0"/>
              <a:t>perhaps</a:t>
            </a:r>
            <a:r>
              <a:rPr lang="en-GB" sz="2400" dirty="0" smtClean="0"/>
              <a:t> are degrees of possibility in between never and always.</a:t>
            </a:r>
          </a:p>
        </p:txBody>
      </p:sp>
    </p:spTree>
    <p:extLst>
      <p:ext uri="{BB962C8B-B14F-4D97-AF65-F5344CB8AC3E}">
        <p14:creationId xmlns:p14="http://schemas.microsoft.com/office/powerpoint/2010/main" val="10008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Here are some adverbs that show how certain you can be: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683568" y="2780928"/>
            <a:ext cx="2051972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certainly</a:t>
            </a:r>
          </a:p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definitely</a:t>
            </a:r>
          </a:p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obviously</a:t>
            </a:r>
          </a:p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doubtless</a:t>
            </a:r>
          </a:p>
          <a:p>
            <a:pPr algn="ctr"/>
            <a:endParaRPr lang="en-US" altLang="en-US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76256" y="3284984"/>
            <a:ext cx="128823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never</a:t>
            </a:r>
          </a:p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rarely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8065" y="2584350"/>
            <a:ext cx="2287870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possibly</a:t>
            </a:r>
          </a:p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perhaps</a:t>
            </a:r>
          </a:p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maybe</a:t>
            </a:r>
          </a:p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probably</a:t>
            </a:r>
          </a:p>
          <a:p>
            <a:pPr algn="ctr"/>
            <a:r>
              <a:rPr lang="en-US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sometimes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38037" y="184419"/>
            <a:ext cx="36679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Adverbs</a:t>
            </a:r>
            <a:endParaRPr lang="en-US" sz="8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443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71700" y="-423430"/>
            <a:ext cx="5328593" cy="87129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736" y="0"/>
            <a:ext cx="2592288" cy="215847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62019" y="2060848"/>
            <a:ext cx="518770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Degrees of possibility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924944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You can also show degrees of possibility by using modal verbs.</a:t>
            </a:r>
          </a:p>
          <a:p>
            <a:r>
              <a:rPr lang="en-GB" sz="2400" dirty="0" smtClean="0"/>
              <a:t>Modal verbs are used with other verbs to indicate how possible something is:</a:t>
            </a:r>
          </a:p>
        </p:txBody>
      </p:sp>
      <p:sp>
        <p:nvSpPr>
          <p:cNvPr id="2" name="Rectangle 1"/>
          <p:cNvSpPr/>
          <p:nvPr/>
        </p:nvSpPr>
        <p:spPr>
          <a:xfrm>
            <a:off x="3539551" y="4355812"/>
            <a:ext cx="118494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should</a:t>
            </a:r>
          </a:p>
          <a:p>
            <a:pPr algn="ctr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might</a:t>
            </a:r>
          </a:p>
          <a:p>
            <a:pPr algn="ctr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could</a:t>
            </a:r>
          </a:p>
          <a:p>
            <a:pPr algn="ctr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must</a:t>
            </a:r>
            <a:endParaRPr lang="en-US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71313" y="5002143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en-US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1960" y="4941168"/>
            <a:ext cx="3312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tidy my room.</a:t>
            </a:r>
            <a:endParaRPr lang="en-US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7976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 build="p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697290" y="1971675"/>
            <a:ext cx="1835150" cy="4157663"/>
          </a:xfrm>
          <a:prstGeom prst="rect">
            <a:avLst/>
          </a:prstGeom>
          <a:solidFill>
            <a:srgbClr val="81C4E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755650" y="1236663"/>
            <a:ext cx="7426325" cy="7350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dirty="0">
                <a:solidFill>
                  <a:schemeClr val="tx1"/>
                </a:solidFill>
                <a:latin typeface="+mj-lt"/>
              </a:rPr>
              <a:t>Look at the word list on the right and </a:t>
            </a:r>
            <a:r>
              <a:rPr lang="en-GB" dirty="0" smtClean="0">
                <a:solidFill>
                  <a:schemeClr val="tx1"/>
                </a:solidFill>
                <a:latin typeface="+mj-lt"/>
              </a:rPr>
              <a:t>hold </a:t>
            </a:r>
            <a:r>
              <a:rPr lang="en-GB" dirty="0">
                <a:solidFill>
                  <a:schemeClr val="tx1"/>
                </a:solidFill>
                <a:latin typeface="+mj-lt"/>
              </a:rPr>
              <a:t>up the number that matches the word that would fit in the gap in the sentence.</a:t>
            </a:r>
          </a:p>
        </p:txBody>
      </p:sp>
      <p:sp>
        <p:nvSpPr>
          <p:cNvPr id="12293" name="Title 5"/>
          <p:cNvSpPr>
            <a:spLocks noGrp="1"/>
          </p:cNvSpPr>
          <p:nvPr>
            <p:ph type="title"/>
          </p:nvPr>
        </p:nvSpPr>
        <p:spPr>
          <a:xfrm>
            <a:off x="457200" y="630238"/>
            <a:ext cx="8220075" cy="5889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altLang="en-US" sz="2800" dirty="0" smtClean="0"/>
              <a:t>Find the Adverb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1520" y="1993900"/>
            <a:ext cx="6301680" cy="4135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</a:rPr>
              <a:t>I will _________ be rich and famous one day.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</a:rPr>
              <a:t>_________ I will be the most successful person in my class.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</a:rPr>
              <a:t>Vote for me for School Councillor – I am ________ the answer to the school’s problems.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</a:rPr>
              <a:t>The universe is so large that aliens ___________ exist!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</a:rPr>
              <a:t>Thanks for the party invite, I will ________________ come.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732240" y="1844825"/>
            <a:ext cx="1944216" cy="4278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0 - certainly </a:t>
            </a:r>
          </a:p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1 - definitely </a:t>
            </a:r>
          </a:p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2 - maybe </a:t>
            </a:r>
          </a:p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3 - possibly </a:t>
            </a:r>
          </a:p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4 - surely</a:t>
            </a:r>
          </a:p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5 - clearly </a:t>
            </a:r>
          </a:p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6 - obviously</a:t>
            </a:r>
          </a:p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7 - perhaps </a:t>
            </a:r>
          </a:p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8 - probably </a:t>
            </a:r>
          </a:p>
          <a:p>
            <a:pPr>
              <a:lnSpc>
                <a:spcPct val="150000"/>
              </a:lnSpc>
              <a:defRPr/>
            </a:pPr>
            <a:r>
              <a:rPr lang="en-GB" dirty="0">
                <a:solidFill>
                  <a:schemeClr val="tx1"/>
                </a:solidFill>
              </a:rPr>
              <a:t>9 - undoubtedly </a:t>
            </a:r>
          </a:p>
        </p:txBody>
      </p:sp>
    </p:spTree>
    <p:extLst>
      <p:ext uri="{BB962C8B-B14F-4D97-AF65-F5344CB8AC3E}">
        <p14:creationId xmlns:p14="http://schemas.microsoft.com/office/powerpoint/2010/main" val="305554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r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91D87DC-CC0A-A447-94FA-001A51193FBB}" vid="{CC5ADD21-0F54-224E-99B0-3A90D3AF798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Purple</Template>
  <TotalTime>259</TotalTime>
  <Words>417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Purple</vt:lpstr>
      <vt:lpstr>Title slide</vt:lpstr>
      <vt:lpstr>Year 5 SPAG</vt:lpstr>
      <vt:lpstr>Adverbs</vt:lpstr>
      <vt:lpstr>PowerPoint Presentation</vt:lpstr>
      <vt:lpstr>PowerPoint Presentation</vt:lpstr>
      <vt:lpstr>Adverbs</vt:lpstr>
      <vt:lpstr>PowerPoint Presentation</vt:lpstr>
      <vt:lpstr>Find the Adverb</vt:lpstr>
    </vt:vector>
  </TitlesOfParts>
  <Company>Primary Teaching Tools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 Bannister</dc:creator>
  <cp:lastModifiedBy>visitor</cp:lastModifiedBy>
  <cp:revision>34</cp:revision>
  <dcterms:created xsi:type="dcterms:W3CDTF">2011-09-07T11:12:01Z</dcterms:created>
  <dcterms:modified xsi:type="dcterms:W3CDTF">2018-01-22T14:31:46Z</dcterms:modified>
</cp:coreProperties>
</file>