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260" r:id="rId3"/>
    <p:sldId id="264" r:id="rId4"/>
    <p:sldId id="282" r:id="rId5"/>
    <p:sldId id="267" r:id="rId6"/>
    <p:sldId id="268" r:id="rId7"/>
    <p:sldId id="270" r:id="rId8"/>
    <p:sldId id="274" r:id="rId9"/>
    <p:sldId id="275" r:id="rId10"/>
    <p:sldId id="276" r:id="rId11"/>
    <p:sldId id="277" r:id="rId12"/>
    <p:sldId id="284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/>
    <p:restoredTop sz="93705" autoAdjust="0"/>
  </p:normalViewPr>
  <p:slideViewPr>
    <p:cSldViewPr snapToGrid="0" snapToObjects="1">
      <p:cViewPr>
        <p:scale>
          <a:sx n="70" d="100"/>
          <a:sy n="70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pic>
        <p:nvPicPr>
          <p:cNvPr id="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485773"/>
            <a:ext cx="8220075" cy="1595581"/>
          </a:xfrm>
        </p:spPr>
        <p:txBody>
          <a:bodyPr>
            <a:normAutofit/>
          </a:bodyPr>
          <a:lstStyle>
            <a:lvl1pPr>
              <a:defRPr sz="4000" b="1">
                <a:latin typeface="Sassoon Infant Md" panose="02000603050000020003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7" y="2153354"/>
            <a:ext cx="8220075" cy="4242683"/>
          </a:xfrm>
          <a:prstGeom prst="roundRect">
            <a:avLst>
              <a:gd name="adj" fmla="val 2583"/>
            </a:avLst>
          </a:prstGeom>
        </p:spPr>
        <p:txBody>
          <a:bodyPr/>
          <a:lstStyle>
            <a:lvl1pPr>
              <a:defRPr sz="1800">
                <a:latin typeface="Sassoon Infant Rg" panose="02000503030000020003" pitchFamily="50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5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2CDB0-7AEE-4FD5-AEFB-975693A61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1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  <p:sldLayoutId id="2147483666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5 </a:t>
            </a:r>
            <a:r>
              <a:rPr lang="en-GB" dirty="0" smtClean="0"/>
              <a:t>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VERB PREFIXES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Using verb prefixes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948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dirty="0" smtClean="0">
                <a:latin typeface="Segoe Print" panose="02000600000000000000" pitchFamily="2" charset="0"/>
              </a:rPr>
              <a:t>The prefix ‘de’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6732588" cy="4525963"/>
          </a:xfrm>
        </p:spPr>
        <p:txBody>
          <a:bodyPr/>
          <a:lstStyle/>
          <a:p>
            <a:pPr eaLnBrk="1" hangingPunct="1"/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The time to </a:t>
            </a:r>
            <a:r>
              <a:rPr lang="en-GB" altLang="en-US" sz="5200" smtClean="0">
                <a:solidFill>
                  <a:srgbClr val="FF3300"/>
                </a:solidFill>
                <a:latin typeface="Segoe Print" panose="02000600000000000000" pitchFamily="2" charset="0"/>
              </a:rPr>
              <a:t>de</a:t>
            </a: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part from the station had arrived.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4140200" y="2349500"/>
            <a:ext cx="2374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17413" name="Picture 8" descr="MCj029572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335338"/>
            <a:ext cx="3024188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8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  <p:bldP spid="17412" grpId="0" animBg="1"/>
      <p:bldP spid="174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18200" y="1903413"/>
            <a:ext cx="4089072" cy="1945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392206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3200" dirty="0">
                <a:latin typeface="Segoe Print" panose="02000600000000000000" pitchFamily="2" charset="0"/>
              </a:rPr>
              <a:t>The prefix ‘</a:t>
            </a:r>
            <a:r>
              <a:rPr lang="en-GB" altLang="en-US" sz="3200" dirty="0" err="1">
                <a:latin typeface="Segoe Print" panose="02000600000000000000" pitchFamily="2" charset="0"/>
              </a:rPr>
              <a:t>mis</a:t>
            </a:r>
            <a:r>
              <a:rPr lang="en-GB" altLang="en-US" sz="3200" dirty="0">
                <a:latin typeface="Segoe Print" panose="02000600000000000000" pitchFamily="2" charset="0"/>
              </a:rPr>
              <a:t>’</a:t>
            </a:r>
            <a:endParaRPr lang="en-GB" altLang="en-US" sz="3200" dirty="0" smtClean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31582" y="1600200"/>
            <a:ext cx="4386618" cy="4525963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Here are some examples of words with this prefix.</a:t>
            </a:r>
            <a:endParaRPr lang="en-GB" dirty="0">
              <a:latin typeface="Segoe Print" panose="02000600000000000000" pitchFamily="2" charset="0"/>
            </a:endParaRPr>
          </a:p>
          <a:p>
            <a:r>
              <a:rPr lang="en-GB" dirty="0" smtClean="0">
                <a:latin typeface="Segoe Print" panose="02000600000000000000" pitchFamily="2" charset="0"/>
              </a:rPr>
              <a:t>What do you think ‘mis’ means when it is used before a root word?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4413368" y="3211061"/>
            <a:ext cx="1995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Misstep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982080" y="1903413"/>
            <a:ext cx="2223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Misbehave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4777850" y="2556586"/>
            <a:ext cx="2176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Misfit</a:t>
            </a:r>
          </a:p>
        </p:txBody>
      </p:sp>
      <p:sp>
        <p:nvSpPr>
          <p:cNvPr id="17" name="TextBox 23"/>
          <p:cNvSpPr txBox="1">
            <a:spLocks noChangeArrowheads="1"/>
          </p:cNvSpPr>
          <p:nvPr/>
        </p:nvSpPr>
        <p:spPr bwMode="auto">
          <a:xfrm>
            <a:off x="6815944" y="3211062"/>
            <a:ext cx="1995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Mislead</a:t>
            </a:r>
          </a:p>
        </p:txBody>
      </p:sp>
      <p:sp>
        <p:nvSpPr>
          <p:cNvPr id="18" name="TextBox 24"/>
          <p:cNvSpPr txBox="1">
            <a:spLocks noChangeArrowheads="1"/>
          </p:cNvSpPr>
          <p:nvPr/>
        </p:nvSpPr>
        <p:spPr bwMode="auto">
          <a:xfrm>
            <a:off x="6774269" y="2301733"/>
            <a:ext cx="1995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Mistrial</a:t>
            </a: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912916" y="4162567"/>
            <a:ext cx="3475434" cy="1860408"/>
            <a:chOff x="4566468" y="3847462"/>
            <a:chExt cx="3821881" cy="2176280"/>
          </a:xfrm>
        </p:grpSpPr>
        <p:sp>
          <p:nvSpPr>
            <p:cNvPr id="20" name="Rectangle 19"/>
            <p:cNvSpPr/>
            <p:nvPr/>
          </p:nvSpPr>
          <p:spPr>
            <a:xfrm>
              <a:off x="4642527" y="3847462"/>
              <a:ext cx="3745822" cy="2176280"/>
            </a:xfrm>
            <a:prstGeom prst="rect">
              <a:avLst/>
            </a:prstGeom>
            <a:noFill/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400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4566468" y="4091578"/>
              <a:ext cx="3748995" cy="1836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Can you think of any other words which use the prefix </a:t>
              </a:r>
              <a:r>
                <a:rPr lang="en-GB" altLang="en-US" sz="2400" b="1" dirty="0">
                  <a:solidFill>
                    <a:schemeClr val="tx1"/>
                  </a:solidFill>
                  <a:latin typeface="Segoe Print" panose="02000600000000000000" pitchFamily="2" charset="0"/>
                </a:rPr>
                <a:t>mis-</a:t>
              </a: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?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703337" y="4612580"/>
            <a:ext cx="3479208" cy="1901351"/>
            <a:chOff x="770486" y="3847462"/>
            <a:chExt cx="3746613" cy="2176280"/>
          </a:xfrm>
        </p:grpSpPr>
        <p:sp>
          <p:nvSpPr>
            <p:cNvPr id="23" name="Rectangle 22"/>
            <p:cNvSpPr/>
            <p:nvPr/>
          </p:nvSpPr>
          <p:spPr>
            <a:xfrm>
              <a:off x="770486" y="3847462"/>
              <a:ext cx="3746613" cy="2176280"/>
            </a:xfrm>
            <a:prstGeom prst="rect">
              <a:avLst/>
            </a:prstGeom>
            <a:solidFill>
              <a:srgbClr val="85CA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4" name="TextBox 10"/>
            <p:cNvSpPr txBox="1">
              <a:spLocks noChangeArrowheads="1"/>
            </p:cNvSpPr>
            <p:nvPr/>
          </p:nvSpPr>
          <p:spPr bwMode="auto">
            <a:xfrm>
              <a:off x="772868" y="4248656"/>
              <a:ext cx="3707738" cy="1373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The prefix </a:t>
              </a:r>
              <a:r>
                <a:rPr lang="en-GB" altLang="en-US" sz="2400" b="1" dirty="0">
                  <a:solidFill>
                    <a:schemeClr val="tx1"/>
                  </a:solidFill>
                  <a:latin typeface="Segoe Print" panose="02000600000000000000" pitchFamily="2" charset="0"/>
                </a:rPr>
                <a:t>mis-</a:t>
              </a: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 means ‘wrongly’ </a:t>
              </a:r>
              <a:b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</a:b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or ‘badly.’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76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45283" y="1903413"/>
            <a:ext cx="4089072" cy="1945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392206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3200" dirty="0">
                <a:latin typeface="Segoe Print" panose="02000600000000000000" pitchFamily="2" charset="0"/>
              </a:rPr>
              <a:t>The prefix </a:t>
            </a:r>
            <a:r>
              <a:rPr lang="en-GB" altLang="en-US" sz="3200" dirty="0" smtClean="0">
                <a:latin typeface="Segoe Print" panose="02000600000000000000" pitchFamily="2" charset="0"/>
              </a:rPr>
              <a:t>‘over’</a:t>
            </a:r>
            <a:endParaRPr lang="en-GB" altLang="en-US" sz="3200" dirty="0" smtClean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31582" y="1600200"/>
            <a:ext cx="4386618" cy="4525963"/>
          </a:xfrm>
        </p:spPr>
        <p:txBody>
          <a:bodyPr/>
          <a:lstStyle/>
          <a:p>
            <a:r>
              <a:rPr lang="en-GB" dirty="0" smtClean="0">
                <a:latin typeface="Segoe Print" panose="02000600000000000000" pitchFamily="2" charset="0"/>
              </a:rPr>
              <a:t>Here are some examples of words with this prefix.</a:t>
            </a:r>
            <a:endParaRPr lang="en-GB" dirty="0">
              <a:latin typeface="Segoe Print" panose="02000600000000000000" pitchFamily="2" charset="0"/>
            </a:endParaRPr>
          </a:p>
          <a:p>
            <a:r>
              <a:rPr lang="en-GB" dirty="0" smtClean="0">
                <a:latin typeface="Segoe Print" panose="02000600000000000000" pitchFamily="2" charset="0"/>
              </a:rPr>
              <a:t>What do you think ‘over’ means when it is used before a root word?</a:t>
            </a:r>
            <a:endParaRPr lang="en-GB" dirty="0">
              <a:latin typeface="Segoe Print" panose="02000600000000000000" pitchFamily="2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912916" y="4162567"/>
            <a:ext cx="3475434" cy="1860408"/>
            <a:chOff x="4566468" y="3847462"/>
            <a:chExt cx="3821881" cy="2176280"/>
          </a:xfrm>
        </p:grpSpPr>
        <p:sp>
          <p:nvSpPr>
            <p:cNvPr id="20" name="Rectangle 19"/>
            <p:cNvSpPr/>
            <p:nvPr/>
          </p:nvSpPr>
          <p:spPr>
            <a:xfrm>
              <a:off x="4642527" y="3847462"/>
              <a:ext cx="3745822" cy="2176280"/>
            </a:xfrm>
            <a:prstGeom prst="rect">
              <a:avLst/>
            </a:prstGeom>
            <a:noFill/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2400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1" name="TextBox 11"/>
            <p:cNvSpPr txBox="1">
              <a:spLocks noChangeArrowheads="1"/>
            </p:cNvSpPr>
            <p:nvPr/>
          </p:nvSpPr>
          <p:spPr bwMode="auto">
            <a:xfrm>
              <a:off x="4566468" y="4091578"/>
              <a:ext cx="3748995" cy="1836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Can you think of any other words which use the prefix </a:t>
              </a:r>
              <a:r>
                <a:rPr lang="en-GB" altLang="en-US" sz="2400" b="1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over-</a:t>
              </a:r>
              <a:r>
                <a:rPr lang="en-GB" altLang="en-US" sz="2400" dirty="0" smtClean="0">
                  <a:solidFill>
                    <a:schemeClr val="tx1"/>
                  </a:solidFill>
                  <a:latin typeface="Segoe Print" panose="02000600000000000000" pitchFamily="2" charset="0"/>
                </a:rPr>
                <a:t>?</a:t>
              </a:r>
              <a:endParaRPr lang="en-GB" altLang="en-US" sz="2400" dirty="0">
                <a:solidFill>
                  <a:schemeClr val="tx1"/>
                </a:solidFill>
                <a:latin typeface="Segoe Print" panose="02000600000000000000" pitchFamily="2" charset="0"/>
              </a:endParaRP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701123" y="4644206"/>
            <a:ext cx="3479208" cy="1901351"/>
          </a:xfrm>
          <a:prstGeom prst="rect">
            <a:avLst/>
          </a:prstGeom>
          <a:solidFill>
            <a:srgbClr val="85C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latin typeface="Segoe Print" panose="02000600000000000000" pitchFamily="2" charset="0"/>
              </a:rPr>
              <a:t> </a:t>
            </a:r>
          </a:p>
        </p:txBody>
      </p: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6689819" y="3031011"/>
            <a:ext cx="1995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Overfull</a:t>
            </a:r>
          </a:p>
        </p:txBody>
      </p:sp>
      <p:sp>
        <p:nvSpPr>
          <p:cNvPr id="26" name="TextBox 24"/>
          <p:cNvSpPr txBox="1">
            <a:spLocks noChangeArrowheads="1"/>
          </p:cNvSpPr>
          <p:nvPr/>
        </p:nvSpPr>
        <p:spPr bwMode="auto">
          <a:xfrm>
            <a:off x="6356142" y="2301875"/>
            <a:ext cx="2201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Overdress</a:t>
            </a:r>
          </a:p>
        </p:txBody>
      </p:sp>
      <p:sp>
        <p:nvSpPr>
          <p:cNvPr id="27" name="TextBox 20"/>
          <p:cNvSpPr txBox="1">
            <a:spLocks noChangeArrowheads="1"/>
          </p:cNvSpPr>
          <p:nvPr/>
        </p:nvSpPr>
        <p:spPr bwMode="auto">
          <a:xfrm>
            <a:off x="4762504" y="3292949"/>
            <a:ext cx="1995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Overheat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4762504" y="1923482"/>
            <a:ext cx="22933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Overreact</a:t>
            </a:r>
          </a:p>
        </p:txBody>
      </p: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4645283" y="2580706"/>
            <a:ext cx="21764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" rIns="180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Segoe Print" panose="02000600000000000000" pitchFamily="2" charset="0"/>
              </a:rPr>
              <a:t>Overcook</a:t>
            </a:r>
          </a:p>
        </p:txBody>
      </p:sp>
      <p:sp>
        <p:nvSpPr>
          <p:cNvPr id="4" name="Rectangle 3"/>
          <p:cNvSpPr/>
          <p:nvPr/>
        </p:nvSpPr>
        <p:spPr>
          <a:xfrm>
            <a:off x="860999" y="4810051"/>
            <a:ext cx="31594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Segoe Print" panose="02000600000000000000" pitchFamily="2" charset="0"/>
              </a:rPr>
              <a:t>The prefix over- means ‘too much’ of something, ‘above’ or ‘beyond.’</a:t>
            </a:r>
          </a:p>
        </p:txBody>
      </p:sp>
    </p:spTree>
    <p:extLst>
      <p:ext uri="{BB962C8B-B14F-4D97-AF65-F5344CB8AC3E}">
        <p14:creationId xmlns:p14="http://schemas.microsoft.com/office/powerpoint/2010/main" val="22261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392206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What Are Prefixes?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57325"/>
            <a:ext cx="8785225" cy="540067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A </a:t>
            </a:r>
            <a:r>
              <a:rPr lang="en-GB" altLang="en-US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prefix</a:t>
            </a:r>
            <a:r>
              <a:rPr lang="en-GB" altLang="en-US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is a group of letters we add to the </a:t>
            </a:r>
            <a:r>
              <a:rPr lang="en-GB" altLang="en-US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front</a:t>
            </a: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 of a word. </a:t>
            </a:r>
          </a:p>
          <a:p>
            <a:pPr eaLnBrk="1" hangingPunct="1">
              <a:lnSpc>
                <a:spcPct val="125000"/>
              </a:lnSpc>
            </a:pP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Prefixes </a:t>
            </a:r>
            <a:r>
              <a:rPr lang="en-GB" altLang="en-US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change the meaning</a:t>
            </a:r>
            <a:r>
              <a:rPr lang="en-GB" altLang="en-US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 or </a:t>
            </a:r>
            <a:r>
              <a:rPr lang="en-GB" altLang="en-US" u="sng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purpose</a:t>
            </a:r>
            <a:r>
              <a:rPr lang="en-GB" altLang="en-US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of the word, e.g.</a:t>
            </a:r>
            <a:r>
              <a:rPr lang="en-GB" altLang="en-US" sz="40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 </a:t>
            </a:r>
          </a:p>
          <a:p>
            <a:pPr eaLnBrk="1" hangingPunct="1">
              <a:lnSpc>
                <a:spcPct val="125000"/>
              </a:lnSpc>
              <a:buFontTx/>
              <a:buNone/>
            </a:pPr>
            <a:endParaRPr lang="en-GB" altLang="en-US" sz="1050" dirty="0" smtClean="0">
              <a:solidFill>
                <a:srgbClr val="0000FF"/>
              </a:solidFill>
              <a:latin typeface="Segoe Print" panose="02000600000000000000" pitchFamily="2" charset="0"/>
            </a:endParaRPr>
          </a:p>
          <a:p>
            <a:pPr eaLnBrk="1" hangingPunct="1">
              <a:lnSpc>
                <a:spcPct val="125000"/>
              </a:lnSpc>
              <a:buFontTx/>
              <a:buNone/>
            </a:pPr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 </a:t>
            </a:r>
            <a:r>
              <a:rPr lang="en-GB" altLang="en-US" sz="32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un</a:t>
            </a:r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200" dirty="0" smtClean="0">
                <a:latin typeface="Segoe Print" panose="02000600000000000000" pitchFamily="2" charset="0"/>
              </a:rPr>
              <a:t>+</a:t>
            </a:r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kind </a:t>
            </a:r>
            <a:r>
              <a:rPr lang="en-GB" altLang="en-US" sz="3200" dirty="0" smtClean="0">
                <a:latin typeface="Segoe Print" panose="02000600000000000000" pitchFamily="2" charset="0"/>
              </a:rPr>
              <a:t>=</a:t>
            </a:r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en-GB" altLang="en-US" sz="32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un</a:t>
            </a:r>
            <a:r>
              <a:rPr lang="en-GB" altLang="en-US" sz="32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kind</a:t>
            </a:r>
            <a:endParaRPr lang="en-GB" altLang="en-US" sz="3200" u="sng" dirty="0" smtClean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5124" name="Picture 4" descr="j0303338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7815" y="3904457"/>
            <a:ext cx="2326185" cy="2693193"/>
          </a:xfrm>
          <a:noFill/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" y="5198269"/>
            <a:ext cx="5715000" cy="36671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Segoe Print" panose="02000600000000000000" pitchFamily="2" charset="0"/>
              </a:rPr>
              <a:t>How has the word meaning been altered?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57200" y="5867400"/>
            <a:ext cx="5715000" cy="646331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Segoe Print" panose="02000600000000000000" pitchFamily="2" charset="0"/>
              </a:rPr>
              <a:t>The word has become its opposite meaning (antonym)</a:t>
            </a:r>
          </a:p>
        </p:txBody>
      </p:sp>
    </p:spTree>
    <p:extLst>
      <p:ext uri="{BB962C8B-B14F-4D97-AF65-F5344CB8AC3E}">
        <p14:creationId xmlns:p14="http://schemas.microsoft.com/office/powerpoint/2010/main" val="352296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25" grpId="0" animBg="1" autoUpdateAnimBg="0"/>
      <p:bldP spid="512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44" y="27287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What prefixes can you think of?</a:t>
            </a:r>
            <a:endParaRPr lang="en-GB" dirty="0">
              <a:latin typeface="Segoe Print" panose="02000600000000000000" pitchFamily="2" charset="0"/>
            </a:endParaRPr>
          </a:p>
        </p:txBody>
      </p:sp>
      <p:grpSp>
        <p:nvGrpSpPr>
          <p:cNvPr id="9" name="Group 15"/>
          <p:cNvGrpSpPr>
            <a:grpSpLocks/>
          </p:cNvGrpSpPr>
          <p:nvPr/>
        </p:nvGrpSpPr>
        <p:grpSpPr bwMode="auto">
          <a:xfrm rot="1500000">
            <a:off x="6540811" y="1123796"/>
            <a:ext cx="1996567" cy="1200329"/>
            <a:chOff x="770486" y="1400766"/>
            <a:chExt cx="1709474" cy="1453473"/>
          </a:xfrm>
        </p:grpSpPr>
        <p:sp>
          <p:nvSpPr>
            <p:cNvPr id="10" name="Rectangle 9"/>
            <p:cNvSpPr/>
            <p:nvPr/>
          </p:nvSpPr>
          <p:spPr>
            <a:xfrm>
              <a:off x="833042" y="1710887"/>
              <a:ext cx="1646918" cy="928470"/>
            </a:xfrm>
            <a:prstGeom prst="rect">
              <a:avLst/>
            </a:prstGeom>
            <a:solidFill>
              <a:srgbClr val="477BAB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0713" y="1663604"/>
              <a:ext cx="1646917" cy="9284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2" name="TextBox 23"/>
            <p:cNvSpPr txBox="1">
              <a:spLocks noChangeArrowheads="1"/>
            </p:cNvSpPr>
            <p:nvPr/>
          </p:nvSpPr>
          <p:spPr bwMode="auto">
            <a:xfrm>
              <a:off x="770486" y="1400766"/>
              <a:ext cx="1662163" cy="1453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3600">
                  <a:solidFill>
                    <a:schemeClr val="tx1"/>
                  </a:solidFill>
                  <a:latin typeface="Segoe Print" panose="02000600000000000000" pitchFamily="2" charset="0"/>
                </a:rPr>
                <a:t>Over-</a:t>
              </a:r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 rot="-1500000">
            <a:off x="6540882" y="4468205"/>
            <a:ext cx="1630850" cy="1200329"/>
            <a:chOff x="770484" y="1400765"/>
            <a:chExt cx="1712274" cy="1453473"/>
          </a:xfrm>
        </p:grpSpPr>
        <p:sp>
          <p:nvSpPr>
            <p:cNvPr id="14" name="Rectangle 13"/>
            <p:cNvSpPr/>
            <p:nvPr/>
          </p:nvSpPr>
          <p:spPr>
            <a:xfrm>
              <a:off x="835840" y="1704017"/>
              <a:ext cx="1646918" cy="928470"/>
            </a:xfrm>
            <a:prstGeom prst="rect">
              <a:avLst/>
            </a:prstGeom>
            <a:solidFill>
              <a:srgbClr val="477BAB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76272" y="1663505"/>
              <a:ext cx="1646917" cy="9284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6" name="TextBox 39"/>
            <p:cNvSpPr txBox="1">
              <a:spLocks noChangeArrowheads="1"/>
            </p:cNvSpPr>
            <p:nvPr/>
          </p:nvSpPr>
          <p:spPr bwMode="auto">
            <a:xfrm>
              <a:off x="770484" y="1400765"/>
              <a:ext cx="1662163" cy="1453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3600">
                  <a:solidFill>
                    <a:schemeClr val="tx1"/>
                  </a:solidFill>
                  <a:latin typeface="Segoe Print" panose="02000600000000000000" pitchFamily="2" charset="0"/>
                </a:rPr>
                <a:t>Mis-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3895725" y="955675"/>
            <a:ext cx="1414463" cy="806450"/>
            <a:chOff x="770485" y="1663682"/>
            <a:chExt cx="1712257" cy="976527"/>
          </a:xfrm>
        </p:grpSpPr>
        <p:sp>
          <p:nvSpPr>
            <p:cNvPr id="18" name="Rectangle 17"/>
            <p:cNvSpPr/>
            <p:nvPr/>
          </p:nvSpPr>
          <p:spPr>
            <a:xfrm>
              <a:off x="835824" y="1711740"/>
              <a:ext cx="1646918" cy="928469"/>
            </a:xfrm>
            <a:prstGeom prst="rect">
              <a:avLst/>
            </a:prstGeom>
            <a:solidFill>
              <a:srgbClr val="477BAB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78172" y="1663682"/>
              <a:ext cx="1646918" cy="9284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0" name="TextBox 31"/>
            <p:cNvSpPr txBox="1">
              <a:spLocks noChangeArrowheads="1"/>
            </p:cNvSpPr>
            <p:nvPr/>
          </p:nvSpPr>
          <p:spPr bwMode="auto">
            <a:xfrm>
              <a:off x="770485" y="1736355"/>
              <a:ext cx="1662163" cy="782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36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De-</a:t>
              </a:r>
            </a:p>
          </p:txBody>
        </p:sp>
      </p:grpSp>
      <p:grpSp>
        <p:nvGrpSpPr>
          <p:cNvPr id="21" name="Group 32"/>
          <p:cNvGrpSpPr>
            <a:grpSpLocks/>
          </p:cNvGrpSpPr>
          <p:nvPr/>
        </p:nvGrpSpPr>
        <p:grpSpPr bwMode="auto">
          <a:xfrm rot="1500000">
            <a:off x="1106488" y="4691063"/>
            <a:ext cx="1414462" cy="806450"/>
            <a:chOff x="770485" y="1663682"/>
            <a:chExt cx="1712257" cy="976527"/>
          </a:xfrm>
        </p:grpSpPr>
        <p:sp>
          <p:nvSpPr>
            <p:cNvPr id="22" name="Rectangle 21"/>
            <p:cNvSpPr/>
            <p:nvPr/>
          </p:nvSpPr>
          <p:spPr>
            <a:xfrm>
              <a:off x="833042" y="1710888"/>
              <a:ext cx="1646918" cy="928469"/>
            </a:xfrm>
            <a:prstGeom prst="rect">
              <a:avLst/>
            </a:prstGeom>
            <a:solidFill>
              <a:srgbClr val="477BAB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71642" y="1661049"/>
              <a:ext cx="1646918" cy="92847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4" name="TextBox 35"/>
            <p:cNvSpPr txBox="1">
              <a:spLocks noChangeArrowheads="1"/>
            </p:cNvSpPr>
            <p:nvPr/>
          </p:nvSpPr>
          <p:spPr bwMode="auto">
            <a:xfrm>
              <a:off x="770485" y="1736354"/>
              <a:ext cx="1662163" cy="782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3600">
                  <a:solidFill>
                    <a:schemeClr val="tx1"/>
                  </a:solidFill>
                  <a:latin typeface="Segoe Print" panose="02000600000000000000" pitchFamily="2" charset="0"/>
                </a:rPr>
                <a:t>Dis-</a:t>
              </a:r>
            </a:p>
          </p:txBody>
        </p:sp>
      </p:grpSp>
      <p:grpSp>
        <p:nvGrpSpPr>
          <p:cNvPr id="25" name="Group 40"/>
          <p:cNvGrpSpPr>
            <a:grpSpLocks/>
          </p:cNvGrpSpPr>
          <p:nvPr/>
        </p:nvGrpSpPr>
        <p:grpSpPr bwMode="auto">
          <a:xfrm rot="-1500000">
            <a:off x="1339571" y="1230333"/>
            <a:ext cx="1414462" cy="806450"/>
            <a:chOff x="770485" y="1663682"/>
            <a:chExt cx="1712257" cy="976527"/>
          </a:xfrm>
        </p:grpSpPr>
        <p:sp>
          <p:nvSpPr>
            <p:cNvPr id="26" name="Rectangle 25"/>
            <p:cNvSpPr/>
            <p:nvPr/>
          </p:nvSpPr>
          <p:spPr>
            <a:xfrm>
              <a:off x="835840" y="1704018"/>
              <a:ext cx="1646918" cy="928469"/>
            </a:xfrm>
            <a:prstGeom prst="rect">
              <a:avLst/>
            </a:prstGeom>
            <a:solidFill>
              <a:srgbClr val="477BAB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77778" y="1655725"/>
              <a:ext cx="1646918" cy="92846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477B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>
                  <a:latin typeface="Segoe Print" panose="02000600000000000000" pitchFamily="2" charset="0"/>
                </a:rPr>
                <a:t> </a:t>
              </a:r>
            </a:p>
          </p:txBody>
        </p:sp>
        <p:sp>
          <p:nvSpPr>
            <p:cNvPr id="28" name="TextBox 43"/>
            <p:cNvSpPr txBox="1">
              <a:spLocks noChangeArrowheads="1"/>
            </p:cNvSpPr>
            <p:nvPr/>
          </p:nvSpPr>
          <p:spPr bwMode="auto">
            <a:xfrm>
              <a:off x="770485" y="1736355"/>
              <a:ext cx="1662163" cy="782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0" rIns="180000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6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 sz="1400">
                  <a:solidFill>
                    <a:srgbClr val="1C1C1C"/>
                  </a:solidFill>
                  <a:latin typeface="Sassoon Infant Rg" pitchFamily="50" charset="0"/>
                  <a:ea typeface="Sassoon Infant Rg" pitchFamily="50" charset="0"/>
                  <a:cs typeface="Sassoon Infant Rg" pitchFamily="50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GB" altLang="en-US" sz="3600" dirty="0">
                  <a:solidFill>
                    <a:schemeClr val="tx1"/>
                  </a:solidFill>
                  <a:latin typeface="Segoe Print" panose="02000600000000000000" pitchFamily="2" charset="0"/>
                </a:rPr>
                <a:t>Re-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841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106" y="824752"/>
            <a:ext cx="7521388" cy="933544"/>
          </a:xfrm>
        </p:spPr>
        <p:txBody>
          <a:bodyPr/>
          <a:lstStyle/>
          <a:p>
            <a:pPr eaLnBrk="1" hangingPunct="1"/>
            <a:r>
              <a:rPr lang="en-GB" altLang="en-US" sz="55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prefix ‘dis’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Sally </a:t>
            </a:r>
            <a:r>
              <a:rPr lang="en-GB" altLang="en-US" sz="5200" smtClean="0">
                <a:solidFill>
                  <a:srgbClr val="FF3300"/>
                </a:solidFill>
                <a:latin typeface="Segoe Print" panose="02000600000000000000" pitchFamily="2" charset="0"/>
              </a:rPr>
              <a:t>dis</a:t>
            </a: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agreed with Tom over who threw the snowball.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468313" y="2997200"/>
            <a:ext cx="2951162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7173" name="Picture 7" descr="MCj01348590000[1]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64175" y="3938588"/>
            <a:ext cx="2406650" cy="2187575"/>
          </a:xfrm>
          <a:noFill/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876800" y="1600200"/>
            <a:ext cx="3505200" cy="1754326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Segoe Print" panose="02000600000000000000" pitchFamily="2" charset="0"/>
              </a:rPr>
              <a:t>How has the word meaning been altered with this prefix?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latin typeface="Segoe Print" panose="02000600000000000000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Segoe Print" panose="02000600000000000000" pitchFamily="2" charset="0"/>
              </a:rPr>
              <a:t>agree-----disagree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838200" y="6248400"/>
            <a:ext cx="7543800" cy="646331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Segoe Print" panose="02000600000000000000" pitchFamily="2" charset="0"/>
              </a:rPr>
              <a:t>Again the word has become an antonym (opposite) of the root word.</a:t>
            </a:r>
          </a:p>
        </p:txBody>
      </p:sp>
    </p:spTree>
    <p:extLst>
      <p:ext uri="{BB962C8B-B14F-4D97-AF65-F5344CB8AC3E}">
        <p14:creationId xmlns:p14="http://schemas.microsoft.com/office/powerpoint/2010/main" val="244884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  <p:bldP spid="7172" grpId="0" animBg="1"/>
      <p:bldP spid="7176" grpId="0" animBg="1" autoUpdateAnimBg="0"/>
      <p:bldP spid="717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790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55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prefix ‘dis’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Can you </a:t>
            </a:r>
            <a:r>
              <a:rPr lang="en-GB" altLang="en-US" sz="5200" smtClean="0">
                <a:solidFill>
                  <a:srgbClr val="FF3300"/>
                </a:solidFill>
                <a:latin typeface="Segoe Print" panose="02000600000000000000" pitchFamily="2" charset="0"/>
              </a:rPr>
              <a:t>dis</a:t>
            </a: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able the alarm?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395288" y="3141663"/>
            <a:ext cx="22320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9222" name="Picture 6" descr="MCj041092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268413"/>
            <a:ext cx="344963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79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81 0.07977 C -0.0658 0.06914 -0.07986 0.0585 -0.08473 0.0585 C -0.1158 0.0585 -0.14775 0.22498 -0.14775 0.39145 C -0.14775 0.30752 -0.16372 0.22498 -0.17882 0.22498 C -0.19479 0.22498 -0.2099 0.30891 -0.2099 0.39145 C -0.2099 0.35006 -0.21789 0.30752 -0.22587 0.30752 C -0.23386 0.30752 -0.24184 0.34891 -0.24184 0.39145 C -0.24184 0.37018 -0.24584 0.35006 -0.24983 0.35006 C -0.25382 0.35006 -0.25782 0.37133 -0.25782 0.39145 C -0.25782 0.38081 -0.2599 0.37018 -0.26181 0.37018 C -0.26285 0.37018 -0.2658 0.38081 -0.2658 0.39145 C -0.2658 0.38613 -0.26684 0.38081 -0.26789 0.38081 C -0.26789 0.37943 -0.26997 0.38613 -0.26997 0.39145 C -0.26997 0.38867 -0.26997 0.38613 -0.27101 0.38613 C -0.27101 0.38752 -0.27205 0.38891 -0.27205 0.39145 C -0.27205 0.39006 -0.27205 0.38867 -0.27205 0.38752 C -0.27309 0.38752 -0.27309 0.38891 -0.27309 0.39029 C -0.27414 0.39029 -0.27414 0.38891 -0.27414 0.38752 C -0.27518 0.38752 -0.27518 0.38891 -0.27518 0.39029 " pathEditMode="relative" rAng="0" ptsTypes="fffffffffffffffffff">
                                      <p:cBhvr>
                                        <p:cTn id="33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4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0" grpId="0" animBg="1"/>
      <p:bldP spid="92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8221"/>
            <a:ext cx="8713787" cy="1358900"/>
          </a:xfrm>
        </p:spPr>
        <p:txBody>
          <a:bodyPr/>
          <a:lstStyle/>
          <a:p>
            <a:pPr eaLnBrk="1" hangingPunct="1"/>
            <a:r>
              <a:rPr lang="en-GB" altLang="en-US" sz="39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Add the suffix ‘dis’ to                         these root words!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708400" y="3716338"/>
            <a:ext cx="15843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50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55650" y="2492375"/>
            <a:ext cx="2376488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trust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308850" y="3141663"/>
            <a:ext cx="12604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like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067175" y="5661025"/>
            <a:ext cx="31686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approve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732588" y="4941888"/>
            <a:ext cx="2590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please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11638" y="2060575"/>
            <a:ext cx="282733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coloured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187450" y="4868863"/>
            <a:ext cx="208756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0000FF"/>
                </a:solidFill>
                <a:latin typeface="Segoe Print" panose="02000600000000000000" pitchFamily="2" charset="0"/>
                <a:cs typeface="Arial" charset="0"/>
              </a:rPr>
              <a:t>order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427538" y="2852738"/>
            <a:ext cx="0" cy="936625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5219700" y="3644900"/>
            <a:ext cx="1296988" cy="431800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 flipV="1">
            <a:off x="2268538" y="3284538"/>
            <a:ext cx="1439862" cy="720725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>
            <a:off x="4427538" y="4652963"/>
            <a:ext cx="0" cy="1081087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2411413" y="4508500"/>
            <a:ext cx="1368425" cy="433388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076825" y="4508500"/>
            <a:ext cx="1223963" cy="360363"/>
          </a:xfrm>
          <a:prstGeom prst="line">
            <a:avLst/>
          </a:prstGeom>
          <a:noFill/>
          <a:ln w="47625">
            <a:solidFill>
              <a:srgbClr val="80008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492500" y="2060575"/>
            <a:ext cx="136842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  <a:endParaRPr lang="en-GB" altLang="en-US" sz="4500">
              <a:solidFill>
                <a:srgbClr val="0000FF"/>
              </a:solidFill>
              <a:latin typeface="Segoe Print" panose="02000600000000000000" pitchFamily="2" charset="0"/>
              <a:cs typeface="Arial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551613" y="3141663"/>
            <a:ext cx="25923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  <a:endParaRPr lang="en-GB" altLang="en-US" sz="4500">
              <a:solidFill>
                <a:srgbClr val="0000FF"/>
              </a:solidFill>
              <a:latin typeface="Segoe Print" panose="02000600000000000000" pitchFamily="2" charset="0"/>
              <a:cs typeface="Arial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395288" y="4868863"/>
            <a:ext cx="1905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276600" y="5661025"/>
            <a:ext cx="160496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940425" y="4941888"/>
            <a:ext cx="1557338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0" y="2492375"/>
            <a:ext cx="20351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500">
                <a:solidFill>
                  <a:srgbClr val="FF0000"/>
                </a:solidFill>
                <a:latin typeface="Segoe Print" panose="02000600000000000000" pitchFamily="2" charset="0"/>
                <a:cs typeface="Arial" charset="0"/>
              </a:rPr>
              <a:t>dis</a:t>
            </a:r>
          </a:p>
        </p:txBody>
      </p:sp>
    </p:spTree>
    <p:extLst>
      <p:ext uri="{BB962C8B-B14F-4D97-AF65-F5344CB8AC3E}">
        <p14:creationId xmlns:p14="http://schemas.microsoft.com/office/powerpoint/2010/main" val="221519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80" grpId="0"/>
      <p:bldP spid="11281" grpId="0"/>
      <p:bldP spid="11282" grpId="0"/>
      <p:bldP spid="11283" grpId="0"/>
      <p:bldP spid="11284" grpId="0"/>
      <p:bldP spid="112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237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55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prefix ‘re’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6732588" cy="4525963"/>
          </a:xfrm>
        </p:spPr>
        <p:txBody>
          <a:bodyPr/>
          <a:lstStyle/>
          <a:p>
            <a:pPr eaLnBrk="1" hangingPunct="1"/>
            <a:r>
              <a:rPr lang="en-GB" altLang="en-US" sz="52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Danny had to </a:t>
            </a:r>
            <a:r>
              <a:rPr lang="en-GB" altLang="en-US" sz="5200" dirty="0" smtClean="0">
                <a:solidFill>
                  <a:srgbClr val="FF3300"/>
                </a:solidFill>
                <a:latin typeface="Segoe Print" panose="02000600000000000000" pitchFamily="2" charset="0"/>
              </a:rPr>
              <a:t>re</a:t>
            </a:r>
            <a:r>
              <a:rPr lang="en-GB" altLang="en-US" sz="5200" dirty="0" smtClean="0">
                <a:solidFill>
                  <a:srgbClr val="0000FF"/>
                </a:solidFill>
                <a:latin typeface="Segoe Print" panose="02000600000000000000" pitchFamily="2" charset="0"/>
              </a:rPr>
              <a:t>fill the bucket.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4572000" y="2349500"/>
            <a:ext cx="17287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14341" name="Picture 7" descr="MCj02375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349500"/>
            <a:ext cx="5040312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54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  <p:bldP spid="14340" grpId="0" animBg="1"/>
      <p:bldP spid="143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943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55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prefix ‘re’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6732588" cy="4525963"/>
          </a:xfrm>
        </p:spPr>
        <p:txBody>
          <a:bodyPr/>
          <a:lstStyle/>
          <a:p>
            <a:pPr eaLnBrk="1" hangingPunct="1"/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The T.V. showed an action </a:t>
            </a:r>
            <a:r>
              <a:rPr lang="en-GB" altLang="en-US" sz="5200" smtClean="0">
                <a:solidFill>
                  <a:srgbClr val="FF3300"/>
                </a:solidFill>
                <a:latin typeface="Segoe Print" panose="02000600000000000000" pitchFamily="2" charset="0"/>
              </a:rPr>
              <a:t>re</a:t>
            </a: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play.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2484438" y="3141663"/>
            <a:ext cx="20161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15365" name="Picture 7" descr="MPj042425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84538"/>
            <a:ext cx="4824413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846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  <p:bldP spid="1536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5500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The prefix ‘de’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6732588" cy="4525963"/>
          </a:xfrm>
        </p:spPr>
        <p:txBody>
          <a:bodyPr/>
          <a:lstStyle/>
          <a:p>
            <a:pPr eaLnBrk="1" hangingPunct="1"/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Dad had to </a:t>
            </a:r>
            <a:r>
              <a:rPr lang="en-GB" altLang="en-US" sz="5200" smtClean="0">
                <a:solidFill>
                  <a:srgbClr val="FF3300"/>
                </a:solidFill>
                <a:latin typeface="Segoe Print" panose="02000600000000000000" pitchFamily="2" charset="0"/>
              </a:rPr>
              <a:t>de</a:t>
            </a:r>
            <a:r>
              <a:rPr lang="en-GB" altLang="en-US" sz="5200" smtClean="0">
                <a:solidFill>
                  <a:srgbClr val="0000FF"/>
                </a:solidFill>
                <a:latin typeface="Segoe Print" panose="02000600000000000000" pitchFamily="2" charset="0"/>
              </a:rPr>
              <a:t>frost the chicken before he put it in the oven.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4067175" y="2349500"/>
            <a:ext cx="2374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Segoe Print" panose="02000600000000000000" pitchFamily="2" charset="0"/>
            </a:endParaRPr>
          </a:p>
        </p:txBody>
      </p:sp>
      <p:pic>
        <p:nvPicPr>
          <p:cNvPr id="16389" name="Picture 10" descr="MCj034790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500438"/>
            <a:ext cx="2987675" cy="29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8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8" grpId="0" animBg="1"/>
      <p:bldP spid="16388" grpId="1" animBg="1"/>
    </p:bld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894</TotalTime>
  <Words>356</Words>
  <Application>Microsoft Office PowerPoint</Application>
  <PresentationFormat>On-screen Show (4:3)</PresentationFormat>
  <Paragraphs>82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Title slide</vt:lpstr>
      <vt:lpstr>Slides</vt:lpstr>
      <vt:lpstr>Year 5 SPAG</vt:lpstr>
      <vt:lpstr>What Are Prefixes?</vt:lpstr>
      <vt:lpstr>What prefixes can you think of?</vt:lpstr>
      <vt:lpstr>The prefix ‘dis’</vt:lpstr>
      <vt:lpstr>The prefix ‘dis’</vt:lpstr>
      <vt:lpstr>Add the suffix ‘dis’ to                         these root words!</vt:lpstr>
      <vt:lpstr>The prefix ‘re’</vt:lpstr>
      <vt:lpstr>The prefix ‘re’</vt:lpstr>
      <vt:lpstr>The prefix ‘de’</vt:lpstr>
      <vt:lpstr>The prefix ‘de’</vt:lpstr>
      <vt:lpstr>The prefix ‘mis’</vt:lpstr>
      <vt:lpstr>The prefix ‘over’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visitor</cp:lastModifiedBy>
  <cp:revision>86</cp:revision>
  <dcterms:created xsi:type="dcterms:W3CDTF">2017-06-27T15:09:43Z</dcterms:created>
  <dcterms:modified xsi:type="dcterms:W3CDTF">2018-01-22T12:18:16Z</dcterms:modified>
</cp:coreProperties>
</file>