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4"/>
  </p:notesMasterIdLst>
  <p:sldIdLst>
    <p:sldId id="272" r:id="rId2"/>
    <p:sldId id="277" r:id="rId3"/>
    <p:sldId id="273" r:id="rId4"/>
    <p:sldId id="279" r:id="rId5"/>
    <p:sldId id="278" r:id="rId6"/>
    <p:sldId id="280" r:id="rId7"/>
    <p:sldId id="281" r:id="rId8"/>
    <p:sldId id="282" r:id="rId9"/>
    <p:sldId id="283" r:id="rId10"/>
    <p:sldId id="285" r:id="rId11"/>
    <p:sldId id="286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2B117-5026-4F6A-8E59-7461EACB4195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A0F4E-80A3-4650-A7A4-E5A8098C7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72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2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0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17ADD7-6DF4-45C3-8C8B-36030A6D600D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2A9F38-1CED-4A9F-AB8A-7765860FD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1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3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keystage2literacy.co.uk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SPAG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Marking Boundaries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Using semi-colons, colons and dashes to mark boundaries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12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886700" cy="662781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Segoe Print" panose="02000600000000000000" pitchFamily="2" charset="0"/>
              </a:rPr>
              <a:t>Colons and Semi Colons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egoe Print" panose="02000600000000000000" pitchFamily="2" charset="0"/>
              </a:rPr>
              <a:t>Developed by </a:t>
            </a:r>
            <a:r>
              <a:rPr lang="en-GB" sz="1200" dirty="0">
                <a:latin typeface="Segoe Print" panose="02000600000000000000" pitchFamily="2" charset="0"/>
                <a:hlinkClick r:id="rId2"/>
              </a:rPr>
              <a:t>www.keystage2literacy.co.uk</a:t>
            </a:r>
            <a:r>
              <a:rPr lang="en-GB" sz="1200" dirty="0">
                <a:latin typeface="Segoe Print" panose="020006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9138" y="1268760"/>
            <a:ext cx="49423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What Do I 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Already</a:t>
            </a:r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 Know?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1772816"/>
            <a:ext cx="7886700" cy="3739004"/>
          </a:xfrm>
        </p:spPr>
        <p:txBody>
          <a:bodyPr/>
          <a:lstStyle/>
          <a:p>
            <a:r>
              <a:rPr lang="en-GB" sz="2400" dirty="0">
                <a:latin typeface="Segoe Print" panose="02000600000000000000" pitchFamily="2" charset="0"/>
              </a:rPr>
              <a:t>Try these SPaG Test questions out independently…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000" t="27888" r="36782" b="42801"/>
          <a:stretch/>
        </p:blipFill>
        <p:spPr>
          <a:xfrm>
            <a:off x="1820952" y="2564904"/>
            <a:ext cx="619692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40949"/>
            <a:ext cx="7886700" cy="59077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Segoe Print" panose="02000600000000000000" pitchFamily="2" charset="0"/>
              </a:rPr>
              <a:t>Colons and Semi Colons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egoe Print" panose="02000600000000000000" pitchFamily="2" charset="0"/>
              </a:rPr>
              <a:t>Developed by </a:t>
            </a:r>
            <a:r>
              <a:rPr lang="en-GB" sz="1200" dirty="0">
                <a:latin typeface="Segoe Print" panose="02000600000000000000" pitchFamily="2" charset="0"/>
                <a:hlinkClick r:id="rId2"/>
              </a:rPr>
              <a:t>www.keystage2literacy.co.uk</a:t>
            </a:r>
            <a:r>
              <a:rPr lang="en-GB" sz="1200" dirty="0">
                <a:latin typeface="Segoe Print" panose="020006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9111" y="1268760"/>
            <a:ext cx="49423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What Do I 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Already</a:t>
            </a:r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 Know?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1772816"/>
            <a:ext cx="7886700" cy="3739004"/>
          </a:xfrm>
        </p:spPr>
        <p:txBody>
          <a:bodyPr/>
          <a:lstStyle/>
          <a:p>
            <a:r>
              <a:rPr lang="en-GB" sz="2400" dirty="0">
                <a:latin typeface="Segoe Print" panose="02000600000000000000" pitchFamily="2" charset="0"/>
              </a:rPr>
              <a:t>Try these SPaG Test questions out independently…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535" t="52629" r="32988" b="23112"/>
          <a:stretch/>
        </p:blipFill>
        <p:spPr>
          <a:xfrm>
            <a:off x="683568" y="2564904"/>
            <a:ext cx="737596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2003"/>
            <a:ext cx="7886700" cy="662781"/>
          </a:xfrm>
        </p:spPr>
        <p:txBody>
          <a:bodyPr>
            <a:noAutofit/>
          </a:bodyPr>
          <a:lstStyle/>
          <a:p>
            <a:r>
              <a:rPr lang="en-GB" sz="3600" dirty="0">
                <a:latin typeface="Segoe Print" panose="02000600000000000000" pitchFamily="2" charset="0"/>
              </a:rPr>
              <a:t>Colons and Semi Colons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470" y="6469911"/>
            <a:ext cx="46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egoe Print" panose="02000600000000000000" pitchFamily="2" charset="0"/>
              </a:rPr>
              <a:t>Developed by </a:t>
            </a:r>
            <a:r>
              <a:rPr lang="en-GB" sz="1200" dirty="0">
                <a:latin typeface="Segoe Print" panose="02000600000000000000" pitchFamily="2" charset="0"/>
                <a:hlinkClick r:id="rId2"/>
              </a:rPr>
              <a:t>www.keystage2literacy.co.uk</a:t>
            </a:r>
            <a:r>
              <a:rPr lang="en-GB" sz="1200" dirty="0">
                <a:latin typeface="Segoe Print" panose="020006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3489" y="1412776"/>
            <a:ext cx="49423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What Do I 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Already</a:t>
            </a:r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 Know?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1916832"/>
            <a:ext cx="7886700" cy="3739004"/>
          </a:xfrm>
        </p:spPr>
        <p:txBody>
          <a:bodyPr/>
          <a:lstStyle/>
          <a:p>
            <a:r>
              <a:rPr lang="en-GB" sz="2400" dirty="0">
                <a:latin typeface="Segoe Print" panose="02000600000000000000" pitchFamily="2" charset="0"/>
              </a:rPr>
              <a:t>Try these SPaG Test questions out independently…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535" t="47198" r="36494" b="33923"/>
          <a:stretch/>
        </p:blipFill>
        <p:spPr>
          <a:xfrm>
            <a:off x="496124" y="2636912"/>
            <a:ext cx="8362113" cy="27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55650" y="4891088"/>
            <a:ext cx="7632700" cy="1201737"/>
            <a:chOff x="755650" y="4891088"/>
            <a:chExt cx="7632700" cy="1201737"/>
          </a:xfrm>
        </p:grpSpPr>
        <p:grpSp>
          <p:nvGrpSpPr>
            <p:cNvPr id="12296" name="Group 34"/>
            <p:cNvGrpSpPr>
              <a:grpSpLocks/>
            </p:cNvGrpSpPr>
            <p:nvPr/>
          </p:nvGrpSpPr>
          <p:grpSpPr bwMode="auto">
            <a:xfrm>
              <a:off x="4598988" y="4891088"/>
              <a:ext cx="3789362" cy="1201737"/>
              <a:chOff x="4599252" y="4890558"/>
              <a:chExt cx="3789097" cy="120226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623062" y="4890558"/>
                <a:ext cx="3757350" cy="1202267"/>
              </a:xfrm>
              <a:prstGeom prst="rect">
                <a:avLst/>
              </a:prstGeom>
              <a:solidFill>
                <a:srgbClr val="C6EB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latin typeface="Segoe Print" panose="02000600000000000000" pitchFamily="2" charset="0"/>
                </a:endParaRPr>
              </a:p>
            </p:txBody>
          </p:sp>
          <p:sp>
            <p:nvSpPr>
              <p:cNvPr id="12301" name="TextBox 16"/>
              <p:cNvSpPr txBox="1">
                <a:spLocks noChangeArrowheads="1"/>
              </p:cNvSpPr>
              <p:nvPr/>
            </p:nvSpPr>
            <p:spPr bwMode="auto">
              <a:xfrm>
                <a:off x="4599252" y="5030026"/>
                <a:ext cx="3789097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A </a:t>
                </a:r>
                <a:r>
                  <a:rPr lang="en-GB" altLang="en-US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dash</a:t>
                </a:r>
                <a:r>
                  <a:rPr lang="en-GB" altLang="en-US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, which can be used to connect or separate phrases and sentences.</a:t>
                </a:r>
              </a:p>
            </p:txBody>
          </p:sp>
        </p:grpSp>
        <p:grpSp>
          <p:nvGrpSpPr>
            <p:cNvPr id="12297" name="Group 5"/>
            <p:cNvGrpSpPr>
              <a:grpSpLocks/>
            </p:cNvGrpSpPr>
            <p:nvPr/>
          </p:nvGrpSpPr>
          <p:grpSpPr bwMode="auto">
            <a:xfrm>
              <a:off x="755650" y="4891088"/>
              <a:ext cx="3757613" cy="1201737"/>
              <a:chOff x="755650" y="4891088"/>
              <a:chExt cx="3757613" cy="1201737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55650" y="4891088"/>
                <a:ext cx="3757613" cy="1201737"/>
              </a:xfrm>
              <a:prstGeom prst="rect">
                <a:avLst/>
              </a:prstGeom>
              <a:solidFill>
                <a:srgbClr val="F7F6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latin typeface="Segoe Print" panose="02000600000000000000" pitchFamily="2" charset="0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2100789" y="5001233"/>
                <a:ext cx="1024468" cy="952123"/>
                <a:chOff x="2192865" y="2463660"/>
                <a:chExt cx="1024468" cy="95212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" name="Oval 31"/>
                <p:cNvSpPr/>
                <p:nvPr/>
              </p:nvSpPr>
              <p:spPr>
                <a:xfrm>
                  <a:off x="2235200" y="2511863"/>
                  <a:ext cx="982133" cy="9039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latin typeface="Segoe Print" panose="02000600000000000000" pitchFamily="2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2192865" y="2463660"/>
                  <a:ext cx="982133" cy="830997"/>
                </a:xfrm>
                <a:prstGeom prst="rect">
                  <a:avLst/>
                </a:prstGeom>
                <a:noFill/>
              </p:spPr>
              <p:txBody>
                <a:bodyPr lIns="180000">
                  <a:spAutoFit/>
                </a:bodyPr>
                <a:lstStyle/>
                <a:p>
                  <a:pPr algn="ctr">
                    <a:defRPr/>
                  </a:pPr>
                  <a:r>
                    <a:rPr lang="en-GB" sz="4800" b="1" dirty="0">
                      <a:latin typeface="Segoe Print" panose="02000600000000000000" pitchFamily="2" charset="0"/>
                      <a:cs typeface="Times New Roman" panose="02020603050405020304" pitchFamily="18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smtClean="0">
                <a:latin typeface="Segoe Print" panose="02000600000000000000" pitchFamily="2" charset="0"/>
              </a:rPr>
              <a:t>Punctuation Marks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650" y="1503363"/>
            <a:ext cx="7632700" cy="706437"/>
          </a:xfrm>
          <a:prstGeom prst="rect">
            <a:avLst/>
          </a:prstGeom>
          <a:solidFill>
            <a:srgbClr val="C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Segoe Print" panose="02000600000000000000" pitchFamily="2" charset="0"/>
            </a:endParaRP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755650" y="167163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These are the punctuation </a:t>
            </a:r>
            <a:r>
              <a:rPr lang="en-GB" altLang="en-US" dirty="0">
                <a:solidFill>
                  <a:schemeClr val="tx1"/>
                </a:solidFill>
                <a:latin typeface="Segoe Print" panose="02000600000000000000" pitchFamily="2" charset="0"/>
              </a:rPr>
              <a:t>marks </a:t>
            </a:r>
            <a:r>
              <a:rPr lang="en-GB" altLang="en-US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we are learning </a:t>
            </a:r>
            <a:r>
              <a:rPr lang="en-GB" altLang="en-US" dirty="0">
                <a:solidFill>
                  <a:schemeClr val="tx1"/>
                </a:solidFill>
                <a:latin typeface="Segoe Print" panose="02000600000000000000" pitchFamily="2" charset="0"/>
              </a:rPr>
              <a:t>about: 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55650" y="2303463"/>
            <a:ext cx="7677794" cy="1245746"/>
            <a:chOff x="755650" y="2303463"/>
            <a:chExt cx="7677794" cy="1245746"/>
          </a:xfrm>
        </p:grpSpPr>
        <p:grpSp>
          <p:nvGrpSpPr>
            <p:cNvPr id="12308" name="Group 26"/>
            <p:cNvGrpSpPr>
              <a:grpSpLocks/>
            </p:cNvGrpSpPr>
            <p:nvPr/>
          </p:nvGrpSpPr>
          <p:grpSpPr bwMode="auto">
            <a:xfrm>
              <a:off x="4499992" y="2303463"/>
              <a:ext cx="3933452" cy="1245746"/>
              <a:chOff x="4500263" y="2302933"/>
              <a:chExt cx="3933177" cy="12462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623062" y="2302933"/>
                <a:ext cx="3757350" cy="1202267"/>
              </a:xfrm>
              <a:prstGeom prst="rect">
                <a:avLst/>
              </a:prstGeom>
              <a:solidFill>
                <a:srgbClr val="C6EB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latin typeface="Segoe Print" panose="02000600000000000000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00263" y="2348370"/>
                <a:ext cx="3933177" cy="1200858"/>
              </a:xfrm>
              <a:prstGeom prst="rect">
                <a:avLst/>
              </a:prstGeom>
              <a:noFill/>
            </p:spPr>
            <p:txBody>
              <a:bodyPr wrap="square" lIns="180000">
                <a:spAutoFit/>
              </a:bodyPr>
              <a:lstStyle/>
              <a:p>
                <a:pPr>
                  <a:defRPr/>
                </a:pPr>
                <a:r>
                  <a:rPr lang="en-GB" dirty="0">
                    <a:latin typeface="Segoe Print" panose="02000600000000000000" pitchFamily="2" charset="0"/>
                  </a:rPr>
                  <a:t>The </a:t>
                </a:r>
                <a:r>
                  <a:rPr lang="en-GB" b="1" dirty="0">
                    <a:latin typeface="Segoe Print" panose="02000600000000000000" pitchFamily="2" charset="0"/>
                  </a:rPr>
                  <a:t>semi-colon</a:t>
                </a:r>
                <a:r>
                  <a:rPr lang="en-GB" dirty="0">
                    <a:latin typeface="Segoe Print" panose="02000600000000000000" pitchFamily="2" charset="0"/>
                  </a:rPr>
                  <a:t>, which can be used to link two closely related sentences and separate items in a list.</a:t>
                </a:r>
              </a:p>
            </p:txBody>
          </p:sp>
        </p:grpSp>
        <p:grpSp>
          <p:nvGrpSpPr>
            <p:cNvPr id="12309" name="Group 2"/>
            <p:cNvGrpSpPr>
              <a:grpSpLocks/>
            </p:cNvGrpSpPr>
            <p:nvPr/>
          </p:nvGrpSpPr>
          <p:grpSpPr bwMode="auto">
            <a:xfrm>
              <a:off x="755650" y="2303463"/>
              <a:ext cx="3757613" cy="1201737"/>
              <a:chOff x="755650" y="2303463"/>
              <a:chExt cx="3757613" cy="120173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55650" y="2303463"/>
                <a:ext cx="3757613" cy="1201737"/>
              </a:xfrm>
              <a:prstGeom prst="rect">
                <a:avLst/>
              </a:prstGeom>
              <a:solidFill>
                <a:srgbClr val="F7F6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latin typeface="Segoe Print" panose="02000600000000000000" pitchFamily="2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2100789" y="2428005"/>
                <a:ext cx="1024468" cy="952123"/>
                <a:chOff x="2192865" y="2463660"/>
                <a:chExt cx="1024468" cy="95212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" name="Oval 4"/>
                <p:cNvSpPr/>
                <p:nvPr/>
              </p:nvSpPr>
              <p:spPr>
                <a:xfrm>
                  <a:off x="2235200" y="2511863"/>
                  <a:ext cx="982133" cy="9039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latin typeface="Segoe Print" panose="02000600000000000000" pitchFamily="2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192865" y="2463660"/>
                  <a:ext cx="982133" cy="830997"/>
                </a:xfrm>
                <a:prstGeom prst="rect">
                  <a:avLst/>
                </a:prstGeom>
                <a:noFill/>
              </p:spPr>
              <p:txBody>
                <a:bodyPr lIns="180000">
                  <a:spAutoFit/>
                </a:bodyPr>
                <a:lstStyle/>
                <a:p>
                  <a:pPr algn="ctr">
                    <a:defRPr/>
                  </a:pPr>
                  <a:r>
                    <a:rPr lang="en-GB" sz="4800" b="1" dirty="0">
                      <a:latin typeface="Segoe Print" panose="02000600000000000000" pitchFamily="2" charset="0"/>
                      <a:cs typeface="Times New Roman" panose="02020603050405020304" pitchFamily="18" charset="0"/>
                    </a:rPr>
                    <a:t>;</a:t>
                  </a:r>
                </a:p>
              </p:txBody>
            </p:sp>
          </p:grpSp>
        </p:grp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55650" y="3597275"/>
            <a:ext cx="7667625" cy="1201738"/>
            <a:chOff x="755650" y="3597275"/>
            <a:chExt cx="7667625" cy="1201738"/>
          </a:xfrm>
        </p:grpSpPr>
        <p:grpSp>
          <p:nvGrpSpPr>
            <p:cNvPr id="12302" name="Group 33"/>
            <p:cNvGrpSpPr>
              <a:grpSpLocks/>
            </p:cNvGrpSpPr>
            <p:nvPr/>
          </p:nvGrpSpPr>
          <p:grpSpPr bwMode="auto">
            <a:xfrm>
              <a:off x="4572000" y="3597275"/>
              <a:ext cx="3851275" cy="1201738"/>
              <a:chOff x="4572270" y="3596745"/>
              <a:chExt cx="3850481" cy="120226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623059" y="3596745"/>
                <a:ext cx="3756838" cy="1202267"/>
              </a:xfrm>
              <a:prstGeom prst="rect">
                <a:avLst/>
              </a:prstGeom>
              <a:solidFill>
                <a:srgbClr val="C6EB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latin typeface="Segoe Print" panose="02000600000000000000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72270" y="3729334"/>
                <a:ext cx="3850481" cy="923736"/>
              </a:xfrm>
              <a:prstGeom prst="rect">
                <a:avLst/>
              </a:prstGeom>
              <a:noFill/>
            </p:spPr>
            <p:txBody>
              <a:bodyPr lIns="180000">
                <a:spAutoFit/>
              </a:bodyPr>
              <a:lstStyle/>
              <a:p>
                <a:pPr>
                  <a:defRPr/>
                </a:pPr>
                <a:r>
                  <a:rPr lang="en-GB" dirty="0">
                    <a:latin typeface="Segoe Print" panose="02000600000000000000" pitchFamily="2" charset="0"/>
                  </a:rPr>
                  <a:t>The</a:t>
                </a:r>
                <a:r>
                  <a:rPr lang="en-GB" b="1" dirty="0">
                    <a:latin typeface="Segoe Print" panose="02000600000000000000" pitchFamily="2" charset="0"/>
                  </a:rPr>
                  <a:t> colon</a:t>
                </a:r>
                <a:r>
                  <a:rPr lang="en-GB" dirty="0">
                    <a:latin typeface="Segoe Print" panose="02000600000000000000" pitchFamily="2" charset="0"/>
                  </a:rPr>
                  <a:t>, which can be used to introduce a list (amongst other things).</a:t>
                </a:r>
              </a:p>
            </p:txBody>
          </p:sp>
        </p:grpSp>
        <p:grpSp>
          <p:nvGrpSpPr>
            <p:cNvPr id="12303" name="Group 3"/>
            <p:cNvGrpSpPr>
              <a:grpSpLocks/>
            </p:cNvGrpSpPr>
            <p:nvPr/>
          </p:nvGrpSpPr>
          <p:grpSpPr bwMode="auto">
            <a:xfrm>
              <a:off x="755650" y="3597275"/>
              <a:ext cx="3757613" cy="1201738"/>
              <a:chOff x="755650" y="3597275"/>
              <a:chExt cx="3757613" cy="120173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55650" y="3597275"/>
                <a:ext cx="3757613" cy="1201738"/>
              </a:xfrm>
              <a:prstGeom prst="rect">
                <a:avLst/>
              </a:prstGeom>
              <a:solidFill>
                <a:srgbClr val="F7F6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latin typeface="Segoe Print" panose="02000600000000000000" pitchFamily="2" charset="0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2100789" y="3704882"/>
                <a:ext cx="1024468" cy="952123"/>
                <a:chOff x="2192865" y="2463660"/>
                <a:chExt cx="1024468" cy="95212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9" name="Oval 28"/>
                <p:cNvSpPr/>
                <p:nvPr/>
              </p:nvSpPr>
              <p:spPr>
                <a:xfrm>
                  <a:off x="2235200" y="2511863"/>
                  <a:ext cx="982133" cy="9039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latin typeface="Segoe Print" panose="02000600000000000000" pitchFamily="2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192865" y="2463660"/>
                  <a:ext cx="982133" cy="830997"/>
                </a:xfrm>
                <a:prstGeom prst="rect">
                  <a:avLst/>
                </a:prstGeom>
                <a:noFill/>
              </p:spPr>
              <p:txBody>
                <a:bodyPr lIns="180000">
                  <a:spAutoFit/>
                </a:bodyPr>
                <a:lstStyle/>
                <a:p>
                  <a:pPr algn="ctr">
                    <a:defRPr/>
                  </a:pPr>
                  <a:r>
                    <a:rPr lang="en-GB" sz="4800" b="1" dirty="0">
                      <a:latin typeface="Segoe Print" panose="02000600000000000000" pitchFamily="2" charset="0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9039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678" y="692696"/>
            <a:ext cx="7886700" cy="662781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Segoe Print" panose="02000600000000000000" pitchFamily="2" charset="0"/>
              </a:rPr>
              <a:t>Colons and Semi Colons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72200" y="1628800"/>
            <a:ext cx="2696479" cy="3628472"/>
          </a:xfrm>
          <a:prstGeom prst="rect">
            <a:avLst/>
          </a:prstGeom>
          <a:solidFill>
            <a:srgbClr val="00B050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Segoe Print" panose="02000600000000000000" pitchFamily="2" charset="0"/>
              </a:rPr>
              <a:t>The mouse was playing</a:t>
            </a:r>
            <a:r>
              <a:rPr lang="en-GB" b="1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r>
              <a:rPr lang="en-GB" dirty="0">
                <a:solidFill>
                  <a:schemeClr val="tx1"/>
                </a:solidFill>
                <a:latin typeface="Segoe Print" panose="02000600000000000000" pitchFamily="2" charset="0"/>
              </a:rPr>
              <a:t> the cat was asleep. </a:t>
            </a:r>
          </a:p>
          <a:p>
            <a:r>
              <a:rPr lang="en-GB" dirty="0">
                <a:solidFill>
                  <a:schemeClr val="tx1"/>
                </a:solidFill>
                <a:latin typeface="Segoe Print" panose="02000600000000000000" pitchFamily="2" charset="0"/>
              </a:rPr>
              <a:t>Here it seems as though the mouse was playing </a:t>
            </a:r>
            <a:r>
              <a:rPr lang="en-GB" b="1" dirty="0">
                <a:solidFill>
                  <a:schemeClr val="tx1"/>
                </a:solidFill>
                <a:latin typeface="Segoe Print" panose="02000600000000000000" pitchFamily="2" charset="0"/>
              </a:rPr>
              <a:t>because</a:t>
            </a:r>
            <a:r>
              <a:rPr lang="en-GB" dirty="0">
                <a:solidFill>
                  <a:schemeClr val="tx1"/>
                </a:solidFill>
                <a:latin typeface="Segoe Print" panose="02000600000000000000" pitchFamily="2" charset="0"/>
              </a:rPr>
              <a:t> the cat was asleep.</a:t>
            </a:r>
          </a:p>
          <a:p>
            <a:r>
              <a:rPr lang="en-GB" dirty="0">
                <a:solidFill>
                  <a:schemeClr val="tx1"/>
                </a:solidFill>
                <a:latin typeface="Segoe Print" panose="02000600000000000000" pitchFamily="2" charset="0"/>
              </a:rPr>
              <a:t>The mouse was playing</a:t>
            </a:r>
            <a:r>
              <a:rPr lang="en-GB" b="1" dirty="0">
                <a:solidFill>
                  <a:srgbClr val="FF0000"/>
                </a:solidFill>
                <a:latin typeface="Segoe Print" panose="02000600000000000000" pitchFamily="2" charset="0"/>
              </a:rPr>
              <a:t>;</a:t>
            </a:r>
            <a:r>
              <a:rPr lang="en-GB" dirty="0">
                <a:solidFill>
                  <a:schemeClr val="tx1"/>
                </a:solidFill>
                <a:latin typeface="Segoe Print" panose="02000600000000000000" pitchFamily="2" charset="0"/>
              </a:rPr>
              <a:t> the cat was asleep.</a:t>
            </a:r>
          </a:p>
          <a:p>
            <a:r>
              <a:rPr lang="en-GB" dirty="0">
                <a:solidFill>
                  <a:schemeClr val="tx1"/>
                </a:solidFill>
                <a:latin typeface="Segoe Print" panose="02000600000000000000" pitchFamily="2" charset="0"/>
              </a:rPr>
              <a:t>Here we just have two statements of </a:t>
            </a:r>
            <a:r>
              <a:rPr lang="en-GB" b="1" dirty="0">
                <a:solidFill>
                  <a:schemeClr val="tx1"/>
                </a:solidFill>
                <a:latin typeface="Segoe Print" panose="02000600000000000000" pitchFamily="2" charset="0"/>
              </a:rPr>
              <a:t>equal</a:t>
            </a:r>
            <a:r>
              <a:rPr lang="en-GB" dirty="0">
                <a:solidFill>
                  <a:schemeClr val="tx1"/>
                </a:solidFill>
                <a:latin typeface="Segoe Print" panose="02000600000000000000" pitchFamily="2" charset="0"/>
              </a:rPr>
              <a:t> importance.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377057"/>
              </p:ext>
            </p:extLst>
          </p:nvPr>
        </p:nvGraphicFramePr>
        <p:xfrm>
          <a:off x="568674" y="1730241"/>
          <a:ext cx="5435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xmlns="" val="2898560349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xmlns="" val="3818522769"/>
                    </a:ext>
                  </a:extLst>
                </a:gridCol>
              </a:tblGrid>
              <a:tr h="324342"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Segoe Print" panose="02000600000000000000" pitchFamily="2" charset="0"/>
                        </a:rPr>
                        <a:t>Colons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Segoe Print" panose="02000600000000000000" pitchFamily="2" charset="0"/>
                        </a:rPr>
                        <a:t>Semi-Colons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6513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Segoe Print" panose="02000600000000000000" pitchFamily="2" charset="0"/>
                        </a:rPr>
                        <a:t>Can introduce a list</a:t>
                      </a:r>
                    </a:p>
                    <a:p>
                      <a:r>
                        <a:rPr lang="en-GB" sz="1700" u="none" dirty="0">
                          <a:latin typeface="Segoe Print" panose="02000600000000000000" pitchFamily="2" charset="0"/>
                        </a:rPr>
                        <a:t>To make a cake, you will need</a:t>
                      </a:r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:</a:t>
                      </a:r>
                      <a:r>
                        <a:rPr lang="en-GB" sz="1700" dirty="0">
                          <a:latin typeface="Segoe Print" panose="02000600000000000000" pitchFamily="2" charset="0"/>
                        </a:rPr>
                        <a:t> 2 eggs, etc.</a:t>
                      </a:r>
                    </a:p>
                    <a:p>
                      <a:r>
                        <a:rPr lang="en-GB" sz="1700" dirty="0">
                          <a:latin typeface="Segoe Print" panose="02000600000000000000" pitchFamily="2" charset="0"/>
                        </a:rPr>
                        <a:t>Only use a colon if it follows a main clause.</a:t>
                      </a:r>
                    </a:p>
                    <a:p>
                      <a:r>
                        <a:rPr lang="en-GB" sz="1700" b="1" dirty="0">
                          <a:latin typeface="Segoe Print" panose="02000600000000000000" pitchFamily="2" charset="0"/>
                        </a:rPr>
                        <a:t>Go before bullet points</a:t>
                      </a:r>
                    </a:p>
                    <a:p>
                      <a:r>
                        <a:rPr lang="en-GB" sz="1700" dirty="0">
                          <a:latin typeface="Segoe Print" panose="02000600000000000000" pitchFamily="2" charset="0"/>
                        </a:rPr>
                        <a:t>Today’s meeting agenda</a:t>
                      </a:r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Segoe Print" panose="02000600000000000000" pitchFamily="2" charset="0"/>
                        </a:rPr>
                        <a:t>Volunteers for the fair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Segoe Print" panose="02000600000000000000" pitchFamily="2" charset="0"/>
                        </a:rPr>
                        <a:t>Stall holders etc.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b="1" dirty="0">
                          <a:latin typeface="Segoe Print" panose="02000600000000000000" pitchFamily="2" charset="0"/>
                        </a:rPr>
                        <a:t>Introduce explanations: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dirty="0">
                          <a:latin typeface="Segoe Print" panose="02000600000000000000" pitchFamily="2" charset="0"/>
                        </a:rPr>
                        <a:t>Main Idea + More Detail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dirty="0">
                          <a:latin typeface="Segoe Print" panose="02000600000000000000" pitchFamily="2" charset="0"/>
                        </a:rPr>
                        <a:t>I’d like to buy an ice-cream</a:t>
                      </a:r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:</a:t>
                      </a:r>
                      <a:r>
                        <a:rPr lang="en-GB" sz="1700" dirty="0">
                          <a:latin typeface="Segoe Print" panose="02000600000000000000" pitchFamily="2" charset="0"/>
                        </a:rPr>
                        <a:t> probably strawberry flavour.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Segoe Print" panose="02000600000000000000" pitchFamily="2" charset="0"/>
                        </a:rPr>
                        <a:t>Break up lists (of longer phrases or clauses)</a:t>
                      </a:r>
                    </a:p>
                    <a:p>
                      <a:r>
                        <a:rPr lang="en-GB" sz="1700" dirty="0">
                          <a:latin typeface="Segoe Print" panose="02000600000000000000" pitchFamily="2" charset="0"/>
                        </a:rPr>
                        <a:t>When I go camping we will be building a campfire</a:t>
                      </a:r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;</a:t>
                      </a:r>
                      <a:r>
                        <a:rPr lang="en-GB" sz="1700" dirty="0">
                          <a:latin typeface="Segoe Print" panose="02000600000000000000" pitchFamily="2" charset="0"/>
                        </a:rPr>
                        <a:t> putting up our tents in the dark</a:t>
                      </a:r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;</a:t>
                      </a:r>
                      <a:r>
                        <a:rPr lang="en-GB" sz="1700" dirty="0">
                          <a:latin typeface="Segoe Print" panose="02000600000000000000" pitchFamily="2" charset="0"/>
                        </a:rPr>
                        <a:t> cooking yummy marshmallows</a:t>
                      </a:r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,</a:t>
                      </a:r>
                      <a:r>
                        <a:rPr lang="en-GB" sz="1700" dirty="0">
                          <a:latin typeface="Segoe Print" panose="02000600000000000000" pitchFamily="2" charset="0"/>
                        </a:rPr>
                        <a:t> and fishing by the lake.</a:t>
                      </a:r>
                    </a:p>
                    <a:p>
                      <a:r>
                        <a:rPr lang="en-GB" sz="1700" b="1" dirty="0">
                          <a:latin typeface="Segoe Print" panose="02000600000000000000" pitchFamily="2" charset="0"/>
                        </a:rPr>
                        <a:t>Break up clauses</a:t>
                      </a:r>
                    </a:p>
                    <a:p>
                      <a:r>
                        <a:rPr lang="en-GB" sz="1700" dirty="0">
                          <a:latin typeface="Segoe Print" panose="02000600000000000000" pitchFamily="2" charset="0"/>
                        </a:rPr>
                        <a:t>Sally was ready for bed</a:t>
                      </a:r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;</a:t>
                      </a:r>
                      <a:r>
                        <a:rPr lang="en-GB" sz="1700" dirty="0">
                          <a:latin typeface="Segoe Print" panose="02000600000000000000" pitchFamily="2" charset="0"/>
                        </a:rPr>
                        <a:t> Aaron wanted to keep playing. (Both sides are equally important)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5935258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776813" y="1196752"/>
            <a:ext cx="50193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What Do I Need To Know?</a:t>
            </a:r>
          </a:p>
        </p:txBody>
      </p:sp>
    </p:spTree>
    <p:extLst>
      <p:ext uri="{BB962C8B-B14F-4D97-AF65-F5344CB8AC3E}">
        <p14:creationId xmlns:p14="http://schemas.microsoft.com/office/powerpoint/2010/main" val="10552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200" dirty="0">
                <a:latin typeface="Segoe Print" panose="02000600000000000000" pitchFamily="2" charset="0"/>
              </a:rPr>
              <a:t>Punctuation Marks </a:t>
            </a:r>
            <a:r>
              <a:rPr lang="en-GB" altLang="en-US" sz="3200" dirty="0" smtClean="0">
                <a:latin typeface="Segoe Print" panose="02000600000000000000" pitchFamily="2" charset="0"/>
              </a:rPr>
              <a:t>- Colons </a:t>
            </a:r>
          </a:p>
        </p:txBody>
      </p:sp>
      <p:grpSp>
        <p:nvGrpSpPr>
          <p:cNvPr id="15363" name="Group 8"/>
          <p:cNvGrpSpPr>
            <a:grpSpLocks/>
          </p:cNvGrpSpPr>
          <p:nvPr/>
        </p:nvGrpSpPr>
        <p:grpSpPr bwMode="auto">
          <a:xfrm>
            <a:off x="750888" y="1503365"/>
            <a:ext cx="7637462" cy="1096963"/>
            <a:chOff x="750888" y="1503363"/>
            <a:chExt cx="7637461" cy="1096959"/>
          </a:xfrm>
        </p:grpSpPr>
        <p:sp>
          <p:nvSpPr>
            <p:cNvPr id="2" name="Rectangle 1"/>
            <p:cNvSpPr/>
            <p:nvPr/>
          </p:nvSpPr>
          <p:spPr>
            <a:xfrm>
              <a:off x="755650" y="1503363"/>
              <a:ext cx="7632699" cy="1096959"/>
            </a:xfrm>
            <a:prstGeom prst="rect">
              <a:avLst/>
            </a:prstGeom>
            <a:solidFill>
              <a:srgbClr val="C4E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15377" name="TextBox 2"/>
            <p:cNvSpPr txBox="1">
              <a:spLocks noChangeArrowheads="1"/>
            </p:cNvSpPr>
            <p:nvPr/>
          </p:nvSpPr>
          <p:spPr bwMode="auto">
            <a:xfrm>
              <a:off x="750888" y="1529656"/>
              <a:ext cx="7632699" cy="923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Segoe Print" panose="02000600000000000000" pitchFamily="2" charset="0"/>
                </a:rPr>
                <a:t>Colons can be used to expand a sentence by linking independent clauses. </a:t>
              </a:r>
              <a:r>
                <a:rPr lang="en-GB" altLang="en-US" dirty="0" smtClean="0">
                  <a:solidFill>
                    <a:schemeClr val="tx1"/>
                  </a:solidFill>
                  <a:latin typeface="Segoe Print" panose="02000600000000000000" pitchFamily="2" charset="0"/>
                </a:rPr>
                <a:t>They </a:t>
              </a:r>
              <a:r>
                <a:rPr lang="en-GB" altLang="en-US" dirty="0">
                  <a:solidFill>
                    <a:schemeClr val="tx1"/>
                  </a:solidFill>
                  <a:latin typeface="Segoe Print" panose="02000600000000000000" pitchFamily="2" charset="0"/>
                </a:rPr>
                <a:t>can introduce an idea that explains, expands or balances the information before the colon.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100392" y="1556792"/>
            <a:ext cx="1024467" cy="950184"/>
            <a:chOff x="2192865" y="2463660"/>
            <a:chExt cx="1024467" cy="950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Oval 36"/>
            <p:cNvSpPr/>
            <p:nvPr/>
          </p:nvSpPr>
          <p:spPr>
            <a:xfrm>
              <a:off x="2235199" y="2509924"/>
              <a:ext cx="982133" cy="903920"/>
            </a:xfrm>
            <a:prstGeom prst="ellipse">
              <a:avLst/>
            </a:prstGeom>
            <a:solidFill>
              <a:srgbClr val="C6E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92865" y="2463660"/>
              <a:ext cx="982133" cy="830997"/>
            </a:xfrm>
            <a:prstGeom prst="rect">
              <a:avLst/>
            </a:prstGeom>
            <a:noFill/>
          </p:spPr>
          <p:txBody>
            <a:bodyPr lIns="180000">
              <a:spAutoFit/>
            </a:bodyPr>
            <a:lstStyle/>
            <a:p>
              <a:pPr algn="ctr">
                <a:defRPr/>
              </a:pPr>
              <a:r>
                <a:rPr lang="en-GB" sz="4800" b="1" dirty="0">
                  <a:latin typeface="Segoe Print" panose="02000600000000000000" pitchFamily="2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50888" y="2733675"/>
            <a:ext cx="7632700" cy="874713"/>
            <a:chOff x="750886" y="2733373"/>
            <a:chExt cx="7632700" cy="874678"/>
          </a:xfrm>
        </p:grpSpPr>
        <p:sp>
          <p:nvSpPr>
            <p:cNvPr id="40" name="Rectangle 39"/>
            <p:cNvSpPr/>
            <p:nvPr/>
          </p:nvSpPr>
          <p:spPr>
            <a:xfrm>
              <a:off x="750886" y="2733373"/>
              <a:ext cx="7632700" cy="874678"/>
            </a:xfrm>
            <a:prstGeom prst="rect">
              <a:avLst/>
            </a:prstGeom>
            <a:solidFill>
              <a:srgbClr val="F7F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15375" name="TextBox 38"/>
            <p:cNvSpPr txBox="1">
              <a:spLocks noChangeArrowheads="1"/>
            </p:cNvSpPr>
            <p:nvPr/>
          </p:nvSpPr>
          <p:spPr bwMode="auto">
            <a:xfrm>
              <a:off x="750887" y="2847547"/>
              <a:ext cx="76326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Segoe Print" panose="02000600000000000000" pitchFamily="2" charset="0"/>
                </a:rPr>
                <a:t>The pantomime was a huge success: over two thousand people had booked tickets to see it. 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55650" y="3725863"/>
            <a:ext cx="3727450" cy="2366962"/>
            <a:chOff x="755650" y="3726644"/>
            <a:chExt cx="3726852" cy="2366237"/>
          </a:xfrm>
        </p:grpSpPr>
        <p:sp>
          <p:nvSpPr>
            <p:cNvPr id="48" name="Rectangle 47"/>
            <p:cNvSpPr/>
            <p:nvPr/>
          </p:nvSpPr>
          <p:spPr>
            <a:xfrm>
              <a:off x="760412" y="3726644"/>
              <a:ext cx="3722090" cy="2366237"/>
            </a:xfrm>
            <a:prstGeom prst="rect">
              <a:avLst/>
            </a:prstGeom>
            <a:solidFill>
              <a:srgbClr val="C6E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15369" name="TextBox 41"/>
            <p:cNvSpPr txBox="1">
              <a:spLocks noChangeArrowheads="1"/>
            </p:cNvSpPr>
            <p:nvPr/>
          </p:nvSpPr>
          <p:spPr bwMode="auto">
            <a:xfrm>
              <a:off x="755650" y="3746914"/>
              <a:ext cx="3677183" cy="147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egoe Print" panose="02000600000000000000" pitchFamily="2" charset="0"/>
                </a:rPr>
                <a:t>The fact that over two thousand people had booked tickets for the pantomime explains why it was a success. </a:t>
              </a:r>
            </a:p>
          </p:txBody>
        </p:sp>
        <p:pic>
          <p:nvPicPr>
            <p:cNvPr id="1537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759" y="4904304"/>
              <a:ext cx="1803400" cy="1042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19"/>
          <p:cNvSpPr/>
          <p:nvPr/>
        </p:nvSpPr>
        <p:spPr bwMode="auto">
          <a:xfrm>
            <a:off x="4665663" y="4228178"/>
            <a:ext cx="3722687" cy="1073030"/>
          </a:xfrm>
          <a:prstGeom prst="rect">
            <a:avLst/>
          </a:prstGeom>
          <a:solidFill>
            <a:srgbClr val="C6E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Segoe Print" panose="02000600000000000000" pitchFamily="2" charset="0"/>
            </a:endParaRPr>
          </a:p>
        </p:txBody>
      </p:sp>
      <p:sp>
        <p:nvSpPr>
          <p:cNvPr id="21" name="TextBox 43"/>
          <p:cNvSpPr txBox="1">
            <a:spLocks noChangeArrowheads="1"/>
          </p:cNvSpPr>
          <p:nvPr/>
        </p:nvSpPr>
        <p:spPr bwMode="auto">
          <a:xfrm>
            <a:off x="4723699" y="4303028"/>
            <a:ext cx="36777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Segoe Print" panose="02000600000000000000" pitchFamily="2" charset="0"/>
              </a:rPr>
              <a:t>Have a go at using a </a:t>
            </a:r>
            <a:r>
              <a:rPr lang="en-GB" altLang="en-US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colon </a:t>
            </a:r>
            <a:r>
              <a:rPr lang="en-GB" altLang="en-US" dirty="0">
                <a:solidFill>
                  <a:schemeClr val="tx1"/>
                </a:solidFill>
                <a:latin typeface="Segoe Print" panose="02000600000000000000" pitchFamily="2" charset="0"/>
              </a:rPr>
              <a:t>in this way on your whiteboard.</a:t>
            </a:r>
          </a:p>
        </p:txBody>
      </p:sp>
    </p:spTree>
    <p:extLst>
      <p:ext uri="{BB962C8B-B14F-4D97-AF65-F5344CB8AC3E}">
        <p14:creationId xmlns:p14="http://schemas.microsoft.com/office/powerpoint/2010/main" val="224276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601098" cy="73865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200" dirty="0">
                <a:latin typeface="Segoe Print" panose="02000600000000000000" pitchFamily="2" charset="0"/>
              </a:rPr>
              <a:t>Punctuation Marks </a:t>
            </a:r>
            <a:r>
              <a:rPr lang="en-GB" altLang="en-US" sz="3200" dirty="0" smtClean="0">
                <a:latin typeface="Segoe Print" panose="02000600000000000000" pitchFamily="2" charset="0"/>
              </a:rPr>
              <a:t>- Semi-Colons </a:t>
            </a:r>
          </a:p>
        </p:txBody>
      </p:sp>
      <p:grpSp>
        <p:nvGrpSpPr>
          <p:cNvPr id="14339" name="Group 50"/>
          <p:cNvGrpSpPr>
            <a:grpSpLocks/>
          </p:cNvGrpSpPr>
          <p:nvPr/>
        </p:nvGrpSpPr>
        <p:grpSpPr bwMode="auto">
          <a:xfrm>
            <a:off x="755650" y="1503363"/>
            <a:ext cx="7632700" cy="912812"/>
            <a:chOff x="755650" y="1503364"/>
            <a:chExt cx="7632699" cy="912430"/>
          </a:xfrm>
        </p:grpSpPr>
        <p:sp>
          <p:nvSpPr>
            <p:cNvPr id="2" name="Rectangle 1"/>
            <p:cNvSpPr/>
            <p:nvPr/>
          </p:nvSpPr>
          <p:spPr>
            <a:xfrm>
              <a:off x="755650" y="1503364"/>
              <a:ext cx="7632699" cy="912430"/>
            </a:xfrm>
            <a:prstGeom prst="rect">
              <a:avLst/>
            </a:prstGeom>
            <a:solidFill>
              <a:srgbClr val="C4E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14361" name="TextBox 2"/>
            <p:cNvSpPr txBox="1">
              <a:spLocks noChangeArrowheads="1"/>
            </p:cNvSpPr>
            <p:nvPr/>
          </p:nvSpPr>
          <p:spPr bwMode="auto">
            <a:xfrm>
              <a:off x="755650" y="1636414"/>
              <a:ext cx="76326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egoe Print" panose="02000600000000000000" pitchFamily="2" charset="0"/>
                </a:rPr>
                <a:t>The semi-colon keeps order in the sentence, separating the information about each item in the list.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028384" y="1470704"/>
            <a:ext cx="1024467" cy="950184"/>
            <a:chOff x="2192865" y="2463660"/>
            <a:chExt cx="1024467" cy="950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Oval 36"/>
            <p:cNvSpPr/>
            <p:nvPr/>
          </p:nvSpPr>
          <p:spPr>
            <a:xfrm>
              <a:off x="2235199" y="2509924"/>
              <a:ext cx="982133" cy="903920"/>
            </a:xfrm>
            <a:prstGeom prst="ellipse">
              <a:avLst/>
            </a:prstGeom>
            <a:solidFill>
              <a:srgbClr val="C6E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92865" y="2463660"/>
              <a:ext cx="982133" cy="830997"/>
            </a:xfrm>
            <a:prstGeom prst="rect">
              <a:avLst/>
            </a:prstGeom>
            <a:noFill/>
          </p:spPr>
          <p:txBody>
            <a:bodyPr lIns="180000">
              <a:spAutoFit/>
            </a:bodyPr>
            <a:lstStyle/>
            <a:p>
              <a:pPr algn="ctr">
                <a:defRPr/>
              </a:pPr>
              <a:r>
                <a:rPr lang="en-GB" sz="4800" b="1" dirty="0">
                  <a:latin typeface="Segoe Print" panose="02000600000000000000" pitchFamily="2" charset="0"/>
                  <a:cs typeface="Times New Roman" panose="02020603050405020304" pitchFamily="18" charset="0"/>
                </a:rPr>
                <a:t>;</a:t>
              </a:r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750888" y="2516188"/>
            <a:ext cx="7632700" cy="1092200"/>
            <a:chOff x="750886" y="2516651"/>
            <a:chExt cx="7632700" cy="1091400"/>
          </a:xfrm>
        </p:grpSpPr>
        <p:sp>
          <p:nvSpPr>
            <p:cNvPr id="40" name="Rectangle 39"/>
            <p:cNvSpPr/>
            <p:nvPr/>
          </p:nvSpPr>
          <p:spPr>
            <a:xfrm>
              <a:off x="750886" y="2516651"/>
              <a:ext cx="7632700" cy="1091400"/>
            </a:xfrm>
            <a:prstGeom prst="rect">
              <a:avLst/>
            </a:prstGeom>
            <a:solidFill>
              <a:srgbClr val="F7F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14359" name="TextBox 38"/>
            <p:cNvSpPr txBox="1">
              <a:spLocks noChangeArrowheads="1"/>
            </p:cNvSpPr>
            <p:nvPr/>
          </p:nvSpPr>
          <p:spPr bwMode="auto">
            <a:xfrm>
              <a:off x="750886" y="2601024"/>
              <a:ext cx="7632699" cy="922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 dirty="0">
                  <a:solidFill>
                    <a:schemeClr val="tx1"/>
                  </a:solidFill>
                  <a:latin typeface="Segoe Print" panose="02000600000000000000" pitchFamily="2" charset="0"/>
                </a:rPr>
                <a:t>Penny surveyed her shopping: potatoes, for the chips; beef, for the burgers; tomatoes, for the tomato ketchup and bananas, for the banoffee pie.  </a:t>
              </a: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755650" y="3725863"/>
            <a:ext cx="3727450" cy="2366962"/>
            <a:chOff x="755650" y="3726644"/>
            <a:chExt cx="3726852" cy="2366237"/>
          </a:xfrm>
        </p:grpSpPr>
        <p:sp>
          <p:nvSpPr>
            <p:cNvPr id="48" name="Rectangle 47"/>
            <p:cNvSpPr/>
            <p:nvPr/>
          </p:nvSpPr>
          <p:spPr>
            <a:xfrm>
              <a:off x="760412" y="3726644"/>
              <a:ext cx="3722090" cy="2366237"/>
            </a:xfrm>
            <a:prstGeom prst="rect">
              <a:avLst/>
            </a:prstGeom>
            <a:solidFill>
              <a:srgbClr val="C6E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14348" name="TextBox 41"/>
            <p:cNvSpPr txBox="1">
              <a:spLocks noChangeArrowheads="1"/>
            </p:cNvSpPr>
            <p:nvPr/>
          </p:nvSpPr>
          <p:spPr bwMode="auto">
            <a:xfrm>
              <a:off x="755650" y="3746914"/>
              <a:ext cx="367718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egoe Print" panose="02000600000000000000" pitchFamily="2" charset="0"/>
                </a:rPr>
                <a:t>The semi-colon here keeps order in the sentence, separating the information about each item in the list.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665663" y="4228178"/>
            <a:ext cx="3735809" cy="1073030"/>
            <a:chOff x="4666264" y="4228109"/>
            <a:chExt cx="3735210" cy="1072701"/>
          </a:xfrm>
        </p:grpSpPr>
        <p:sp>
          <p:nvSpPr>
            <p:cNvPr id="43" name="Rectangle 42"/>
            <p:cNvSpPr/>
            <p:nvPr/>
          </p:nvSpPr>
          <p:spPr>
            <a:xfrm>
              <a:off x="4666264" y="4228109"/>
              <a:ext cx="3722090" cy="1072701"/>
            </a:xfrm>
            <a:prstGeom prst="rect">
              <a:avLst/>
            </a:prstGeom>
            <a:solidFill>
              <a:srgbClr val="C6E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14345" name="TextBox 43"/>
            <p:cNvSpPr txBox="1">
              <a:spLocks noChangeArrowheads="1"/>
            </p:cNvSpPr>
            <p:nvPr/>
          </p:nvSpPr>
          <p:spPr bwMode="auto">
            <a:xfrm>
              <a:off x="4724291" y="4302936"/>
              <a:ext cx="3677183" cy="923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Segoe Print" panose="02000600000000000000" pitchFamily="2" charset="0"/>
                </a:rPr>
                <a:t>Have a go at using a semi-colon in this way on your whiteboard.</a:t>
              </a: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14" y="4946836"/>
            <a:ext cx="1590643" cy="119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12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4665663" y="4228178"/>
            <a:ext cx="3722687" cy="1073030"/>
          </a:xfrm>
          <a:prstGeom prst="rect">
            <a:avLst/>
          </a:prstGeom>
          <a:solidFill>
            <a:srgbClr val="C6E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Segoe Print" panose="02000600000000000000" pitchFamily="2" charset="0"/>
            </a:endParaRPr>
          </a:p>
        </p:txBody>
      </p:sp>
      <p:sp>
        <p:nvSpPr>
          <p:cNvPr id="20482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200" dirty="0">
                <a:latin typeface="Segoe Print" panose="02000600000000000000" pitchFamily="2" charset="0"/>
              </a:rPr>
              <a:t>Punctuation Marks </a:t>
            </a:r>
            <a:r>
              <a:rPr lang="en-GB" altLang="en-US" sz="3200" dirty="0" smtClean="0">
                <a:latin typeface="Segoe Print" panose="02000600000000000000" pitchFamily="2" charset="0"/>
              </a:rPr>
              <a:t>- Dashes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732432" y="1296085"/>
            <a:ext cx="7655918" cy="1156907"/>
            <a:chOff x="732432" y="1503364"/>
            <a:chExt cx="7655917" cy="960527"/>
          </a:xfrm>
        </p:grpSpPr>
        <p:sp>
          <p:nvSpPr>
            <p:cNvPr id="2" name="Rectangle 1"/>
            <p:cNvSpPr/>
            <p:nvPr/>
          </p:nvSpPr>
          <p:spPr>
            <a:xfrm>
              <a:off x="755650" y="1503364"/>
              <a:ext cx="7632699" cy="841904"/>
            </a:xfrm>
            <a:prstGeom prst="rect">
              <a:avLst/>
            </a:prstGeom>
            <a:solidFill>
              <a:srgbClr val="C4E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17425" name="TextBox 2"/>
            <p:cNvSpPr txBox="1">
              <a:spLocks noChangeArrowheads="1"/>
            </p:cNvSpPr>
            <p:nvPr/>
          </p:nvSpPr>
          <p:spPr bwMode="auto">
            <a:xfrm>
              <a:off x="732432" y="1539980"/>
              <a:ext cx="7632699" cy="92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egoe Print" panose="02000600000000000000" pitchFamily="2" charset="0"/>
                </a:rPr>
                <a:t>Dashes can also be used to separate or connect two independent clauses, but they are often used in less formal writing.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119533" y="1484784"/>
            <a:ext cx="1024467" cy="936104"/>
            <a:chOff x="2192865" y="2477740"/>
            <a:chExt cx="1024467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Oval 36"/>
            <p:cNvSpPr/>
            <p:nvPr/>
          </p:nvSpPr>
          <p:spPr>
            <a:xfrm>
              <a:off x="2235199" y="2509924"/>
              <a:ext cx="982133" cy="903920"/>
            </a:xfrm>
            <a:prstGeom prst="ellipse">
              <a:avLst/>
            </a:prstGeom>
            <a:solidFill>
              <a:srgbClr val="C6E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92865" y="2477740"/>
              <a:ext cx="982133" cy="830997"/>
            </a:xfrm>
            <a:prstGeom prst="rect">
              <a:avLst/>
            </a:prstGeom>
            <a:noFill/>
          </p:spPr>
          <p:txBody>
            <a:bodyPr lIns="180000">
              <a:spAutoFit/>
            </a:bodyPr>
            <a:lstStyle/>
            <a:p>
              <a:pPr algn="ctr">
                <a:defRPr/>
              </a:pPr>
              <a:r>
                <a:rPr lang="en-GB" sz="4800" b="1" dirty="0">
                  <a:latin typeface="Segoe Print" panose="02000600000000000000" pitchFamily="2" charset="0"/>
                  <a:cs typeface="Times New Roman" panose="02020603050405020304" pitchFamily="18" charset="0"/>
                </a:rPr>
                <a:t>-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60413" y="2471738"/>
            <a:ext cx="7632700" cy="655637"/>
            <a:chOff x="760416" y="2471875"/>
            <a:chExt cx="7632700" cy="655115"/>
          </a:xfrm>
        </p:grpSpPr>
        <p:sp>
          <p:nvSpPr>
            <p:cNvPr id="40" name="Rectangle 39"/>
            <p:cNvSpPr/>
            <p:nvPr/>
          </p:nvSpPr>
          <p:spPr>
            <a:xfrm>
              <a:off x="760416" y="2471875"/>
              <a:ext cx="7632700" cy="655115"/>
            </a:xfrm>
            <a:prstGeom prst="rect">
              <a:avLst/>
            </a:prstGeom>
            <a:solidFill>
              <a:srgbClr val="F7F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17423" name="TextBox 38"/>
            <p:cNvSpPr txBox="1">
              <a:spLocks noChangeArrowheads="1"/>
            </p:cNvSpPr>
            <p:nvPr/>
          </p:nvSpPr>
          <p:spPr bwMode="auto">
            <a:xfrm>
              <a:off x="760417" y="2614766"/>
              <a:ext cx="76326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egoe Print" panose="02000600000000000000" pitchFamily="2" charset="0"/>
                </a:rPr>
                <a:t>Lilies are very pretty flowers – they smell disgusting though.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55650" y="3270250"/>
            <a:ext cx="3727450" cy="2822575"/>
            <a:chOff x="755650" y="3269882"/>
            <a:chExt cx="3726852" cy="2823000"/>
          </a:xfrm>
        </p:grpSpPr>
        <p:sp>
          <p:nvSpPr>
            <p:cNvPr id="48" name="Rectangle 47"/>
            <p:cNvSpPr/>
            <p:nvPr/>
          </p:nvSpPr>
          <p:spPr>
            <a:xfrm>
              <a:off x="760412" y="3269882"/>
              <a:ext cx="3722090" cy="2823000"/>
            </a:xfrm>
            <a:prstGeom prst="rect">
              <a:avLst/>
            </a:prstGeom>
            <a:solidFill>
              <a:srgbClr val="C6E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17417" name="TextBox 41"/>
            <p:cNvSpPr txBox="1">
              <a:spLocks noChangeArrowheads="1"/>
            </p:cNvSpPr>
            <p:nvPr/>
          </p:nvSpPr>
          <p:spPr bwMode="auto">
            <a:xfrm>
              <a:off x="755650" y="3391407"/>
              <a:ext cx="3677183" cy="175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egoe Print" panose="02000600000000000000" pitchFamily="2" charset="0"/>
                </a:rPr>
                <a:t>The dash here creates a disjunction in the flow of writing and introduces an unexpected surprise. Dashes can be used in this way to create shock or humour too. </a:t>
              </a:r>
            </a:p>
          </p:txBody>
        </p:sp>
        <p:pic>
          <p:nvPicPr>
            <p:cNvPr id="17418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485" y="4584761"/>
              <a:ext cx="1709648" cy="138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43"/>
          <p:cNvSpPr txBox="1">
            <a:spLocks noChangeArrowheads="1"/>
          </p:cNvSpPr>
          <p:nvPr/>
        </p:nvSpPr>
        <p:spPr bwMode="auto">
          <a:xfrm>
            <a:off x="4723699" y="4303028"/>
            <a:ext cx="36777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Segoe Print" panose="02000600000000000000" pitchFamily="2" charset="0"/>
              </a:rPr>
              <a:t>Have a go at using a semi-colon in this way on your whiteboard.</a:t>
            </a:r>
          </a:p>
        </p:txBody>
      </p:sp>
    </p:spTree>
    <p:extLst>
      <p:ext uri="{BB962C8B-B14F-4D97-AF65-F5344CB8AC3E}">
        <p14:creationId xmlns:p14="http://schemas.microsoft.com/office/powerpoint/2010/main" val="211051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4665663" y="4228178"/>
            <a:ext cx="3722687" cy="1073030"/>
          </a:xfrm>
          <a:prstGeom prst="rect">
            <a:avLst/>
          </a:prstGeom>
          <a:solidFill>
            <a:srgbClr val="C6E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Segoe Print" panose="02000600000000000000" pitchFamily="2" charset="0"/>
            </a:endParaRPr>
          </a:p>
        </p:txBody>
      </p:sp>
      <p:sp>
        <p:nvSpPr>
          <p:cNvPr id="19458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200" dirty="0">
                <a:latin typeface="Segoe Print" panose="02000600000000000000" pitchFamily="2" charset="0"/>
              </a:rPr>
              <a:t>Punctuation Marks </a:t>
            </a:r>
            <a:r>
              <a:rPr lang="en-GB" altLang="en-US" sz="3200" dirty="0" smtClean="0">
                <a:latin typeface="Segoe Print" panose="02000600000000000000" pitchFamily="2" charset="0"/>
              </a:rPr>
              <a:t>- Colons 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650" y="1503363"/>
            <a:ext cx="7632700" cy="663575"/>
          </a:xfrm>
          <a:prstGeom prst="rect">
            <a:avLst/>
          </a:prstGeom>
          <a:solidFill>
            <a:srgbClr val="C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Segoe Print" panose="02000600000000000000" pitchFamily="2" charset="0"/>
            </a:endParaRP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755650" y="165100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egoe Print" panose="02000600000000000000" pitchFamily="2" charset="0"/>
              </a:rPr>
              <a:t>Colons can also be used to introduce a list: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205011" y="1302207"/>
            <a:ext cx="1024467" cy="950184"/>
            <a:chOff x="2192865" y="2463660"/>
            <a:chExt cx="1024467" cy="950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Oval 36"/>
            <p:cNvSpPr/>
            <p:nvPr/>
          </p:nvSpPr>
          <p:spPr>
            <a:xfrm>
              <a:off x="2235199" y="2509924"/>
              <a:ext cx="982133" cy="903920"/>
            </a:xfrm>
            <a:prstGeom prst="ellipse">
              <a:avLst/>
            </a:prstGeom>
            <a:solidFill>
              <a:srgbClr val="C6E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92865" y="2463660"/>
              <a:ext cx="982133" cy="830997"/>
            </a:xfrm>
            <a:prstGeom prst="rect">
              <a:avLst/>
            </a:prstGeom>
            <a:noFill/>
          </p:spPr>
          <p:txBody>
            <a:bodyPr lIns="180000">
              <a:spAutoFit/>
            </a:bodyPr>
            <a:lstStyle/>
            <a:p>
              <a:pPr algn="ctr">
                <a:defRPr/>
              </a:pPr>
              <a:r>
                <a:rPr lang="en-GB" sz="4800" b="1" dirty="0">
                  <a:latin typeface="Segoe Print" panose="02000600000000000000" pitchFamily="2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55650" y="2284413"/>
            <a:ext cx="7632700" cy="947574"/>
            <a:chOff x="755649" y="2284555"/>
            <a:chExt cx="7632700" cy="947537"/>
          </a:xfrm>
        </p:grpSpPr>
        <p:sp>
          <p:nvSpPr>
            <p:cNvPr id="40" name="Rectangle 39"/>
            <p:cNvSpPr/>
            <p:nvPr/>
          </p:nvSpPr>
          <p:spPr>
            <a:xfrm>
              <a:off x="755649" y="2284555"/>
              <a:ext cx="7632700" cy="874678"/>
            </a:xfrm>
            <a:prstGeom prst="rect">
              <a:avLst/>
            </a:prstGeom>
            <a:solidFill>
              <a:srgbClr val="F7F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16401" name="TextBox 38"/>
            <p:cNvSpPr txBox="1">
              <a:spLocks noChangeArrowheads="1"/>
            </p:cNvSpPr>
            <p:nvPr/>
          </p:nvSpPr>
          <p:spPr bwMode="auto">
            <a:xfrm>
              <a:off x="755650" y="2308798"/>
              <a:ext cx="7632699" cy="92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Segoe Print" panose="02000600000000000000" pitchFamily="2" charset="0"/>
                </a:rPr>
                <a:t>Rachael realised that she disliked cabbage for a number of reasons: it looked like brains, tasted disgusting and it never filled her up.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55650" y="3273425"/>
            <a:ext cx="3727450" cy="2819400"/>
            <a:chOff x="755650" y="3273425"/>
            <a:chExt cx="3727450" cy="2819400"/>
          </a:xfrm>
        </p:grpSpPr>
        <p:grpSp>
          <p:nvGrpSpPr>
            <p:cNvPr id="16393" name="Group 5"/>
            <p:cNvGrpSpPr>
              <a:grpSpLocks/>
            </p:cNvGrpSpPr>
            <p:nvPr/>
          </p:nvGrpSpPr>
          <p:grpSpPr bwMode="auto">
            <a:xfrm>
              <a:off x="755650" y="3273425"/>
              <a:ext cx="3727450" cy="2819400"/>
              <a:chOff x="755650" y="3273408"/>
              <a:chExt cx="3726852" cy="2819474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760412" y="3273408"/>
                <a:ext cx="3722090" cy="2819474"/>
              </a:xfrm>
              <a:prstGeom prst="rect">
                <a:avLst/>
              </a:prstGeom>
              <a:solidFill>
                <a:srgbClr val="C6EB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latin typeface="Segoe Print" panose="02000600000000000000" pitchFamily="2" charset="0"/>
                </a:endParaRPr>
              </a:p>
            </p:txBody>
          </p:sp>
          <p:sp>
            <p:nvSpPr>
              <p:cNvPr id="16396" name="TextBox 41"/>
              <p:cNvSpPr txBox="1">
                <a:spLocks noChangeArrowheads="1"/>
              </p:cNvSpPr>
              <p:nvPr/>
            </p:nvSpPr>
            <p:spPr bwMode="auto">
              <a:xfrm>
                <a:off x="755650" y="3402588"/>
                <a:ext cx="3677183" cy="923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The colon here introduces Rachael’s list of reasons for disliking cabbage.</a:t>
                </a:r>
              </a:p>
            </p:txBody>
          </p:sp>
        </p:grpSp>
        <p:pic>
          <p:nvPicPr>
            <p:cNvPr id="1639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9413" y="4292600"/>
              <a:ext cx="1812925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43"/>
          <p:cNvSpPr txBox="1">
            <a:spLocks noChangeArrowheads="1"/>
          </p:cNvSpPr>
          <p:nvPr/>
        </p:nvSpPr>
        <p:spPr bwMode="auto">
          <a:xfrm>
            <a:off x="4723699" y="4303028"/>
            <a:ext cx="36777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Segoe Print" panose="02000600000000000000" pitchFamily="2" charset="0"/>
              </a:rPr>
              <a:t>Have a go at using a </a:t>
            </a:r>
            <a:r>
              <a:rPr lang="en-GB" altLang="en-US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colon </a:t>
            </a:r>
            <a:r>
              <a:rPr lang="en-GB" altLang="en-US" dirty="0">
                <a:solidFill>
                  <a:schemeClr val="tx1"/>
                </a:solidFill>
                <a:latin typeface="Segoe Print" panose="02000600000000000000" pitchFamily="2" charset="0"/>
              </a:rPr>
              <a:t>in this way on your whiteboard.</a:t>
            </a:r>
          </a:p>
        </p:txBody>
      </p:sp>
    </p:spTree>
    <p:extLst>
      <p:ext uri="{BB962C8B-B14F-4D97-AF65-F5344CB8AC3E}">
        <p14:creationId xmlns:p14="http://schemas.microsoft.com/office/powerpoint/2010/main" val="34808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>
          <a:xfrm>
            <a:off x="457200" y="683667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200" dirty="0">
                <a:latin typeface="Segoe Print" panose="02000600000000000000" pitchFamily="2" charset="0"/>
              </a:rPr>
              <a:t>Punctuation Marks </a:t>
            </a:r>
            <a:r>
              <a:rPr lang="en-GB" altLang="en-US" sz="3200" dirty="0" smtClean="0">
                <a:latin typeface="Segoe Print" panose="02000600000000000000" pitchFamily="2" charset="0"/>
              </a:rPr>
              <a:t>- Dashes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755650" y="1503363"/>
            <a:ext cx="7632700" cy="924124"/>
            <a:chOff x="755650" y="1503364"/>
            <a:chExt cx="7632699" cy="924705"/>
          </a:xfrm>
        </p:grpSpPr>
        <p:sp>
          <p:nvSpPr>
            <p:cNvPr id="2" name="Rectangle 1"/>
            <p:cNvSpPr/>
            <p:nvPr/>
          </p:nvSpPr>
          <p:spPr>
            <a:xfrm>
              <a:off x="755650" y="1503364"/>
              <a:ext cx="7632699" cy="841904"/>
            </a:xfrm>
            <a:prstGeom prst="rect">
              <a:avLst/>
            </a:prstGeom>
            <a:solidFill>
              <a:srgbClr val="C4E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17425" name="TextBox 2"/>
            <p:cNvSpPr txBox="1">
              <a:spLocks noChangeArrowheads="1"/>
            </p:cNvSpPr>
            <p:nvPr/>
          </p:nvSpPr>
          <p:spPr bwMode="auto">
            <a:xfrm>
              <a:off x="755650" y="1504158"/>
              <a:ext cx="7632699" cy="92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Segoe Print" panose="02000600000000000000" pitchFamily="2" charset="0"/>
                </a:rPr>
                <a:t>Dashes can also be used to separate or connect two independent clauses, but they are often used in less formal writing.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100392" y="1497584"/>
            <a:ext cx="1035943" cy="910493"/>
            <a:chOff x="2929375" y="3512735"/>
            <a:chExt cx="1035943" cy="9104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Oval 36"/>
            <p:cNvSpPr/>
            <p:nvPr/>
          </p:nvSpPr>
          <p:spPr>
            <a:xfrm>
              <a:off x="2983185" y="3519308"/>
              <a:ext cx="982133" cy="903920"/>
            </a:xfrm>
            <a:prstGeom prst="ellipse">
              <a:avLst/>
            </a:prstGeom>
            <a:solidFill>
              <a:srgbClr val="C6E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29375" y="3512735"/>
              <a:ext cx="982133" cy="830997"/>
            </a:xfrm>
            <a:prstGeom prst="rect">
              <a:avLst/>
            </a:prstGeom>
            <a:noFill/>
          </p:spPr>
          <p:txBody>
            <a:bodyPr lIns="180000">
              <a:spAutoFit/>
            </a:bodyPr>
            <a:lstStyle/>
            <a:p>
              <a:pPr algn="ctr">
                <a:defRPr/>
              </a:pPr>
              <a:r>
                <a:rPr lang="en-GB" sz="4800" b="1" dirty="0">
                  <a:latin typeface="Segoe Print" panose="02000600000000000000" pitchFamily="2" charset="0"/>
                  <a:cs typeface="Times New Roman" panose="02020603050405020304" pitchFamily="18" charset="0"/>
                </a:rPr>
                <a:t>-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60413" y="2471738"/>
            <a:ext cx="7632700" cy="655637"/>
            <a:chOff x="760416" y="2471875"/>
            <a:chExt cx="7632700" cy="655115"/>
          </a:xfrm>
        </p:grpSpPr>
        <p:sp>
          <p:nvSpPr>
            <p:cNvPr id="40" name="Rectangle 39"/>
            <p:cNvSpPr/>
            <p:nvPr/>
          </p:nvSpPr>
          <p:spPr>
            <a:xfrm>
              <a:off x="760416" y="2471875"/>
              <a:ext cx="7632700" cy="655115"/>
            </a:xfrm>
            <a:prstGeom prst="rect">
              <a:avLst/>
            </a:prstGeom>
            <a:solidFill>
              <a:srgbClr val="F7F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17423" name="TextBox 38"/>
            <p:cNvSpPr txBox="1">
              <a:spLocks noChangeArrowheads="1"/>
            </p:cNvSpPr>
            <p:nvPr/>
          </p:nvSpPr>
          <p:spPr bwMode="auto">
            <a:xfrm>
              <a:off x="760417" y="2614766"/>
              <a:ext cx="76326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egoe Print" panose="02000600000000000000" pitchFamily="2" charset="0"/>
                </a:rPr>
                <a:t>Lilies are very pretty flowers – they smell disgusting though.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55650" y="3270250"/>
            <a:ext cx="3727450" cy="2822575"/>
            <a:chOff x="755650" y="3269882"/>
            <a:chExt cx="3726852" cy="2823000"/>
          </a:xfrm>
        </p:grpSpPr>
        <p:sp>
          <p:nvSpPr>
            <p:cNvPr id="48" name="Rectangle 47"/>
            <p:cNvSpPr/>
            <p:nvPr/>
          </p:nvSpPr>
          <p:spPr>
            <a:xfrm>
              <a:off x="760412" y="3269882"/>
              <a:ext cx="3722090" cy="2823000"/>
            </a:xfrm>
            <a:prstGeom prst="rect">
              <a:avLst/>
            </a:prstGeom>
            <a:solidFill>
              <a:srgbClr val="C6E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17417" name="TextBox 41"/>
            <p:cNvSpPr txBox="1">
              <a:spLocks noChangeArrowheads="1"/>
            </p:cNvSpPr>
            <p:nvPr/>
          </p:nvSpPr>
          <p:spPr bwMode="auto">
            <a:xfrm>
              <a:off x="755650" y="3391407"/>
              <a:ext cx="3677183" cy="175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egoe Print" panose="02000600000000000000" pitchFamily="2" charset="0"/>
                </a:rPr>
                <a:t>The dash here creates a disjunction in the flow of writing and introduces an unexpected surprise. Dashes can be used in this way to create shock or humour too. </a:t>
              </a:r>
            </a:p>
          </p:txBody>
        </p:sp>
        <p:pic>
          <p:nvPicPr>
            <p:cNvPr id="17418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485" y="4584761"/>
              <a:ext cx="1709648" cy="138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19"/>
          <p:cNvSpPr/>
          <p:nvPr/>
        </p:nvSpPr>
        <p:spPr bwMode="auto">
          <a:xfrm>
            <a:off x="4665663" y="4228178"/>
            <a:ext cx="3722687" cy="1073030"/>
          </a:xfrm>
          <a:prstGeom prst="rect">
            <a:avLst/>
          </a:prstGeom>
          <a:solidFill>
            <a:srgbClr val="C6E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Segoe Print" panose="02000600000000000000" pitchFamily="2" charset="0"/>
            </a:endParaRPr>
          </a:p>
        </p:txBody>
      </p:sp>
      <p:sp>
        <p:nvSpPr>
          <p:cNvPr id="21" name="TextBox 43"/>
          <p:cNvSpPr txBox="1">
            <a:spLocks noChangeArrowheads="1"/>
          </p:cNvSpPr>
          <p:nvPr/>
        </p:nvSpPr>
        <p:spPr bwMode="auto">
          <a:xfrm>
            <a:off x="4723699" y="4303028"/>
            <a:ext cx="36777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Segoe Print" panose="02000600000000000000" pitchFamily="2" charset="0"/>
              </a:rPr>
              <a:t>Have a go at using </a:t>
            </a:r>
            <a:r>
              <a:rPr lang="en-GB" altLang="en-US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dashes in </a:t>
            </a:r>
            <a:r>
              <a:rPr lang="en-GB" altLang="en-US" dirty="0">
                <a:solidFill>
                  <a:schemeClr val="tx1"/>
                </a:solidFill>
                <a:latin typeface="Segoe Print" panose="02000600000000000000" pitchFamily="2" charset="0"/>
              </a:rPr>
              <a:t>this way on your whiteboard.</a:t>
            </a:r>
          </a:p>
        </p:txBody>
      </p:sp>
    </p:spTree>
    <p:extLst>
      <p:ext uri="{BB962C8B-B14F-4D97-AF65-F5344CB8AC3E}">
        <p14:creationId xmlns:p14="http://schemas.microsoft.com/office/powerpoint/2010/main" val="10546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>
          <a:xfrm>
            <a:off x="457200" y="683667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200" dirty="0">
                <a:latin typeface="Segoe Print" panose="02000600000000000000" pitchFamily="2" charset="0"/>
              </a:rPr>
              <a:t>Punctuation Marks </a:t>
            </a:r>
            <a:r>
              <a:rPr lang="en-GB" altLang="en-US" sz="3200" dirty="0" smtClean="0">
                <a:latin typeface="Segoe Print" panose="02000600000000000000" pitchFamily="2" charset="0"/>
              </a:rPr>
              <a:t>- Dashes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753790" y="1503365"/>
            <a:ext cx="7634560" cy="670171"/>
            <a:chOff x="753790" y="1503364"/>
            <a:chExt cx="7634559" cy="669781"/>
          </a:xfrm>
        </p:grpSpPr>
        <p:sp>
          <p:nvSpPr>
            <p:cNvPr id="2" name="Rectangle 1"/>
            <p:cNvSpPr/>
            <p:nvPr/>
          </p:nvSpPr>
          <p:spPr>
            <a:xfrm>
              <a:off x="755650" y="1503364"/>
              <a:ext cx="7632699" cy="655256"/>
            </a:xfrm>
            <a:prstGeom prst="rect">
              <a:avLst/>
            </a:prstGeom>
            <a:solidFill>
              <a:srgbClr val="C4E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18449" name="TextBox 2"/>
            <p:cNvSpPr txBox="1">
              <a:spLocks noChangeArrowheads="1"/>
            </p:cNvSpPr>
            <p:nvPr/>
          </p:nvSpPr>
          <p:spPr bwMode="auto">
            <a:xfrm>
              <a:off x="753790" y="1527190"/>
              <a:ext cx="7632699" cy="645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Segoe Print" panose="02000600000000000000" pitchFamily="2" charset="0"/>
                </a:rPr>
                <a:t>Two dashes can mark out extra information in sentences, similar to brackets. 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60413" y="2289175"/>
            <a:ext cx="7632700" cy="838200"/>
            <a:chOff x="760415" y="2288931"/>
            <a:chExt cx="7632700" cy="838060"/>
          </a:xfrm>
        </p:grpSpPr>
        <p:sp>
          <p:nvSpPr>
            <p:cNvPr id="40" name="Rectangle 39"/>
            <p:cNvSpPr/>
            <p:nvPr/>
          </p:nvSpPr>
          <p:spPr>
            <a:xfrm>
              <a:off x="760415" y="2288931"/>
              <a:ext cx="7632700" cy="838060"/>
            </a:xfrm>
            <a:prstGeom prst="rect">
              <a:avLst/>
            </a:prstGeom>
            <a:solidFill>
              <a:srgbClr val="F7F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18447" name="TextBox 38"/>
            <p:cNvSpPr txBox="1">
              <a:spLocks noChangeArrowheads="1"/>
            </p:cNvSpPr>
            <p:nvPr/>
          </p:nvSpPr>
          <p:spPr bwMode="auto">
            <a:xfrm>
              <a:off x="760415" y="2384796"/>
              <a:ext cx="76326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egoe Print" panose="02000600000000000000" pitchFamily="2" charset="0"/>
                </a:rPr>
                <a:t>Tilly – though I can’t quite believe how -  jumped straight over the car and ran off into the woods.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55650" y="3270250"/>
            <a:ext cx="3727450" cy="2822575"/>
            <a:chOff x="755650" y="3269882"/>
            <a:chExt cx="3726852" cy="2823000"/>
          </a:xfrm>
        </p:grpSpPr>
        <p:sp>
          <p:nvSpPr>
            <p:cNvPr id="48" name="Rectangle 47"/>
            <p:cNvSpPr/>
            <p:nvPr/>
          </p:nvSpPr>
          <p:spPr>
            <a:xfrm>
              <a:off x="760412" y="3269882"/>
              <a:ext cx="3722090" cy="2823000"/>
            </a:xfrm>
            <a:prstGeom prst="rect">
              <a:avLst/>
            </a:prstGeom>
            <a:solidFill>
              <a:srgbClr val="C6E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18441" name="TextBox 41"/>
            <p:cNvSpPr txBox="1">
              <a:spLocks noChangeArrowheads="1"/>
            </p:cNvSpPr>
            <p:nvPr/>
          </p:nvSpPr>
          <p:spPr bwMode="auto">
            <a:xfrm>
              <a:off x="755650" y="3391407"/>
              <a:ext cx="3677183" cy="203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egoe Print" panose="02000600000000000000" pitchFamily="2" charset="0"/>
                </a:rPr>
                <a:t>The dashes here add extra information to the sentence like brackets would, but they draw more attention to what is written, making it feel more integrated into the main sentence.</a:t>
              </a:r>
            </a:p>
          </p:txBody>
        </p:sp>
        <p:pic>
          <p:nvPicPr>
            <p:cNvPr id="18442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41117" y="4908736"/>
              <a:ext cx="2055149" cy="100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8059737" y="1434872"/>
            <a:ext cx="1024467" cy="950184"/>
            <a:chOff x="2192865" y="2463660"/>
            <a:chExt cx="1024467" cy="950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Oval 36"/>
            <p:cNvSpPr/>
            <p:nvPr/>
          </p:nvSpPr>
          <p:spPr>
            <a:xfrm>
              <a:off x="2235199" y="2509924"/>
              <a:ext cx="982133" cy="903920"/>
            </a:xfrm>
            <a:prstGeom prst="ellipse">
              <a:avLst/>
            </a:prstGeom>
            <a:solidFill>
              <a:srgbClr val="C6E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Segoe Print" panose="020006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92865" y="2463660"/>
              <a:ext cx="982133" cy="830997"/>
            </a:xfrm>
            <a:prstGeom prst="rect">
              <a:avLst/>
            </a:prstGeom>
            <a:noFill/>
          </p:spPr>
          <p:txBody>
            <a:bodyPr lIns="180000">
              <a:spAutoFit/>
            </a:bodyPr>
            <a:lstStyle/>
            <a:p>
              <a:pPr algn="ctr">
                <a:defRPr/>
              </a:pPr>
              <a:r>
                <a:rPr lang="en-GB" sz="4800" b="1" dirty="0">
                  <a:latin typeface="Segoe Print" panose="02000600000000000000" pitchFamily="2" charset="0"/>
                  <a:cs typeface="Times New Roman" panose="02020603050405020304" pitchFamily="18" charset="0"/>
                </a:rPr>
                <a:t>-</a:t>
              </a: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4665663" y="4228178"/>
            <a:ext cx="3722687" cy="1073030"/>
          </a:xfrm>
          <a:prstGeom prst="rect">
            <a:avLst/>
          </a:prstGeom>
          <a:solidFill>
            <a:srgbClr val="C6E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Segoe Print" panose="02000600000000000000" pitchFamily="2" charset="0"/>
            </a:endParaRPr>
          </a:p>
        </p:txBody>
      </p:sp>
      <p:sp>
        <p:nvSpPr>
          <p:cNvPr id="21" name="TextBox 43"/>
          <p:cNvSpPr txBox="1">
            <a:spLocks noChangeArrowheads="1"/>
          </p:cNvSpPr>
          <p:nvPr/>
        </p:nvSpPr>
        <p:spPr bwMode="auto">
          <a:xfrm>
            <a:off x="4723699" y="4303028"/>
            <a:ext cx="36777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Segoe Print" panose="02000600000000000000" pitchFamily="2" charset="0"/>
              </a:rPr>
              <a:t>Have a go at using </a:t>
            </a:r>
            <a:r>
              <a:rPr lang="en-GB" altLang="en-US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dashes in </a:t>
            </a:r>
            <a:r>
              <a:rPr lang="en-GB" altLang="en-US" dirty="0">
                <a:solidFill>
                  <a:schemeClr val="tx1"/>
                </a:solidFill>
                <a:latin typeface="Segoe Print" panose="02000600000000000000" pitchFamily="2" charset="0"/>
              </a:rPr>
              <a:t>this way on your whiteboard.</a:t>
            </a:r>
          </a:p>
        </p:txBody>
      </p:sp>
    </p:spTree>
    <p:extLst>
      <p:ext uri="{BB962C8B-B14F-4D97-AF65-F5344CB8AC3E}">
        <p14:creationId xmlns:p14="http://schemas.microsoft.com/office/powerpoint/2010/main" val="84177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</Template>
  <TotalTime>313</TotalTime>
  <Words>823</Words>
  <Application>Microsoft Office PowerPoint</Application>
  <PresentationFormat>On-screen Show (4:3)</PresentationFormat>
  <Paragraphs>83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Gotham</vt:lpstr>
      <vt:lpstr>Gotham Book</vt:lpstr>
      <vt:lpstr>Levenim MT</vt:lpstr>
      <vt:lpstr>Please write me a song</vt:lpstr>
      <vt:lpstr>Sassoon Infant Rg</vt:lpstr>
      <vt:lpstr>Segoe Print</vt:lpstr>
      <vt:lpstr>Times New Roman</vt:lpstr>
      <vt:lpstr>Title slide</vt:lpstr>
      <vt:lpstr>Year 6 SPAG</vt:lpstr>
      <vt:lpstr>Punctuation Marks</vt:lpstr>
      <vt:lpstr>Colons and Semi Colons</vt:lpstr>
      <vt:lpstr>Punctuation Marks - Colons </vt:lpstr>
      <vt:lpstr>Punctuation Marks - Semi-Colons </vt:lpstr>
      <vt:lpstr>Punctuation Marks - Dashes</vt:lpstr>
      <vt:lpstr>Punctuation Marks - Colons </vt:lpstr>
      <vt:lpstr>Punctuation Marks - Dashes</vt:lpstr>
      <vt:lpstr>Punctuation Marks - Dashes</vt:lpstr>
      <vt:lpstr>Colons and Semi Colons</vt:lpstr>
      <vt:lpstr>Colons and Semi Colons</vt:lpstr>
      <vt:lpstr>Colons and Semi Colons</vt:lpstr>
    </vt:vector>
  </TitlesOfParts>
  <Company>Primary Teaching Tools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 Bannister</dc:creator>
  <cp:lastModifiedBy>Amanda Graham</cp:lastModifiedBy>
  <cp:revision>54</cp:revision>
  <dcterms:created xsi:type="dcterms:W3CDTF">2011-09-07T11:12:01Z</dcterms:created>
  <dcterms:modified xsi:type="dcterms:W3CDTF">2018-01-30T10:38:04Z</dcterms:modified>
</cp:coreProperties>
</file>