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13"/>
  </p:notesMasterIdLst>
  <p:handoutMasterIdLst>
    <p:handoutMasterId r:id="rId14"/>
  </p:handoutMasterIdLst>
  <p:sldIdLst>
    <p:sldId id="260" r:id="rId3"/>
    <p:sldId id="262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6"/>
    <p:restoredTop sz="67325" autoAdjust="0"/>
  </p:normalViewPr>
  <p:slideViewPr>
    <p:cSldViewPr snapToGrid="0" snapToObjects="1">
      <p:cViewPr varScale="1">
        <p:scale>
          <a:sx n="68" d="100"/>
          <a:sy n="68" d="100"/>
        </p:scale>
        <p:origin x="50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7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0DB72A-120B-4560-B05D-8B2D1D2ACD56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16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62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  <a:prstGeom prst="roundRect">
            <a:avLst>
              <a:gd name="adj" fmla="val 2583"/>
            </a:avLst>
          </a:prstGeo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523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  <a:prstGeom prst="roundRect">
            <a:avLst>
              <a:gd name="adj" fmla="val 2583"/>
            </a:avLst>
          </a:prstGeo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09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  <a:prstGeom prst="roundRect">
            <a:avLst>
              <a:gd name="adj" fmla="val 2583"/>
            </a:avLst>
          </a:prstGeo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839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2 </a:t>
            </a:r>
            <a:r>
              <a:rPr lang="en-GB" dirty="0" smtClean="0"/>
              <a:t>SPAG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Suffixes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Formation of nouns using suffixes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5650" y="765175"/>
            <a:ext cx="7632700" cy="571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Which suffix needs to be added to change the word to a noun?</a:t>
            </a:r>
          </a:p>
        </p:txBody>
      </p:sp>
      <p:sp>
        <p:nvSpPr>
          <p:cNvPr id="11267" name="TextBox 15"/>
          <p:cNvSpPr txBox="1">
            <a:spLocks noChangeArrowheads="1"/>
          </p:cNvSpPr>
          <p:nvPr/>
        </p:nvSpPr>
        <p:spPr bwMode="auto">
          <a:xfrm>
            <a:off x="755650" y="1779588"/>
            <a:ext cx="76327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We had an agree</a:t>
            </a:r>
            <a:r>
              <a:rPr lang="en-GB" altLang="en-US" sz="2800" u="sng" dirty="0">
                <a:solidFill>
                  <a:schemeClr val="tx1"/>
                </a:solidFill>
                <a:latin typeface="+mn-lt"/>
              </a:rPr>
              <a:t>		</a:t>
            </a: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 that you would </a:t>
            </a:r>
            <a:br>
              <a:rPr lang="en-GB" altLang="en-US" sz="2800" dirty="0">
                <a:solidFill>
                  <a:schemeClr val="tx1"/>
                </a:solidFill>
                <a:latin typeface="+mn-lt"/>
              </a:rPr>
            </a:b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do the dishes.</a:t>
            </a: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1511300" y="4186238"/>
            <a:ext cx="1154113" cy="863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dirty="0" err="1">
                <a:solidFill>
                  <a:schemeClr val="tx1"/>
                </a:solidFill>
              </a:rPr>
              <a:t>ly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512888" y="5168900"/>
            <a:ext cx="1152525" cy="865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dirty="0" err="1">
                <a:solidFill>
                  <a:schemeClr val="tx1"/>
                </a:solidFill>
              </a:rPr>
              <a:t>ment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314825" y="5168900"/>
            <a:ext cx="1123950" cy="865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dirty="0">
                <a:solidFill>
                  <a:schemeClr val="tx1"/>
                </a:solidFill>
              </a:rPr>
              <a:t>ness</a:t>
            </a: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6788150" y="5168900"/>
            <a:ext cx="1387475" cy="865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dirty="0" err="1">
                <a:solidFill>
                  <a:schemeClr val="tx1"/>
                </a:solidFill>
              </a:rPr>
              <a:t>lessly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4314825" y="4184650"/>
            <a:ext cx="909638" cy="865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dirty="0" err="1">
                <a:solidFill>
                  <a:schemeClr val="tx1"/>
                </a:solidFill>
              </a:rPr>
              <a:t>ful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6788150" y="4184650"/>
            <a:ext cx="1708736" cy="865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dirty="0" err="1">
                <a:solidFill>
                  <a:schemeClr val="tx1"/>
                </a:solidFill>
              </a:rPr>
              <a:t>fulness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438150" y="3603625"/>
            <a:ext cx="7408863" cy="581025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Click the circles next to the words to reveal which suffix is correct.</a:t>
            </a:r>
          </a:p>
        </p:txBody>
      </p:sp>
      <p:sp>
        <p:nvSpPr>
          <p:cNvPr id="11" name="Oval 10"/>
          <p:cNvSpPr/>
          <p:nvPr/>
        </p:nvSpPr>
        <p:spPr>
          <a:xfrm>
            <a:off x="1000125" y="4414838"/>
            <a:ext cx="523875" cy="523875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000125" y="5340350"/>
            <a:ext cx="523875" cy="522288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790950" y="4414838"/>
            <a:ext cx="523875" cy="523875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790950" y="5340350"/>
            <a:ext cx="523875" cy="522288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259513" y="4414838"/>
            <a:ext cx="523875" cy="523875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259513" y="5340350"/>
            <a:ext cx="523875" cy="522288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3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AD42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3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68313" y="908050"/>
            <a:ext cx="8207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What is a </a:t>
            </a:r>
            <a:r>
              <a:rPr lang="en-GB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suffix?</a:t>
            </a:r>
            <a:endParaRPr lang="en-GB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1943894"/>
            <a:ext cx="9144000" cy="2735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536575" indent="-536575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  <a:defRPr/>
            </a:pPr>
            <a:r>
              <a:rPr lang="en-GB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Suffixes are endings that are added to root words.</a:t>
            </a:r>
          </a:p>
          <a:p>
            <a:pPr marL="536575" indent="-536575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  <a:defRPr/>
            </a:pPr>
            <a:r>
              <a:rPr lang="en-GB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Suffixes change the meaning or purpose of the word</a:t>
            </a:r>
            <a:r>
              <a:rPr lang="en-GB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</a:p>
          <a:p>
            <a:pPr marL="536575" indent="-536575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We are looking at suffixes that turn words into nouns</a:t>
            </a:r>
            <a:endParaRPr lang="en-GB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116013" y="5013325"/>
            <a:ext cx="7343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Climb + er </a:t>
            </a:r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= </a:t>
            </a:r>
            <a:r>
              <a:rPr lang="en-GB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Climb</a:t>
            </a:r>
            <a:r>
              <a:rPr lang="en-GB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er</a:t>
            </a:r>
            <a:endParaRPr lang="en-GB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116013" y="5734050"/>
            <a:ext cx="151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 dirty="0" smtClean="0">
                <a:solidFill>
                  <a:schemeClr val="accent2"/>
                </a:solidFill>
              </a:rPr>
              <a:t>Verb</a:t>
            </a:r>
            <a:endParaRPr lang="en-GB" altLang="en-US" sz="2400" dirty="0">
              <a:solidFill>
                <a:schemeClr val="accent2"/>
              </a:solidFill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003800" y="5734050"/>
            <a:ext cx="1512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Noun</a:t>
            </a:r>
          </a:p>
        </p:txBody>
      </p:sp>
    </p:spTree>
    <p:extLst>
      <p:ext uri="{BB962C8B-B14F-4D97-AF65-F5344CB8AC3E}">
        <p14:creationId xmlns:p14="http://schemas.microsoft.com/office/powerpoint/2010/main" val="171865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autoUpdateAnimBg="0"/>
      <p:bldP spid="9222" grpId="0"/>
      <p:bldP spid="9223" grpId="0"/>
      <p:bldP spid="92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984"/>
            <a:ext cx="9212263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5203825"/>
            <a:ext cx="225583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5203825"/>
            <a:ext cx="225583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1916" y="2971349"/>
            <a:ext cx="18669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7688" y="557213"/>
            <a:ext cx="805656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Can you add the suffix </a:t>
            </a:r>
            <a:r>
              <a:rPr lang="mr-IN" altLang="en-US" b="1" dirty="0">
                <a:solidFill>
                  <a:schemeClr val="accent4"/>
                </a:solidFill>
              </a:rPr>
              <a:t>–</a:t>
            </a:r>
            <a:r>
              <a:rPr lang="en-GB" altLang="en-US" b="1" dirty="0">
                <a:solidFill>
                  <a:schemeClr val="accent4"/>
                </a:solidFill>
              </a:rPr>
              <a:t>er</a:t>
            </a:r>
            <a:r>
              <a:rPr lang="en-GB" altLang="en-US" dirty="0">
                <a:solidFill>
                  <a:schemeClr val="accent4"/>
                </a:solidFill>
              </a:rPr>
              <a:t>  </a:t>
            </a:r>
            <a:r>
              <a:rPr lang="en-GB" altLang="en-US" dirty="0"/>
              <a:t>to these words to create a new noun to describe someone or something that does these things?</a:t>
            </a:r>
          </a:p>
        </p:txBody>
      </p:sp>
      <p:grpSp>
        <p:nvGrpSpPr>
          <p:cNvPr id="28" name="learn"/>
          <p:cNvGrpSpPr>
            <a:grpSpLocks/>
          </p:cNvGrpSpPr>
          <p:nvPr/>
        </p:nvGrpSpPr>
        <p:grpSpPr bwMode="auto">
          <a:xfrm>
            <a:off x="1225550" y="1373188"/>
            <a:ext cx="1054100" cy="2052082"/>
            <a:chOff x="1225182" y="1372987"/>
            <a:chExt cx="1055187" cy="2051728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371383" y="3055447"/>
              <a:ext cx="666253" cy="369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1800" dirty="0">
                  <a:latin typeface="+mn-lt"/>
                </a:rPr>
                <a:t>learn</a:t>
              </a:r>
            </a:p>
          </p:txBody>
        </p:sp>
        <p:pic>
          <p:nvPicPr>
            <p:cNvPr id="10268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72"/>
            <a:stretch>
              <a:fillRect/>
            </a:stretch>
          </p:blipFill>
          <p:spPr bwMode="auto">
            <a:xfrm>
              <a:off x="1225182" y="1372987"/>
              <a:ext cx="1055187" cy="1682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Down Arrow 12"/>
          <p:cNvSpPr/>
          <p:nvPr/>
        </p:nvSpPr>
        <p:spPr>
          <a:xfrm rot="2815828">
            <a:off x="2304257" y="1893093"/>
            <a:ext cx="247650" cy="360363"/>
          </a:xfrm>
          <a:prstGeom prst="downArrow">
            <a:avLst/>
          </a:prstGeom>
          <a:solidFill>
            <a:schemeClr val="accent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29" name="sticker"/>
          <p:cNvGrpSpPr>
            <a:grpSpLocks/>
          </p:cNvGrpSpPr>
          <p:nvPr/>
        </p:nvGrpSpPr>
        <p:grpSpPr bwMode="auto">
          <a:xfrm>
            <a:off x="4079875" y="1441450"/>
            <a:ext cx="984250" cy="1983821"/>
            <a:chOff x="4079744" y="1441349"/>
            <a:chExt cx="984512" cy="1983367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4246476" y="3055468"/>
              <a:ext cx="603852" cy="369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1800" dirty="0">
                  <a:latin typeface="+mn-lt"/>
                </a:rPr>
                <a:t>stick</a:t>
              </a:r>
            </a:p>
          </p:txBody>
        </p:sp>
        <p:pic>
          <p:nvPicPr>
            <p:cNvPr id="10266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744" y="1441349"/>
              <a:ext cx="984512" cy="154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cook"/>
          <p:cNvGrpSpPr>
            <a:grpSpLocks/>
          </p:cNvGrpSpPr>
          <p:nvPr/>
        </p:nvGrpSpPr>
        <p:grpSpPr bwMode="auto">
          <a:xfrm>
            <a:off x="6754813" y="3622675"/>
            <a:ext cx="1408112" cy="2087563"/>
            <a:chOff x="6755026" y="3622751"/>
            <a:chExt cx="1408672" cy="2086931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7056771" y="5339906"/>
              <a:ext cx="641605" cy="369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1800" dirty="0">
                  <a:latin typeface="+mn-lt"/>
                </a:rPr>
                <a:t>cook</a:t>
              </a:r>
            </a:p>
          </p:txBody>
        </p:sp>
        <p:pic>
          <p:nvPicPr>
            <p:cNvPr id="10264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5026" y="3622751"/>
              <a:ext cx="1408672" cy="1598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read"/>
          <p:cNvGrpSpPr>
            <a:grpSpLocks/>
          </p:cNvGrpSpPr>
          <p:nvPr/>
        </p:nvGrpSpPr>
        <p:grpSpPr bwMode="auto">
          <a:xfrm>
            <a:off x="1371600" y="3662363"/>
            <a:ext cx="622238" cy="1928257"/>
            <a:chOff x="1371455" y="3662480"/>
            <a:chExt cx="622346" cy="1927585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1371455" y="5220862"/>
              <a:ext cx="609760" cy="369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1800" dirty="0">
                  <a:latin typeface="+mn-lt"/>
                </a:rPr>
                <a:t>read</a:t>
              </a:r>
            </a:p>
          </p:txBody>
        </p:sp>
        <p:pic>
          <p:nvPicPr>
            <p:cNvPr id="10262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4218" y="3662480"/>
              <a:ext cx="609583" cy="1445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watch"/>
          <p:cNvGrpSpPr>
            <a:grpSpLocks/>
          </p:cNvGrpSpPr>
          <p:nvPr/>
        </p:nvGrpSpPr>
        <p:grpSpPr bwMode="auto">
          <a:xfrm>
            <a:off x="6600825" y="1493838"/>
            <a:ext cx="1717675" cy="1931432"/>
            <a:chOff x="6600653" y="1494167"/>
            <a:chExt cx="1717418" cy="1930548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6970486" y="3055552"/>
              <a:ext cx="749324" cy="369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1800" dirty="0">
                  <a:latin typeface="+mn-lt"/>
                </a:rPr>
                <a:t>watch</a:t>
              </a:r>
            </a:p>
          </p:txBody>
        </p:sp>
        <p:pic>
          <p:nvPicPr>
            <p:cNvPr id="10260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653" y="1494167"/>
              <a:ext cx="1717418" cy="149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climb"/>
          <p:cNvGrpSpPr>
            <a:grpSpLocks/>
          </p:cNvGrpSpPr>
          <p:nvPr/>
        </p:nvGrpSpPr>
        <p:grpSpPr bwMode="auto">
          <a:xfrm>
            <a:off x="4154488" y="3643313"/>
            <a:ext cx="793750" cy="2037794"/>
            <a:chOff x="4154257" y="3642829"/>
            <a:chExt cx="793333" cy="2037722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4154257" y="5311232"/>
              <a:ext cx="694056" cy="369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1800" dirty="0">
                  <a:latin typeface="+mn-lt"/>
                </a:rPr>
                <a:t>climb</a:t>
              </a:r>
            </a:p>
          </p:txBody>
        </p:sp>
        <p:pic>
          <p:nvPicPr>
            <p:cNvPr id="10258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6410" y="3642829"/>
              <a:ext cx="751180" cy="1561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673596" y="5908675"/>
            <a:ext cx="37968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+mn-lt"/>
              </a:rPr>
              <a:t>Can you use each noun in a sentence?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900238" y="3055938"/>
            <a:ext cx="395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b="1" dirty="0" err="1" smtClean="0">
                <a:solidFill>
                  <a:schemeClr val="accent4"/>
                </a:solidFill>
                <a:latin typeface="+mn-lt"/>
              </a:rPr>
              <a:t>er</a:t>
            </a:r>
            <a:endParaRPr lang="en-US" altLang="en-US" sz="18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716463" y="3055938"/>
            <a:ext cx="393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b="1" dirty="0" err="1" smtClean="0">
                <a:solidFill>
                  <a:schemeClr val="accent4"/>
                </a:solidFill>
                <a:latin typeface="+mn-lt"/>
              </a:rPr>
              <a:t>er</a:t>
            </a:r>
            <a:endParaRPr lang="en-US" altLang="en-US" sz="18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7594600" y="3055938"/>
            <a:ext cx="395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b="1" dirty="0" err="1" smtClean="0">
                <a:solidFill>
                  <a:schemeClr val="accent4"/>
                </a:solidFill>
                <a:latin typeface="+mn-lt"/>
              </a:rPr>
              <a:t>er</a:t>
            </a:r>
            <a:endParaRPr lang="en-US" altLang="en-US" sz="18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817688" y="5213350"/>
            <a:ext cx="395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b="1" dirty="0" err="1" smtClean="0">
                <a:solidFill>
                  <a:schemeClr val="accent4"/>
                </a:solidFill>
                <a:latin typeface="+mn-lt"/>
              </a:rPr>
              <a:t>er</a:t>
            </a:r>
            <a:endParaRPr lang="en-US" altLang="en-US" sz="18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706938" y="5302250"/>
            <a:ext cx="395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b="1" dirty="0" err="1" smtClean="0">
                <a:solidFill>
                  <a:schemeClr val="accent4"/>
                </a:solidFill>
                <a:latin typeface="+mn-lt"/>
              </a:rPr>
              <a:t>er</a:t>
            </a:r>
            <a:endParaRPr lang="en-US" altLang="en-US" sz="18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7502525" y="5335588"/>
            <a:ext cx="3952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b="1" dirty="0" err="1" smtClean="0">
                <a:solidFill>
                  <a:schemeClr val="accent4"/>
                </a:solidFill>
                <a:latin typeface="+mn-lt"/>
              </a:rPr>
              <a:t>er</a:t>
            </a:r>
            <a:endParaRPr lang="en-US" altLang="en-US" sz="1800"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138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750" y="549275"/>
            <a:ext cx="80645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Can you guess what these people’s jobs are by reading what they do? Add the suffix </a:t>
            </a:r>
            <a:r>
              <a:rPr lang="mr-IN" altLang="en-US" b="1" dirty="0">
                <a:solidFill>
                  <a:schemeClr val="accent4"/>
                </a:solidFill>
              </a:rPr>
              <a:t>–</a:t>
            </a:r>
            <a:r>
              <a:rPr lang="en-GB" altLang="en-US" b="1" dirty="0">
                <a:solidFill>
                  <a:schemeClr val="accent4"/>
                </a:solidFill>
              </a:rPr>
              <a:t>er </a:t>
            </a:r>
            <a:r>
              <a:rPr lang="en-GB" altLang="en-US" dirty="0"/>
              <a:t>to the doing verb to make the name of their job.</a:t>
            </a:r>
          </a:p>
        </p:txBody>
      </p:sp>
      <p:pic>
        <p:nvPicPr>
          <p:cNvPr id="1126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919288"/>
            <a:ext cx="11112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1595438"/>
            <a:ext cx="142557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3754438"/>
            <a:ext cx="935037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4006850"/>
            <a:ext cx="1668462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4010025"/>
            <a:ext cx="74136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1595438"/>
            <a:ext cx="1095375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"/>
          <p:cNvSpPr/>
          <p:nvPr/>
        </p:nvSpPr>
        <p:spPr>
          <a:xfrm>
            <a:off x="601663" y="1508125"/>
            <a:ext cx="1382712" cy="1177925"/>
          </a:xfrm>
          <a:prstGeom prst="wedgeRoundRectCallout">
            <a:avLst>
              <a:gd name="adj1" fmla="val 63746"/>
              <a:gd name="adj2" fmla="val 1005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</a:rPr>
              <a:t>I play football. I am a _______.</a:t>
            </a:r>
          </a:p>
        </p:txBody>
      </p:sp>
      <p:sp>
        <p:nvSpPr>
          <p:cNvPr id="12" name="2"/>
          <p:cNvSpPr/>
          <p:nvPr/>
        </p:nvSpPr>
        <p:spPr>
          <a:xfrm>
            <a:off x="2895600" y="1284288"/>
            <a:ext cx="1762125" cy="1012825"/>
          </a:xfrm>
          <a:prstGeom prst="wedgeRoundRectCallout">
            <a:avLst>
              <a:gd name="adj1" fmla="val 73559"/>
              <a:gd name="adj2" fmla="val 4257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</a:rPr>
              <a:t>I paint. I am a _______.</a:t>
            </a:r>
          </a:p>
        </p:txBody>
      </p:sp>
      <p:sp>
        <p:nvSpPr>
          <p:cNvPr id="13" name="3"/>
          <p:cNvSpPr/>
          <p:nvPr/>
        </p:nvSpPr>
        <p:spPr>
          <a:xfrm>
            <a:off x="5802313" y="1438275"/>
            <a:ext cx="1504950" cy="1012825"/>
          </a:xfrm>
          <a:prstGeom prst="wedgeRoundRectCallout">
            <a:avLst>
              <a:gd name="adj1" fmla="val 66586"/>
              <a:gd name="adj2" fmla="val -295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</a:rPr>
              <a:t>I build. I am a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</a:rPr>
              <a:t>_______.</a:t>
            </a:r>
          </a:p>
        </p:txBody>
      </p:sp>
      <p:sp>
        <p:nvSpPr>
          <p:cNvPr id="14" name="4"/>
          <p:cNvSpPr/>
          <p:nvPr/>
        </p:nvSpPr>
        <p:spPr>
          <a:xfrm>
            <a:off x="601663" y="3589338"/>
            <a:ext cx="1474787" cy="1177925"/>
          </a:xfrm>
          <a:prstGeom prst="wedgeRoundRectCallout">
            <a:avLst>
              <a:gd name="adj1" fmla="val 63746"/>
              <a:gd name="adj2" fmla="val 1005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</a:rPr>
              <a:t>I clean. I am a _______.</a:t>
            </a:r>
          </a:p>
        </p:txBody>
      </p:sp>
      <p:sp>
        <p:nvSpPr>
          <p:cNvPr id="15" name="5"/>
          <p:cNvSpPr/>
          <p:nvPr/>
        </p:nvSpPr>
        <p:spPr>
          <a:xfrm>
            <a:off x="3149600" y="3589338"/>
            <a:ext cx="1474788" cy="1177925"/>
          </a:xfrm>
          <a:prstGeom prst="wedgeRoundRectCallout">
            <a:avLst>
              <a:gd name="adj1" fmla="val 63746"/>
              <a:gd name="adj2" fmla="val 1005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</a:rPr>
              <a:t>I sing. I am a ______.</a:t>
            </a:r>
          </a:p>
        </p:txBody>
      </p:sp>
      <p:sp>
        <p:nvSpPr>
          <p:cNvPr id="16" name="6"/>
          <p:cNvSpPr/>
          <p:nvPr/>
        </p:nvSpPr>
        <p:spPr>
          <a:xfrm>
            <a:off x="5635625" y="3589338"/>
            <a:ext cx="1474788" cy="1177925"/>
          </a:xfrm>
          <a:prstGeom prst="wedgeRoundRectCallout">
            <a:avLst>
              <a:gd name="adj1" fmla="val 63746"/>
              <a:gd name="adj2" fmla="val 1005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</a:rPr>
              <a:t>I farm. I am a _______.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601663" y="1508125"/>
            <a:ext cx="1382712" cy="1177925"/>
          </a:xfrm>
          <a:prstGeom prst="wedgeRoundRectCallout">
            <a:avLst>
              <a:gd name="adj1" fmla="val 63746"/>
              <a:gd name="adj2" fmla="val 1005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</a:rPr>
              <a:t>I play football. I am a football</a:t>
            </a:r>
            <a:r>
              <a:rPr lang="en-US" altLang="en-US" b="1" dirty="0">
                <a:solidFill>
                  <a:schemeClr val="accent4"/>
                </a:solidFill>
              </a:rPr>
              <a:t>er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2895600" y="1284288"/>
            <a:ext cx="1762125" cy="1012825"/>
          </a:xfrm>
          <a:prstGeom prst="wedgeRoundRectCallout">
            <a:avLst>
              <a:gd name="adj1" fmla="val 73559"/>
              <a:gd name="adj2" fmla="val 4257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</a:rPr>
              <a:t>I paint. I am a paint</a:t>
            </a:r>
            <a:r>
              <a:rPr lang="en-US" altLang="en-US" b="1" dirty="0">
                <a:solidFill>
                  <a:schemeClr val="accent4"/>
                </a:solidFill>
              </a:rPr>
              <a:t>er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5802313" y="1438275"/>
            <a:ext cx="1504950" cy="1012825"/>
          </a:xfrm>
          <a:prstGeom prst="wedgeRoundRectCallout">
            <a:avLst>
              <a:gd name="adj1" fmla="val 66586"/>
              <a:gd name="adj2" fmla="val -295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</a:rPr>
              <a:t>I build. I am a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</a:rPr>
              <a:t>build</a:t>
            </a:r>
            <a:r>
              <a:rPr lang="en-US" altLang="en-US" b="1" dirty="0">
                <a:solidFill>
                  <a:schemeClr val="accent4"/>
                </a:solidFill>
              </a:rPr>
              <a:t>er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601663" y="3590925"/>
            <a:ext cx="1474787" cy="1177925"/>
          </a:xfrm>
          <a:prstGeom prst="wedgeRoundRectCallout">
            <a:avLst>
              <a:gd name="adj1" fmla="val 63746"/>
              <a:gd name="adj2" fmla="val 1005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</a:rPr>
              <a:t>I clean. I am a clean</a:t>
            </a:r>
            <a:r>
              <a:rPr lang="en-US" altLang="en-US" b="1" dirty="0">
                <a:solidFill>
                  <a:schemeClr val="accent4"/>
                </a:solidFill>
              </a:rPr>
              <a:t>er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3149600" y="3589338"/>
            <a:ext cx="1474788" cy="1177925"/>
          </a:xfrm>
          <a:prstGeom prst="wedgeRoundRectCallout">
            <a:avLst>
              <a:gd name="adj1" fmla="val 63746"/>
              <a:gd name="adj2" fmla="val 1005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</a:rPr>
              <a:t>I sing. I am a sing</a:t>
            </a:r>
            <a:r>
              <a:rPr lang="en-US" altLang="en-US" b="1" dirty="0">
                <a:solidFill>
                  <a:schemeClr val="accent4"/>
                </a:solidFill>
              </a:rPr>
              <a:t>er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5635625" y="3589338"/>
            <a:ext cx="1474788" cy="1177925"/>
          </a:xfrm>
          <a:prstGeom prst="wedgeRoundRectCallout">
            <a:avLst>
              <a:gd name="adj1" fmla="val 63746"/>
              <a:gd name="adj2" fmla="val 1005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</a:rPr>
              <a:t>I farm. I am a farm</a:t>
            </a:r>
            <a:r>
              <a:rPr lang="en-US" altLang="en-US" b="1" dirty="0">
                <a:solidFill>
                  <a:schemeClr val="accent4"/>
                </a:solidFill>
              </a:rPr>
              <a:t>er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1338" y="5734050"/>
            <a:ext cx="78470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 dirty="0"/>
              <a:t>Can you think of any more jobs that end in </a:t>
            </a:r>
            <a:r>
              <a:rPr lang="mr-IN" altLang="en-US" sz="1600" b="1" dirty="0">
                <a:solidFill>
                  <a:schemeClr val="accent6"/>
                </a:solidFill>
              </a:rPr>
              <a:t>–</a:t>
            </a:r>
            <a:r>
              <a:rPr lang="en-GB" altLang="en-US" sz="1600" b="1" dirty="0">
                <a:solidFill>
                  <a:schemeClr val="accent6"/>
                </a:solidFill>
              </a:rPr>
              <a:t>er</a:t>
            </a:r>
            <a:r>
              <a:rPr lang="en-GB" altLang="en-US" sz="1600" b="1" dirty="0"/>
              <a:t>? </a:t>
            </a:r>
            <a:r>
              <a:rPr lang="en-GB" altLang="en-US" sz="1600" b="1" dirty="0"/>
              <a:t>Can you write a speech bubble for that job, describing what they do and what they are called?</a:t>
            </a:r>
          </a:p>
        </p:txBody>
      </p:sp>
    </p:spTree>
    <p:extLst>
      <p:ext uri="{BB962C8B-B14F-4D97-AF65-F5344CB8AC3E}">
        <p14:creationId xmlns:p14="http://schemas.microsoft.com/office/powerpoint/2010/main" val="306853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549275"/>
            <a:ext cx="806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Can you describe what each of these people is feeling by looking at their expressions and adding the suffix </a:t>
            </a:r>
            <a:r>
              <a:rPr lang="mr-IN" altLang="en-US" b="1">
                <a:solidFill>
                  <a:srgbClr val="0070C0"/>
                </a:solidFill>
                <a:latin typeface="+mn-lt"/>
              </a:rPr>
              <a:t>–</a:t>
            </a:r>
            <a:r>
              <a:rPr lang="en-GB" altLang="en-US" b="1">
                <a:solidFill>
                  <a:srgbClr val="0070C0"/>
                </a:solidFill>
                <a:latin typeface="+mn-lt"/>
              </a:rPr>
              <a:t>ment </a:t>
            </a:r>
            <a:r>
              <a:rPr lang="en-GB" altLang="en-US">
                <a:solidFill>
                  <a:schemeClr val="tx1"/>
                </a:solidFill>
                <a:latin typeface="+mn-lt"/>
              </a:rPr>
              <a:t>to the underlined word in their speech bubble? Click on it to see if you were right.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9750" y="5945188"/>
            <a:ext cx="8064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+mn-lt"/>
              </a:rPr>
              <a:t>Can you write a sentence using each of the new nouns you have created?</a:t>
            </a:r>
          </a:p>
        </p:txBody>
      </p:sp>
      <p:grpSp>
        <p:nvGrpSpPr>
          <p:cNvPr id="30" name="amaze"/>
          <p:cNvGrpSpPr>
            <a:grpSpLocks/>
          </p:cNvGrpSpPr>
          <p:nvPr/>
        </p:nvGrpSpPr>
        <p:grpSpPr bwMode="auto">
          <a:xfrm>
            <a:off x="539750" y="1663700"/>
            <a:ext cx="2570163" cy="1979613"/>
            <a:chOff x="539750" y="1663020"/>
            <a:chExt cx="2570391" cy="1980769"/>
          </a:xfrm>
        </p:grpSpPr>
        <p:pic>
          <p:nvPicPr>
            <p:cNvPr id="12319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2071888"/>
              <a:ext cx="1118814" cy="1178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539750" y="3214914"/>
              <a:ext cx="1651146" cy="4288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cs typeface="Twinkl"/>
                </a:rPr>
                <a:t>a________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1874956" y="1663020"/>
              <a:ext cx="1235185" cy="1157964"/>
            </a:xfrm>
            <a:prstGeom prst="wedgeRoundRectCallout">
              <a:avLst>
                <a:gd name="adj1" fmla="val -59796"/>
                <a:gd name="adj2" fmla="val 2977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</a:rPr>
                <a:t>This picture </a:t>
              </a:r>
              <a:r>
                <a:rPr lang="en-US" altLang="en-US" b="1" dirty="0">
                  <a:solidFill>
                    <a:schemeClr val="tx1"/>
                  </a:solidFill>
                </a:rPr>
                <a:t>amaze</a:t>
              </a:r>
              <a:r>
                <a:rPr lang="en-US" altLang="en-US" dirty="0">
                  <a:solidFill>
                    <a:schemeClr val="tx1"/>
                  </a:solidFill>
                </a:rPr>
                <a:t>s me!</a:t>
              </a:r>
            </a:p>
          </p:txBody>
        </p:sp>
      </p:grpSp>
      <p:grpSp>
        <p:nvGrpSpPr>
          <p:cNvPr id="31" name="agree"/>
          <p:cNvGrpSpPr>
            <a:grpSpLocks/>
          </p:cNvGrpSpPr>
          <p:nvPr/>
        </p:nvGrpSpPr>
        <p:grpSpPr bwMode="auto">
          <a:xfrm>
            <a:off x="3262313" y="1852613"/>
            <a:ext cx="2224087" cy="1855787"/>
            <a:chOff x="3262182" y="1852188"/>
            <a:chExt cx="2224471" cy="1856554"/>
          </a:xfrm>
        </p:grpSpPr>
        <p:pic>
          <p:nvPicPr>
            <p:cNvPr id="12316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1"/>
            <a:stretch>
              <a:fillRect/>
            </a:stretch>
          </p:blipFill>
          <p:spPr bwMode="auto">
            <a:xfrm>
              <a:off x="4497859" y="1852188"/>
              <a:ext cx="988794" cy="1617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ular Callout 9"/>
            <p:cNvSpPr/>
            <p:nvPr/>
          </p:nvSpPr>
          <p:spPr>
            <a:xfrm>
              <a:off x="3262182" y="1990357"/>
              <a:ext cx="1346432" cy="503446"/>
            </a:xfrm>
            <a:prstGeom prst="wedgeRoundRectCallout">
              <a:avLst>
                <a:gd name="adj1" fmla="val 61960"/>
                <a:gd name="adj2" fmla="val 3304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</a:rPr>
                <a:t>I </a:t>
              </a:r>
              <a:r>
                <a:rPr lang="en-US" altLang="en-US" b="1" dirty="0">
                  <a:solidFill>
                    <a:schemeClr val="tx1"/>
                  </a:solidFill>
                </a:rPr>
                <a:t>agree</a:t>
              </a:r>
              <a:r>
                <a:rPr lang="en-US" altLang="en-US" dirty="0">
                  <a:solidFill>
                    <a:schemeClr val="tx1"/>
                  </a:solidFill>
                </a:rPr>
                <a:t>!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746453" y="3279940"/>
              <a:ext cx="1651285" cy="42880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cs typeface="Twinkl"/>
                </a:rPr>
                <a:t>a________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acheive"/>
          <p:cNvGrpSpPr>
            <a:grpSpLocks/>
          </p:cNvGrpSpPr>
          <p:nvPr/>
        </p:nvGrpSpPr>
        <p:grpSpPr bwMode="auto">
          <a:xfrm>
            <a:off x="5734050" y="1482725"/>
            <a:ext cx="2640013" cy="2160588"/>
            <a:chOff x="5733536" y="1482498"/>
            <a:chExt cx="2640309" cy="2161291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5733536" y="1482498"/>
              <a:ext cx="1346351" cy="1338698"/>
            </a:xfrm>
            <a:prstGeom prst="wedgeRoundRectCallout">
              <a:avLst>
                <a:gd name="adj1" fmla="val 61960"/>
                <a:gd name="adj2" fmla="val 3304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</a:rPr>
                <a:t>I know I will </a:t>
              </a:r>
              <a:r>
                <a:rPr lang="en-US" altLang="en-US" b="1" dirty="0">
                  <a:solidFill>
                    <a:schemeClr val="tx1"/>
                  </a:solidFill>
                </a:rPr>
                <a:t>achieve</a:t>
              </a:r>
              <a:r>
                <a:rPr lang="en-US" altLang="en-US" dirty="0">
                  <a:solidFill>
                    <a:schemeClr val="tx1"/>
                  </a:solidFill>
                </a:rPr>
                <a:t> my goals!</a:t>
              </a:r>
            </a:p>
          </p:txBody>
        </p:sp>
        <p:pic>
          <p:nvPicPr>
            <p:cNvPr id="123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85475" y="2211308"/>
              <a:ext cx="1511088" cy="1159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6633750" y="3213436"/>
              <a:ext cx="1740095" cy="4303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cs typeface="Twinkl"/>
                </a:rPr>
                <a:t>a__________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refresh"/>
          <p:cNvGrpSpPr>
            <a:grpSpLocks/>
          </p:cNvGrpSpPr>
          <p:nvPr/>
        </p:nvGrpSpPr>
        <p:grpSpPr bwMode="auto">
          <a:xfrm>
            <a:off x="5929313" y="3824288"/>
            <a:ext cx="2347912" cy="1903412"/>
            <a:chOff x="5928818" y="3823757"/>
            <a:chExt cx="2348306" cy="1904089"/>
          </a:xfrm>
        </p:grpSpPr>
        <p:pic>
          <p:nvPicPr>
            <p:cNvPr id="12310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428" y="4028662"/>
              <a:ext cx="607696" cy="1597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ounded Rectangular Callout 18"/>
            <p:cNvSpPr/>
            <p:nvPr/>
          </p:nvSpPr>
          <p:spPr>
            <a:xfrm>
              <a:off x="5928818" y="3823757"/>
              <a:ext cx="1575064" cy="1071943"/>
            </a:xfrm>
            <a:prstGeom prst="wedgeRoundRectCallout">
              <a:avLst>
                <a:gd name="adj1" fmla="val 65622"/>
                <a:gd name="adj2" fmla="val -1076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</a:rPr>
                <a:t>This cold water will </a:t>
              </a:r>
              <a:r>
                <a:rPr lang="en-US" altLang="en-US" b="1" u="sng" dirty="0">
                  <a:solidFill>
                    <a:schemeClr val="tx1"/>
                  </a:solidFill>
                </a:rPr>
                <a:t>refresh</a:t>
              </a:r>
              <a:r>
                <a:rPr lang="en-US" altLang="en-US" dirty="0">
                  <a:solidFill>
                    <a:schemeClr val="tx1"/>
                  </a:solidFill>
                </a:rPr>
                <a:t> me!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162219" y="5297481"/>
              <a:ext cx="2102203" cy="43036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cs typeface="Twinkl"/>
                </a:rPr>
                <a:t>r____________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embarrass"/>
          <p:cNvGrpSpPr>
            <a:grpSpLocks/>
          </p:cNvGrpSpPr>
          <p:nvPr/>
        </p:nvGrpSpPr>
        <p:grpSpPr bwMode="auto">
          <a:xfrm>
            <a:off x="2746375" y="3883025"/>
            <a:ext cx="3017838" cy="1844675"/>
            <a:chOff x="2747161" y="3883361"/>
            <a:chExt cx="3016988" cy="1844485"/>
          </a:xfrm>
        </p:grpSpPr>
        <p:pic>
          <p:nvPicPr>
            <p:cNvPr id="12307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5373" y="4119863"/>
              <a:ext cx="1188223" cy="1348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ounded Rectangular Callout 22"/>
            <p:cNvSpPr/>
            <p:nvPr/>
          </p:nvSpPr>
          <p:spPr>
            <a:xfrm>
              <a:off x="3796203" y="3883361"/>
              <a:ext cx="1967946" cy="1044467"/>
            </a:xfrm>
            <a:prstGeom prst="wedgeRoundRectCallout">
              <a:avLst>
                <a:gd name="adj1" fmla="val -59796"/>
                <a:gd name="adj2" fmla="val 2977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</a:rPr>
                <a:t>Why does my dad always </a:t>
              </a:r>
              <a:r>
                <a:rPr lang="en-US" altLang="en-US" b="1" u="sng" dirty="0">
                  <a:solidFill>
                    <a:schemeClr val="tx1"/>
                  </a:solidFill>
                </a:rPr>
                <a:t>embarrass</a:t>
              </a:r>
              <a:r>
                <a:rPr lang="en-US" altLang="en-US" dirty="0">
                  <a:solidFill>
                    <a:schemeClr val="tx1"/>
                  </a:solidFill>
                </a:rPr>
                <a:t> me?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747161" y="5297678"/>
              <a:ext cx="2021905" cy="4301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cs typeface="Twinkl"/>
                </a:rPr>
                <a:t>e____________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content"/>
          <p:cNvGrpSpPr>
            <a:grpSpLocks/>
          </p:cNvGrpSpPr>
          <p:nvPr/>
        </p:nvGrpSpPr>
        <p:grpSpPr bwMode="auto">
          <a:xfrm>
            <a:off x="669925" y="3803650"/>
            <a:ext cx="1930400" cy="1924050"/>
            <a:chOff x="670509" y="3803868"/>
            <a:chExt cx="1929797" cy="1923978"/>
          </a:xfrm>
        </p:grpSpPr>
        <p:pic>
          <p:nvPicPr>
            <p:cNvPr id="12304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4136806"/>
              <a:ext cx="855905" cy="138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ounded Rectangular Callout 27"/>
            <p:cNvSpPr/>
            <p:nvPr/>
          </p:nvSpPr>
          <p:spPr>
            <a:xfrm>
              <a:off x="1494165" y="3803868"/>
              <a:ext cx="1106141" cy="885792"/>
            </a:xfrm>
            <a:prstGeom prst="wedgeRoundRectCallout">
              <a:avLst>
                <a:gd name="adj1" fmla="val -59796"/>
                <a:gd name="adj2" fmla="val 2977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rgbClr val="000000"/>
                  </a:solidFill>
                </a:rPr>
                <a:t>I feel </a:t>
              </a:r>
              <a:r>
                <a:rPr lang="en-US" altLang="en-US" b="1" u="sng" dirty="0">
                  <a:solidFill>
                    <a:srgbClr val="000000"/>
                  </a:solidFill>
                </a:rPr>
                <a:t>content</a:t>
              </a:r>
              <a:r>
                <a:rPr lang="en-US" altLang="en-US" sz="1400" dirty="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70509" y="5297650"/>
              <a:ext cx="1759988" cy="4301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cs typeface="Twinkl"/>
                </a:rPr>
                <a:t>c__________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665163" y="5292725"/>
            <a:ext cx="1760537" cy="43021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cs typeface="Twinkl"/>
              </a:rPr>
              <a:t>content</a:t>
            </a:r>
            <a:r>
              <a:rPr lang="en-US" b="1" dirty="0">
                <a:solidFill>
                  <a:srgbClr val="0070C0"/>
                </a:solidFill>
                <a:cs typeface="Twinkl"/>
              </a:rPr>
              <a:t>ment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744788" y="5292725"/>
            <a:ext cx="2024062" cy="43021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cs typeface="Twinkl"/>
              </a:rPr>
              <a:t>embarrass</a:t>
            </a:r>
            <a:r>
              <a:rPr lang="en-US" b="1" dirty="0">
                <a:solidFill>
                  <a:srgbClr val="0070C0"/>
                </a:solidFill>
                <a:cs typeface="Twinkl"/>
              </a:rPr>
              <a:t>ment</a:t>
            </a:r>
            <a:r>
              <a:rPr lang="en-US" b="1" dirty="0">
                <a:solidFill>
                  <a:schemeClr val="tx1"/>
                </a:solidFill>
                <a:cs typeface="Twinkl"/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161088" y="5297488"/>
            <a:ext cx="2101850" cy="43021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cs typeface="Twinkl"/>
              </a:rPr>
              <a:t>refresh</a:t>
            </a:r>
            <a:r>
              <a:rPr lang="en-US" b="1" dirty="0">
                <a:solidFill>
                  <a:srgbClr val="0070C0"/>
                </a:solidFill>
                <a:cs typeface="Twinkl"/>
              </a:rPr>
              <a:t>ment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634163" y="3208338"/>
            <a:ext cx="1739900" cy="4286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cs typeface="Twinkl"/>
              </a:rPr>
              <a:t>achieve</a:t>
            </a:r>
            <a:r>
              <a:rPr lang="en-US" b="1" dirty="0">
                <a:solidFill>
                  <a:srgbClr val="0070C0"/>
                </a:solidFill>
                <a:cs typeface="Twinkl"/>
              </a:rPr>
              <a:t>ment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744913" y="3276600"/>
            <a:ext cx="1651000" cy="43021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cs typeface="Twinkl"/>
              </a:rPr>
              <a:t>agree</a:t>
            </a:r>
            <a:r>
              <a:rPr lang="en-US" b="1" dirty="0">
                <a:solidFill>
                  <a:srgbClr val="0070C0"/>
                </a:solidFill>
                <a:cs typeface="Twinkl"/>
              </a:rPr>
              <a:t>ment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38163" y="3208338"/>
            <a:ext cx="1651000" cy="43021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cs typeface="Twinkl"/>
              </a:rPr>
              <a:t>amaze</a:t>
            </a:r>
            <a:r>
              <a:rPr lang="en-US" b="1" dirty="0">
                <a:solidFill>
                  <a:srgbClr val="0070C0"/>
                </a:solidFill>
                <a:cs typeface="Twinkl"/>
              </a:rPr>
              <a:t>ment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1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39750" y="549275"/>
            <a:ext cx="806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These children have been given special certificates for showing different qualities throughout the year. Can you work out what each quality is by adding the suffix </a:t>
            </a:r>
            <a:r>
              <a:rPr lang="mr-IN" altLang="en-US" b="1" dirty="0">
                <a:solidFill>
                  <a:srgbClr val="8D358B"/>
                </a:solidFill>
                <a:latin typeface="+mn-lt"/>
              </a:rPr>
              <a:t>–</a:t>
            </a:r>
            <a:r>
              <a:rPr lang="en-GB" altLang="en-US" b="1" dirty="0">
                <a:solidFill>
                  <a:srgbClr val="8D358B"/>
                </a:solidFill>
                <a:latin typeface="+mn-lt"/>
              </a:rPr>
              <a:t>ness</a:t>
            </a:r>
            <a:r>
              <a:rPr lang="en-GB" altLang="en-US" dirty="0">
                <a:solidFill>
                  <a:srgbClr val="8D358B"/>
                </a:solidFill>
                <a:latin typeface="+mn-lt"/>
              </a:rPr>
              <a:t> </a:t>
            </a:r>
            <a:r>
              <a:rPr lang="en-GB" altLang="en-US" dirty="0">
                <a:solidFill>
                  <a:schemeClr val="tx1"/>
                </a:solidFill>
                <a:latin typeface="+mn-lt"/>
              </a:rPr>
              <a:t>to the underlined word on their certificate?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851025" y="5662613"/>
            <a:ext cx="5441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+mn-lt"/>
              </a:rPr>
              <a:t>Can you write a certificate for someone in your class, using a noun that ends in </a:t>
            </a:r>
            <a:r>
              <a:rPr lang="mr-IN" altLang="en-US" b="1">
                <a:solidFill>
                  <a:srgbClr val="8D358B"/>
                </a:solidFill>
                <a:latin typeface="+mn-lt"/>
              </a:rPr>
              <a:t>–</a:t>
            </a:r>
            <a:r>
              <a:rPr lang="en-GB" altLang="en-US" b="1">
                <a:solidFill>
                  <a:srgbClr val="8D358B"/>
                </a:solidFill>
                <a:latin typeface="+mn-lt"/>
              </a:rPr>
              <a:t>ness</a:t>
            </a:r>
            <a:r>
              <a:rPr lang="en-GB" altLang="en-US" b="1">
                <a:solidFill>
                  <a:schemeClr val="tx1"/>
                </a:solidFill>
                <a:latin typeface="+mn-lt"/>
              </a:rPr>
              <a:t>?</a:t>
            </a:r>
          </a:p>
        </p:txBody>
      </p:sp>
      <p:grpSp>
        <p:nvGrpSpPr>
          <p:cNvPr id="18" name="1"/>
          <p:cNvGrpSpPr>
            <a:grpSpLocks/>
          </p:cNvGrpSpPr>
          <p:nvPr/>
        </p:nvGrpSpPr>
        <p:grpSpPr bwMode="auto">
          <a:xfrm>
            <a:off x="755650" y="1568450"/>
            <a:ext cx="3668713" cy="1803400"/>
            <a:chOff x="755650" y="1568324"/>
            <a:chExt cx="3668069" cy="1804086"/>
          </a:xfrm>
        </p:grpSpPr>
        <p:pic>
          <p:nvPicPr>
            <p:cNvPr id="1334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1643736"/>
              <a:ext cx="1055271" cy="1728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1681001" y="1568324"/>
              <a:ext cx="2742718" cy="1495994"/>
            </a:xfrm>
            <a:prstGeom prst="roundRect">
              <a:avLst>
                <a:gd name="adj" fmla="val 12784"/>
              </a:avLst>
            </a:prstGeom>
            <a:solidFill>
              <a:schemeClr val="bg1"/>
            </a:solidFill>
            <a:ln w="28575">
              <a:solidFill>
                <a:srgbClr val="8D3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cs typeface="Twinkl"/>
                </a:rPr>
                <a:t>For being brave and </a:t>
              </a:r>
              <a:r>
                <a:rPr lang="en-US" b="1" dirty="0">
                  <a:solidFill>
                    <a:schemeClr val="tx1"/>
                  </a:solidFill>
                  <a:cs typeface="Twinkl"/>
                </a:rPr>
                <a:t>bold</a:t>
              </a:r>
              <a:r>
                <a:rPr lang="en-US" dirty="0">
                  <a:solidFill>
                    <a:schemeClr val="tx1"/>
                  </a:solidFill>
                  <a:cs typeface="Twinkl"/>
                </a:rPr>
                <a:t>, </a:t>
              </a:r>
              <a:r>
                <a:rPr lang="en-US" dirty="0" err="1">
                  <a:solidFill>
                    <a:schemeClr val="tx1"/>
                  </a:solidFill>
                  <a:cs typeface="Twinkl"/>
                </a:rPr>
                <a:t>Krystian</a:t>
              </a:r>
              <a:r>
                <a:rPr lang="en-US" dirty="0">
                  <a:solidFill>
                    <a:schemeClr val="tx1"/>
                  </a:solidFill>
                  <a:cs typeface="Twinkl"/>
                </a:rPr>
                <a:t> is given the certificate for b_______.</a:t>
              </a:r>
            </a:p>
          </p:txBody>
        </p:sp>
      </p:grpSp>
      <p:grpSp>
        <p:nvGrpSpPr>
          <p:cNvPr id="19" name="2"/>
          <p:cNvGrpSpPr>
            <a:grpSpLocks/>
          </p:cNvGrpSpPr>
          <p:nvPr/>
        </p:nvGrpSpPr>
        <p:grpSpPr bwMode="auto">
          <a:xfrm>
            <a:off x="4686300" y="1549400"/>
            <a:ext cx="3740150" cy="1803400"/>
            <a:chOff x="4686027" y="1548649"/>
            <a:chExt cx="3741177" cy="1804087"/>
          </a:xfrm>
        </p:grpSpPr>
        <p:sp>
          <p:nvSpPr>
            <p:cNvPr id="9" name="Rounded Rectangle 8"/>
            <p:cNvSpPr/>
            <p:nvPr/>
          </p:nvSpPr>
          <p:spPr>
            <a:xfrm>
              <a:off x="5670547" y="1548649"/>
              <a:ext cx="2756657" cy="1324479"/>
            </a:xfrm>
            <a:prstGeom prst="roundRect">
              <a:avLst>
                <a:gd name="adj" fmla="val 12784"/>
              </a:avLst>
            </a:prstGeom>
            <a:solidFill>
              <a:schemeClr val="bg1"/>
            </a:solidFill>
            <a:ln w="28575">
              <a:solidFill>
                <a:srgbClr val="8D3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cs typeface="Twinkl"/>
                </a:rPr>
                <a:t>For always being very </a:t>
              </a:r>
              <a:r>
                <a:rPr lang="en-US" b="1" dirty="0">
                  <a:solidFill>
                    <a:schemeClr val="tx1"/>
                  </a:solidFill>
                  <a:cs typeface="Twinkl"/>
                </a:rPr>
                <a:t>helpful</a:t>
              </a:r>
              <a:r>
                <a:rPr lang="en-US" dirty="0">
                  <a:solidFill>
                    <a:schemeClr val="tx1"/>
                  </a:solidFill>
                  <a:cs typeface="Twinkl"/>
                </a:rPr>
                <a:t>, Lara is given the certificate for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cs typeface="Twinkl"/>
                </a:rPr>
                <a:t>h__________.</a:t>
              </a:r>
            </a:p>
          </p:txBody>
        </p:sp>
        <p:pic>
          <p:nvPicPr>
            <p:cNvPr id="13343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027" y="1548650"/>
              <a:ext cx="1149233" cy="1804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5"/>
          <p:cNvGrpSpPr>
            <a:grpSpLocks/>
          </p:cNvGrpSpPr>
          <p:nvPr/>
        </p:nvGrpSpPr>
        <p:grpSpPr bwMode="auto">
          <a:xfrm>
            <a:off x="6010275" y="3065463"/>
            <a:ext cx="2530475" cy="2420937"/>
            <a:chOff x="6010465" y="3064697"/>
            <a:chExt cx="2529660" cy="2421923"/>
          </a:xfrm>
        </p:grpSpPr>
        <p:pic>
          <p:nvPicPr>
            <p:cNvPr id="13340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304" y="3429000"/>
              <a:ext cx="887821" cy="2057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ounded Rectangle 13"/>
            <p:cNvSpPr/>
            <p:nvPr/>
          </p:nvSpPr>
          <p:spPr>
            <a:xfrm>
              <a:off x="6010465" y="3064697"/>
              <a:ext cx="1812341" cy="2290107"/>
            </a:xfrm>
            <a:prstGeom prst="roundRect">
              <a:avLst>
                <a:gd name="adj" fmla="val 12784"/>
              </a:avLst>
            </a:prstGeom>
            <a:solidFill>
              <a:schemeClr val="bg1"/>
            </a:solidFill>
            <a:ln w="28575">
              <a:solidFill>
                <a:srgbClr val="8D3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cs typeface="Twinkl"/>
                </a:rPr>
                <a:t>For always being smiley and </a:t>
              </a:r>
              <a:r>
                <a:rPr lang="en-US" b="1" dirty="0">
                  <a:solidFill>
                    <a:schemeClr val="tx1"/>
                  </a:solidFill>
                  <a:cs typeface="Twinkl"/>
                </a:rPr>
                <a:t>cheerful</a:t>
              </a:r>
              <a:r>
                <a:rPr lang="en-US" dirty="0">
                  <a:solidFill>
                    <a:schemeClr val="tx1"/>
                  </a:solidFill>
                  <a:cs typeface="Twinkl"/>
                </a:rPr>
                <a:t>, Derek is given the certificate for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1"/>
                  </a:solidFill>
                  <a:cs typeface="Twinkl"/>
                </a:rPr>
                <a:t>c________.</a:t>
              </a:r>
            </a:p>
          </p:txBody>
        </p:sp>
      </p:grpSp>
      <p:grpSp>
        <p:nvGrpSpPr>
          <p:cNvPr id="21" name="4"/>
          <p:cNvGrpSpPr>
            <a:grpSpLocks/>
          </p:cNvGrpSpPr>
          <p:nvPr/>
        </p:nvGrpSpPr>
        <p:grpSpPr bwMode="auto">
          <a:xfrm>
            <a:off x="2882900" y="3643313"/>
            <a:ext cx="3011488" cy="1876425"/>
            <a:chOff x="2882910" y="3642965"/>
            <a:chExt cx="3011898" cy="1877516"/>
          </a:xfrm>
        </p:grpSpPr>
        <p:sp>
          <p:nvSpPr>
            <p:cNvPr id="15" name="Rounded Rectangle 14"/>
            <p:cNvSpPr/>
            <p:nvPr/>
          </p:nvSpPr>
          <p:spPr>
            <a:xfrm>
              <a:off x="4122917" y="3642965"/>
              <a:ext cx="1771891" cy="1818744"/>
            </a:xfrm>
            <a:prstGeom prst="roundRect">
              <a:avLst>
                <a:gd name="adj" fmla="val 12784"/>
              </a:avLst>
            </a:prstGeom>
            <a:solidFill>
              <a:schemeClr val="bg1"/>
            </a:solidFill>
            <a:ln w="28575">
              <a:solidFill>
                <a:srgbClr val="8D3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cs typeface="Twinkl"/>
                </a:rPr>
                <a:t>For being a </a:t>
              </a:r>
              <a:r>
                <a:rPr lang="en-US" b="1" dirty="0">
                  <a:solidFill>
                    <a:schemeClr val="tx1"/>
                  </a:solidFill>
                  <a:cs typeface="Twinkl"/>
                </a:rPr>
                <a:t>kind</a:t>
              </a:r>
              <a:r>
                <a:rPr lang="en-US" dirty="0">
                  <a:solidFill>
                    <a:schemeClr val="tx1"/>
                  </a:solidFill>
                  <a:cs typeface="Twinkl"/>
                </a:rPr>
                <a:t> friend, Chantelle is given the certificate for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cs typeface="Twinkl"/>
                </a:rPr>
                <a:t>k_______.</a:t>
              </a:r>
            </a:p>
          </p:txBody>
        </p:sp>
        <p:pic>
          <p:nvPicPr>
            <p:cNvPr id="13339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10" y="4226011"/>
              <a:ext cx="1370059" cy="1294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3"/>
          <p:cNvGrpSpPr>
            <a:grpSpLocks/>
          </p:cNvGrpSpPr>
          <p:nvPr/>
        </p:nvGrpSpPr>
        <p:grpSpPr bwMode="auto">
          <a:xfrm>
            <a:off x="622300" y="3482975"/>
            <a:ext cx="2233613" cy="2157413"/>
            <a:chOff x="622363" y="3483465"/>
            <a:chExt cx="2234250" cy="2156319"/>
          </a:xfrm>
        </p:grpSpPr>
        <p:sp>
          <p:nvSpPr>
            <p:cNvPr id="16" name="Rounded Rectangle 15"/>
            <p:cNvSpPr/>
            <p:nvPr/>
          </p:nvSpPr>
          <p:spPr>
            <a:xfrm>
              <a:off x="622363" y="3643722"/>
              <a:ext cx="1810266" cy="1996062"/>
            </a:xfrm>
            <a:prstGeom prst="roundRect">
              <a:avLst>
                <a:gd name="adj" fmla="val 12784"/>
              </a:avLst>
            </a:prstGeom>
            <a:solidFill>
              <a:schemeClr val="bg1"/>
            </a:solidFill>
            <a:ln w="28575">
              <a:solidFill>
                <a:srgbClr val="8D3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cs typeface="Twinkl"/>
                </a:rPr>
                <a:t>For being lovely and </a:t>
              </a:r>
              <a:r>
                <a:rPr lang="en-US" b="1" dirty="0">
                  <a:solidFill>
                    <a:schemeClr val="tx1"/>
                  </a:solidFill>
                  <a:cs typeface="Twinkl"/>
                </a:rPr>
                <a:t>calm</a:t>
              </a:r>
              <a:r>
                <a:rPr lang="en-US" dirty="0">
                  <a:solidFill>
                    <a:schemeClr val="tx1"/>
                  </a:solidFill>
                  <a:cs typeface="Twinkl"/>
                </a:rPr>
                <a:t>, Aiden is given the certificate for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cs typeface="Twinkl"/>
                </a:rPr>
                <a:t>c_______.</a:t>
              </a:r>
            </a:p>
          </p:txBody>
        </p:sp>
        <p:pic>
          <p:nvPicPr>
            <p:cNvPr id="13337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561" y="3483465"/>
              <a:ext cx="590052" cy="2138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755650" y="1568450"/>
            <a:ext cx="3668713" cy="1803400"/>
            <a:chOff x="755650" y="1568324"/>
            <a:chExt cx="3668069" cy="1804086"/>
          </a:xfrm>
        </p:grpSpPr>
        <p:pic>
          <p:nvPicPr>
            <p:cNvPr id="1333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1643736"/>
              <a:ext cx="1055271" cy="1728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ounded Rectangle 24"/>
            <p:cNvSpPr/>
            <p:nvPr/>
          </p:nvSpPr>
          <p:spPr>
            <a:xfrm>
              <a:off x="1681001" y="1568324"/>
              <a:ext cx="2742718" cy="1495994"/>
            </a:xfrm>
            <a:prstGeom prst="roundRect">
              <a:avLst>
                <a:gd name="adj" fmla="val 12784"/>
              </a:avLst>
            </a:prstGeom>
            <a:solidFill>
              <a:schemeClr val="bg1"/>
            </a:solidFill>
            <a:ln w="28575">
              <a:solidFill>
                <a:srgbClr val="8D3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cs typeface="Twinkl"/>
                </a:rPr>
                <a:t>For being brave and </a:t>
              </a:r>
              <a:r>
                <a:rPr lang="en-US" b="1" dirty="0">
                  <a:solidFill>
                    <a:schemeClr val="tx1"/>
                  </a:solidFill>
                  <a:cs typeface="Twinkl"/>
                </a:rPr>
                <a:t>bold</a:t>
              </a:r>
              <a:r>
                <a:rPr lang="en-US" dirty="0">
                  <a:solidFill>
                    <a:schemeClr val="tx1"/>
                  </a:solidFill>
                  <a:cs typeface="Twinkl"/>
                </a:rPr>
                <a:t>, </a:t>
              </a:r>
              <a:r>
                <a:rPr lang="en-US" dirty="0" err="1">
                  <a:solidFill>
                    <a:schemeClr val="tx1"/>
                  </a:solidFill>
                  <a:cs typeface="Twinkl"/>
                </a:rPr>
                <a:t>Krystian</a:t>
              </a:r>
              <a:r>
                <a:rPr lang="en-US" dirty="0">
                  <a:solidFill>
                    <a:schemeClr val="tx1"/>
                  </a:solidFill>
                  <a:cs typeface="Twinkl"/>
                </a:rPr>
                <a:t> is given the certificate for </a:t>
              </a:r>
              <a:r>
                <a:rPr lang="en-US" b="1" dirty="0">
                  <a:solidFill>
                    <a:schemeClr val="tx1"/>
                  </a:solidFill>
                  <a:cs typeface="Twinkl"/>
                </a:rPr>
                <a:t>bold</a:t>
              </a:r>
              <a:r>
                <a:rPr lang="en-US" b="1" dirty="0">
                  <a:solidFill>
                    <a:srgbClr val="7030A0"/>
                  </a:solidFill>
                  <a:cs typeface="Twinkl"/>
                </a:rPr>
                <a:t>ness</a:t>
              </a:r>
              <a:r>
                <a:rPr lang="en-US" dirty="0">
                  <a:solidFill>
                    <a:schemeClr val="tx1"/>
                  </a:solidFill>
                  <a:cs typeface="Twinkl"/>
                </a:rPr>
                <a:t>.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4686300" y="1549400"/>
            <a:ext cx="3740150" cy="1803400"/>
            <a:chOff x="4686027" y="1548649"/>
            <a:chExt cx="3741177" cy="1804087"/>
          </a:xfrm>
        </p:grpSpPr>
        <p:sp>
          <p:nvSpPr>
            <p:cNvPr id="27" name="Rounded Rectangle 26"/>
            <p:cNvSpPr/>
            <p:nvPr/>
          </p:nvSpPr>
          <p:spPr>
            <a:xfrm>
              <a:off x="5670547" y="1548649"/>
              <a:ext cx="2756657" cy="1324479"/>
            </a:xfrm>
            <a:prstGeom prst="roundRect">
              <a:avLst>
                <a:gd name="adj" fmla="val 12784"/>
              </a:avLst>
            </a:prstGeom>
            <a:solidFill>
              <a:schemeClr val="bg1"/>
            </a:solidFill>
            <a:ln w="28575">
              <a:solidFill>
                <a:srgbClr val="8D3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cs typeface="Twinkl"/>
                </a:rPr>
                <a:t>For always being very </a:t>
              </a:r>
              <a:r>
                <a:rPr lang="en-US" b="1" dirty="0">
                  <a:solidFill>
                    <a:schemeClr val="tx1"/>
                  </a:solidFill>
                  <a:cs typeface="Twinkl"/>
                </a:rPr>
                <a:t>helpful</a:t>
              </a:r>
              <a:r>
                <a:rPr lang="en-US" dirty="0">
                  <a:solidFill>
                    <a:schemeClr val="tx1"/>
                  </a:solidFill>
                  <a:cs typeface="Twinkl"/>
                </a:rPr>
                <a:t>, Lara is given the certificate for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cs typeface="Twinkl"/>
                </a:rPr>
                <a:t>helpful</a:t>
              </a:r>
              <a:r>
                <a:rPr lang="en-US" b="1" dirty="0">
                  <a:solidFill>
                    <a:srgbClr val="7030A0"/>
                  </a:solidFill>
                  <a:cs typeface="Twinkl"/>
                </a:rPr>
                <a:t>ness</a:t>
              </a:r>
              <a:r>
                <a:rPr lang="en-US" dirty="0">
                  <a:solidFill>
                    <a:schemeClr val="tx1"/>
                  </a:solidFill>
                  <a:cs typeface="Twinkl"/>
                </a:rPr>
                <a:t>.</a:t>
              </a:r>
            </a:p>
          </p:txBody>
        </p:sp>
        <p:pic>
          <p:nvPicPr>
            <p:cNvPr id="13333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027" y="1548650"/>
              <a:ext cx="1149233" cy="1804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6010275" y="3065463"/>
            <a:ext cx="2530475" cy="2420937"/>
            <a:chOff x="6010465" y="3064697"/>
            <a:chExt cx="2529660" cy="2421923"/>
          </a:xfrm>
        </p:grpSpPr>
        <p:pic>
          <p:nvPicPr>
            <p:cNvPr id="133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304" y="3429000"/>
              <a:ext cx="887821" cy="2057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ounded Rectangle 30"/>
            <p:cNvSpPr/>
            <p:nvPr/>
          </p:nvSpPr>
          <p:spPr>
            <a:xfrm>
              <a:off x="6010465" y="3064697"/>
              <a:ext cx="1812341" cy="2290107"/>
            </a:xfrm>
            <a:prstGeom prst="roundRect">
              <a:avLst>
                <a:gd name="adj" fmla="val 12784"/>
              </a:avLst>
            </a:prstGeom>
            <a:solidFill>
              <a:schemeClr val="bg1"/>
            </a:solidFill>
            <a:ln w="28575">
              <a:solidFill>
                <a:srgbClr val="8D3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cs typeface="Twinkl"/>
                </a:rPr>
                <a:t>For always being smiley and </a:t>
              </a:r>
              <a:r>
                <a:rPr lang="en-US" b="1" dirty="0">
                  <a:solidFill>
                    <a:schemeClr val="tx1"/>
                  </a:solidFill>
                  <a:cs typeface="Twinkl"/>
                </a:rPr>
                <a:t>cheerful</a:t>
              </a:r>
              <a:r>
                <a:rPr lang="en-US" dirty="0">
                  <a:solidFill>
                    <a:schemeClr val="tx1"/>
                  </a:solidFill>
                  <a:cs typeface="Twinkl"/>
                </a:rPr>
                <a:t>, Derek is given the certificate for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cs typeface="Twinkl"/>
                </a:rPr>
                <a:t>cheerful</a:t>
              </a:r>
              <a:r>
                <a:rPr lang="en-US" sz="2000" b="1" dirty="0">
                  <a:solidFill>
                    <a:srgbClr val="7030A0"/>
                  </a:solidFill>
                  <a:cs typeface="Twinkl"/>
                </a:rPr>
                <a:t>ness</a:t>
              </a:r>
              <a:r>
                <a:rPr lang="en-US" sz="2000" dirty="0">
                  <a:solidFill>
                    <a:schemeClr val="tx1"/>
                  </a:solidFill>
                  <a:cs typeface="Twinkl"/>
                </a:rPr>
                <a:t>.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882900" y="3643313"/>
            <a:ext cx="3011488" cy="1876425"/>
            <a:chOff x="2882910" y="3642965"/>
            <a:chExt cx="3011898" cy="1877516"/>
          </a:xfrm>
        </p:grpSpPr>
        <p:sp>
          <p:nvSpPr>
            <p:cNvPr id="33" name="Rounded Rectangle 32"/>
            <p:cNvSpPr/>
            <p:nvPr/>
          </p:nvSpPr>
          <p:spPr>
            <a:xfrm>
              <a:off x="4122917" y="3642965"/>
              <a:ext cx="1771891" cy="1818744"/>
            </a:xfrm>
            <a:prstGeom prst="roundRect">
              <a:avLst>
                <a:gd name="adj" fmla="val 12784"/>
              </a:avLst>
            </a:prstGeom>
            <a:solidFill>
              <a:schemeClr val="bg1"/>
            </a:solidFill>
            <a:ln w="28575">
              <a:solidFill>
                <a:srgbClr val="8D3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cs typeface="Twinkl"/>
                </a:rPr>
                <a:t>For being a </a:t>
              </a:r>
              <a:r>
                <a:rPr lang="en-US" b="1" dirty="0">
                  <a:solidFill>
                    <a:schemeClr val="tx1"/>
                  </a:solidFill>
                  <a:cs typeface="Twinkl"/>
                </a:rPr>
                <a:t>kind</a:t>
              </a:r>
              <a:r>
                <a:rPr lang="en-US" dirty="0">
                  <a:solidFill>
                    <a:schemeClr val="tx1"/>
                  </a:solidFill>
                  <a:cs typeface="Twinkl"/>
                </a:rPr>
                <a:t> friend, Chantelle is given the certificate for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cs typeface="Twinkl"/>
                </a:rPr>
                <a:t>kind</a:t>
              </a:r>
              <a:r>
                <a:rPr lang="en-US" b="1" dirty="0">
                  <a:solidFill>
                    <a:srgbClr val="7030A0"/>
                  </a:solidFill>
                  <a:cs typeface="Twinkl"/>
                </a:rPr>
                <a:t>ness</a:t>
              </a:r>
              <a:r>
                <a:rPr lang="en-US" dirty="0">
                  <a:solidFill>
                    <a:schemeClr val="tx1"/>
                  </a:solidFill>
                  <a:cs typeface="Twinkl"/>
                </a:rPr>
                <a:t>.</a:t>
              </a:r>
            </a:p>
          </p:txBody>
        </p:sp>
        <p:pic>
          <p:nvPicPr>
            <p:cNvPr id="13329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10" y="4226011"/>
              <a:ext cx="1370059" cy="1294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622300" y="3482975"/>
            <a:ext cx="2233613" cy="2157413"/>
            <a:chOff x="622363" y="3483465"/>
            <a:chExt cx="2234250" cy="2156319"/>
          </a:xfrm>
        </p:grpSpPr>
        <p:sp>
          <p:nvSpPr>
            <p:cNvPr id="36" name="Rounded Rectangle 35"/>
            <p:cNvSpPr/>
            <p:nvPr/>
          </p:nvSpPr>
          <p:spPr>
            <a:xfrm>
              <a:off x="622363" y="3643722"/>
              <a:ext cx="1810266" cy="1996062"/>
            </a:xfrm>
            <a:prstGeom prst="roundRect">
              <a:avLst>
                <a:gd name="adj" fmla="val 12784"/>
              </a:avLst>
            </a:prstGeom>
            <a:solidFill>
              <a:schemeClr val="bg1"/>
            </a:solidFill>
            <a:ln w="28575">
              <a:solidFill>
                <a:srgbClr val="8D3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cs typeface="Twinkl"/>
                </a:rPr>
                <a:t>For being lovely and </a:t>
              </a:r>
              <a:r>
                <a:rPr lang="en-US" b="1" dirty="0">
                  <a:solidFill>
                    <a:schemeClr val="tx1"/>
                  </a:solidFill>
                  <a:cs typeface="Twinkl"/>
                </a:rPr>
                <a:t>calm</a:t>
              </a:r>
              <a:r>
                <a:rPr lang="en-US" dirty="0">
                  <a:solidFill>
                    <a:schemeClr val="tx1"/>
                  </a:solidFill>
                  <a:cs typeface="Twinkl"/>
                </a:rPr>
                <a:t>, Aiden is given the certificate for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cs typeface="Twinkl"/>
                </a:rPr>
                <a:t>calm</a:t>
              </a:r>
              <a:r>
                <a:rPr lang="en-US" b="1" dirty="0">
                  <a:solidFill>
                    <a:srgbClr val="7030A0"/>
                  </a:solidFill>
                  <a:cs typeface="Twinkl"/>
                </a:rPr>
                <a:t>ness</a:t>
              </a:r>
              <a:r>
                <a:rPr lang="en-US" dirty="0">
                  <a:solidFill>
                    <a:schemeClr val="tx1"/>
                  </a:solidFill>
                  <a:cs typeface="Twinkl"/>
                </a:rPr>
                <a:t>.</a:t>
              </a:r>
            </a:p>
          </p:txBody>
        </p:sp>
        <p:pic>
          <p:nvPicPr>
            <p:cNvPr id="13327" name="Picture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561" y="3483465"/>
              <a:ext cx="590052" cy="2138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443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5650" y="765175"/>
            <a:ext cx="7632700" cy="571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Which suffix needs to be added to change the word to a noun?</a:t>
            </a:r>
          </a:p>
        </p:txBody>
      </p:sp>
      <p:sp>
        <p:nvSpPr>
          <p:cNvPr id="9219" name="TextBox 15"/>
          <p:cNvSpPr txBox="1">
            <a:spLocks noChangeArrowheads="1"/>
          </p:cNvSpPr>
          <p:nvPr/>
        </p:nvSpPr>
        <p:spPr bwMode="auto">
          <a:xfrm>
            <a:off x="103188" y="2114550"/>
            <a:ext cx="8937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As she walked away his heart was filled </a:t>
            </a:r>
            <a:br>
              <a:rPr lang="en-GB" altLang="en-US" sz="2800" dirty="0">
                <a:solidFill>
                  <a:schemeClr val="tx1"/>
                </a:solidFill>
                <a:latin typeface="+mn-lt"/>
              </a:rPr>
            </a:b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with sad</a:t>
            </a:r>
            <a:r>
              <a:rPr lang="en-GB" altLang="en-US" sz="2800" u="sng" dirty="0">
                <a:solidFill>
                  <a:schemeClr val="tx1"/>
                </a:solidFill>
                <a:latin typeface="+mn-lt"/>
              </a:rPr>
              <a:t>          </a:t>
            </a: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1511300" y="4186238"/>
            <a:ext cx="1154113" cy="863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dirty="0">
                <a:solidFill>
                  <a:schemeClr val="tx1"/>
                </a:solidFill>
              </a:rPr>
              <a:t>ness</a:t>
            </a: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512888" y="5168900"/>
            <a:ext cx="1152525" cy="865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dirty="0" err="1">
                <a:solidFill>
                  <a:schemeClr val="tx1"/>
                </a:solidFill>
              </a:rPr>
              <a:t>ment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314825" y="5168900"/>
            <a:ext cx="911225" cy="865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dirty="0" err="1">
                <a:solidFill>
                  <a:schemeClr val="tx1"/>
                </a:solidFill>
              </a:rPr>
              <a:t>ful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6788150" y="5168900"/>
            <a:ext cx="1387475" cy="865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dirty="0" err="1">
                <a:solidFill>
                  <a:schemeClr val="tx1"/>
                </a:solidFill>
              </a:rPr>
              <a:t>lessly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4314825" y="4184650"/>
            <a:ext cx="909638" cy="865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dirty="0" err="1">
                <a:solidFill>
                  <a:schemeClr val="tx1"/>
                </a:solidFill>
              </a:rPr>
              <a:t>ly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6788150" y="4184650"/>
            <a:ext cx="1387475" cy="865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dirty="0" err="1">
                <a:solidFill>
                  <a:schemeClr val="tx1"/>
                </a:solidFill>
              </a:rPr>
              <a:t>fulness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438150" y="3603625"/>
            <a:ext cx="7408863" cy="581025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Click the circles next to the words to reveal which suffix is correct.</a:t>
            </a:r>
          </a:p>
        </p:txBody>
      </p:sp>
      <p:sp>
        <p:nvSpPr>
          <p:cNvPr id="11" name="Oval 10"/>
          <p:cNvSpPr/>
          <p:nvPr/>
        </p:nvSpPr>
        <p:spPr>
          <a:xfrm>
            <a:off x="1000125" y="4414838"/>
            <a:ext cx="523875" cy="523875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000125" y="5340350"/>
            <a:ext cx="523875" cy="522288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790950" y="4414838"/>
            <a:ext cx="523875" cy="523875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790950" y="5340350"/>
            <a:ext cx="523875" cy="522288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259513" y="4414838"/>
            <a:ext cx="523875" cy="523875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259513" y="5340350"/>
            <a:ext cx="523875" cy="522288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85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AD4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3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5650" y="765175"/>
            <a:ext cx="7632700" cy="571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Which suffix needs to be added to change the word to a noun?</a:t>
            </a:r>
          </a:p>
        </p:txBody>
      </p:sp>
      <p:sp>
        <p:nvSpPr>
          <p:cNvPr id="10243" name="TextBox 15"/>
          <p:cNvSpPr txBox="1">
            <a:spLocks noChangeArrowheads="1"/>
          </p:cNvSpPr>
          <p:nvPr/>
        </p:nvSpPr>
        <p:spPr bwMode="auto">
          <a:xfrm>
            <a:off x="103188" y="2114550"/>
            <a:ext cx="893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To my amaze</a:t>
            </a:r>
            <a:r>
              <a:rPr lang="en-GB" altLang="en-US" sz="2800" u="sng" dirty="0">
                <a:solidFill>
                  <a:schemeClr val="tx1"/>
                </a:solidFill>
                <a:latin typeface="+mn-lt"/>
              </a:rPr>
              <a:t>	     </a:t>
            </a: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 I won the race.</a:t>
            </a: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1512888" y="5108575"/>
            <a:ext cx="1152525" cy="863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dirty="0">
                <a:solidFill>
                  <a:schemeClr val="tx1"/>
                </a:solidFill>
              </a:rPr>
              <a:t>ness</a:t>
            </a: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512888" y="4233863"/>
            <a:ext cx="1152525" cy="86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dirty="0" err="1">
                <a:solidFill>
                  <a:schemeClr val="tx1"/>
                </a:solidFill>
              </a:rPr>
              <a:t>ment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783388" y="5168900"/>
            <a:ext cx="909637" cy="865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dirty="0" err="1">
                <a:solidFill>
                  <a:schemeClr val="tx1"/>
                </a:solidFill>
              </a:rPr>
              <a:t>ful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4318000" y="5168900"/>
            <a:ext cx="1387475" cy="865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dirty="0" err="1">
                <a:solidFill>
                  <a:schemeClr val="tx1"/>
                </a:solidFill>
              </a:rPr>
              <a:t>lessly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4314825" y="4184650"/>
            <a:ext cx="1616076" cy="865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dirty="0" err="1">
                <a:solidFill>
                  <a:schemeClr val="tx1"/>
                </a:solidFill>
              </a:rPr>
              <a:t>fulness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6788150" y="4184650"/>
            <a:ext cx="1387475" cy="865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dirty="0" err="1">
                <a:solidFill>
                  <a:schemeClr val="tx1"/>
                </a:solidFill>
              </a:rPr>
              <a:t>ly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438150" y="3603625"/>
            <a:ext cx="7408863" cy="581025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</a:rPr>
              <a:t>Click the circles next to the words to reveal which suffix is correct.</a:t>
            </a:r>
          </a:p>
        </p:txBody>
      </p:sp>
      <p:sp>
        <p:nvSpPr>
          <p:cNvPr id="11" name="Oval 10"/>
          <p:cNvSpPr/>
          <p:nvPr/>
        </p:nvSpPr>
        <p:spPr>
          <a:xfrm>
            <a:off x="1000125" y="5337175"/>
            <a:ext cx="523875" cy="523875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000125" y="4405313"/>
            <a:ext cx="523875" cy="523875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790950" y="4414838"/>
            <a:ext cx="523875" cy="523875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6259513" y="5340350"/>
            <a:ext cx="522287" cy="522288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259513" y="4414838"/>
            <a:ext cx="523875" cy="523875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790950" y="5340350"/>
            <a:ext cx="523875" cy="522288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12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AD42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3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1064</TotalTime>
  <Words>681</Words>
  <Application>Microsoft Office PowerPoint</Application>
  <PresentationFormat>On-screen Show (4:3)</PresentationFormat>
  <Paragraphs>110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MS PGothic</vt:lpstr>
      <vt:lpstr>Arial</vt:lpstr>
      <vt:lpstr>Calibri</vt:lpstr>
      <vt:lpstr>Gotham</vt:lpstr>
      <vt:lpstr>Gotham Book</vt:lpstr>
      <vt:lpstr>Levenim MT</vt:lpstr>
      <vt:lpstr>Mangal</vt:lpstr>
      <vt:lpstr>Please write me a song</vt:lpstr>
      <vt:lpstr>Sassoon Infant Rg</vt:lpstr>
      <vt:lpstr>Segoe Print</vt:lpstr>
      <vt:lpstr>Times New Roman</vt:lpstr>
      <vt:lpstr>Twinkl</vt:lpstr>
      <vt:lpstr>Twinkl SemiBold</vt:lpstr>
      <vt:lpstr>Wingdings</vt:lpstr>
      <vt:lpstr>Title slide</vt:lpstr>
      <vt:lpstr>Slides</vt:lpstr>
      <vt:lpstr>Year 2 SPAG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Amanda Graham</cp:lastModifiedBy>
  <cp:revision>76</cp:revision>
  <dcterms:created xsi:type="dcterms:W3CDTF">2017-06-27T15:09:43Z</dcterms:created>
  <dcterms:modified xsi:type="dcterms:W3CDTF">2018-02-01T17:10:10Z</dcterms:modified>
</cp:coreProperties>
</file>